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46"/>
  </p:notesMasterIdLst>
  <p:sldIdLst>
    <p:sldId id="256" r:id="rId5"/>
    <p:sldId id="300" r:id="rId6"/>
    <p:sldId id="257" r:id="rId7"/>
    <p:sldId id="258" r:id="rId8"/>
    <p:sldId id="259" r:id="rId9"/>
    <p:sldId id="260" r:id="rId10"/>
    <p:sldId id="279" r:id="rId11"/>
    <p:sldId id="262" r:id="rId12"/>
    <p:sldId id="313" r:id="rId13"/>
    <p:sldId id="281" r:id="rId14"/>
    <p:sldId id="282" r:id="rId15"/>
    <p:sldId id="261" r:id="rId16"/>
    <p:sldId id="283" r:id="rId17"/>
    <p:sldId id="284" r:id="rId18"/>
    <p:sldId id="265" r:id="rId19"/>
    <p:sldId id="315" r:id="rId20"/>
    <p:sldId id="266" r:id="rId21"/>
    <p:sldId id="286" r:id="rId22"/>
    <p:sldId id="267" r:id="rId23"/>
    <p:sldId id="287" r:id="rId24"/>
    <p:sldId id="288" r:id="rId25"/>
    <p:sldId id="289" r:id="rId26"/>
    <p:sldId id="316" r:id="rId27"/>
    <p:sldId id="275" r:id="rId28"/>
    <p:sldId id="276" r:id="rId29"/>
    <p:sldId id="301" r:id="rId30"/>
    <p:sldId id="277" r:id="rId31"/>
    <p:sldId id="314" r:id="rId32"/>
    <p:sldId id="294" r:id="rId33"/>
    <p:sldId id="295" r:id="rId34"/>
    <p:sldId id="296" r:id="rId35"/>
    <p:sldId id="317" r:id="rId36"/>
    <p:sldId id="303" r:id="rId37"/>
    <p:sldId id="305" r:id="rId38"/>
    <p:sldId id="307" r:id="rId39"/>
    <p:sldId id="308" r:id="rId40"/>
    <p:sldId id="309" r:id="rId41"/>
    <p:sldId id="312" r:id="rId42"/>
    <p:sldId id="318" r:id="rId43"/>
    <p:sldId id="297" r:id="rId44"/>
    <p:sldId id="298" r:id="rId45"/>
  </p:sldIdLst>
  <p:sldSz cx="12192000" cy="6858000"/>
  <p:notesSz cx="6858000" cy="92408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ymon, kaylene" initials="gk" lastIdx="1" clrIdx="0">
    <p:extLst>
      <p:ext uri="{19B8F6BF-5375-455C-9EA6-DF929625EA0E}">
        <p15:presenceInfo xmlns:p15="http://schemas.microsoft.com/office/powerpoint/2012/main" userId="S::kaylene.guymon@judicial.state.co.us::905adf7f-1fb4-4344-826f-622a08c46be1" providerId="AD"/>
      </p:ext>
    </p:extLst>
  </p:cmAuthor>
  <p:cmAuthor id="2" name="mondragon, ronnie" initials="mr" lastIdx="1" clrIdx="1">
    <p:extLst>
      <p:ext uri="{19B8F6BF-5375-455C-9EA6-DF929625EA0E}">
        <p15:presenceInfo xmlns:p15="http://schemas.microsoft.com/office/powerpoint/2012/main" userId="S-1-5-21-1614839616-668366631-2118856591-727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1" d="100"/>
          <a:sy n="111" d="100"/>
        </p:scale>
        <p:origin x="30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dragon, ronnie" userId="c8afcde3-76c0-4d78-87c1-8d375fdcb1a1" providerId="ADAL" clId="{36333A22-2C3D-46FF-B4B6-FDDDA2CC785A}"/>
    <pc:docChg chg="undo redo custSel modSld">
      <pc:chgData name="mondragon, ronnie" userId="c8afcde3-76c0-4d78-87c1-8d375fdcb1a1" providerId="ADAL" clId="{36333A22-2C3D-46FF-B4B6-FDDDA2CC785A}" dt="2026-03-18T17:45:29.171" v="456" actId="20577"/>
      <pc:docMkLst>
        <pc:docMk/>
      </pc:docMkLst>
      <pc:sldChg chg="modSp mod">
        <pc:chgData name="mondragon, ronnie" userId="c8afcde3-76c0-4d78-87c1-8d375fdcb1a1" providerId="ADAL" clId="{36333A22-2C3D-46FF-B4B6-FDDDA2CC785A}" dt="2026-03-18T17:39:55.737" v="426" actId="6549"/>
        <pc:sldMkLst>
          <pc:docMk/>
          <pc:sldMk cId="3648014698" sldId="275"/>
        </pc:sldMkLst>
        <pc:spChg chg="mod">
          <ac:chgData name="mondragon, ronnie" userId="c8afcde3-76c0-4d78-87c1-8d375fdcb1a1" providerId="ADAL" clId="{36333A22-2C3D-46FF-B4B6-FDDDA2CC785A}" dt="2026-03-18T17:39:55.737" v="426" actId="6549"/>
          <ac:spMkLst>
            <pc:docMk/>
            <pc:sldMk cId="3648014698" sldId="275"/>
            <ac:spMk id="3" creationId="{5F6EE4FB-63D5-447D-9FE8-16E091F8ED31}"/>
          </ac:spMkLst>
        </pc:spChg>
      </pc:sldChg>
      <pc:sldChg chg="modSp mod">
        <pc:chgData name="mondragon, ronnie" userId="c8afcde3-76c0-4d78-87c1-8d375fdcb1a1" providerId="ADAL" clId="{36333A22-2C3D-46FF-B4B6-FDDDA2CC785A}" dt="2026-03-18T17:40:31.843" v="437" actId="20577"/>
        <pc:sldMkLst>
          <pc:docMk/>
          <pc:sldMk cId="4112674521" sldId="276"/>
        </pc:sldMkLst>
        <pc:graphicFrameChg chg="modGraphic">
          <ac:chgData name="mondragon, ronnie" userId="c8afcde3-76c0-4d78-87c1-8d375fdcb1a1" providerId="ADAL" clId="{36333A22-2C3D-46FF-B4B6-FDDDA2CC785A}" dt="2026-03-18T17:40:31.843" v="437" actId="20577"/>
          <ac:graphicFrameMkLst>
            <pc:docMk/>
            <pc:sldMk cId="4112674521" sldId="276"/>
            <ac:graphicFrameMk id="25" creationId="{6DB422BC-7386-4F07-B8EE-CD9169858DFF}"/>
          </ac:graphicFrameMkLst>
        </pc:graphicFrameChg>
      </pc:sldChg>
      <pc:sldChg chg="modSp mod">
        <pc:chgData name="mondragon, ronnie" userId="c8afcde3-76c0-4d78-87c1-8d375fdcb1a1" providerId="ADAL" clId="{36333A22-2C3D-46FF-B4B6-FDDDA2CC785A}" dt="2026-03-18T17:33:20.114" v="343" actId="6549"/>
        <pc:sldMkLst>
          <pc:docMk/>
          <pc:sldMk cId="2725958476" sldId="286"/>
        </pc:sldMkLst>
        <pc:spChg chg="mod">
          <ac:chgData name="mondragon, ronnie" userId="c8afcde3-76c0-4d78-87c1-8d375fdcb1a1" providerId="ADAL" clId="{36333A22-2C3D-46FF-B4B6-FDDDA2CC785A}" dt="2026-03-18T17:33:20.114" v="343" actId="6549"/>
          <ac:spMkLst>
            <pc:docMk/>
            <pc:sldMk cId="2725958476" sldId="286"/>
            <ac:spMk id="3" creationId="{A2605108-8BC0-49D4-A76D-EE36022C4280}"/>
          </ac:spMkLst>
        </pc:spChg>
      </pc:sldChg>
      <pc:sldChg chg="modSp mod">
        <pc:chgData name="mondragon, ronnie" userId="c8afcde3-76c0-4d78-87c1-8d375fdcb1a1" providerId="ADAL" clId="{36333A22-2C3D-46FF-B4B6-FDDDA2CC785A}" dt="2026-03-18T17:36:46.433" v="357" actId="6549"/>
        <pc:sldMkLst>
          <pc:docMk/>
          <pc:sldMk cId="3951368996" sldId="288"/>
        </pc:sldMkLst>
        <pc:spChg chg="mod">
          <ac:chgData name="mondragon, ronnie" userId="c8afcde3-76c0-4d78-87c1-8d375fdcb1a1" providerId="ADAL" clId="{36333A22-2C3D-46FF-B4B6-FDDDA2CC785A}" dt="2026-03-18T17:36:46.433" v="357" actId="6549"/>
          <ac:spMkLst>
            <pc:docMk/>
            <pc:sldMk cId="3951368996" sldId="288"/>
            <ac:spMk id="3" creationId="{9DBC6F4D-05F5-41D2-8382-E7699FA04CD8}"/>
          </ac:spMkLst>
        </pc:spChg>
      </pc:sldChg>
      <pc:sldChg chg="modSp mod">
        <pc:chgData name="mondragon, ronnie" userId="c8afcde3-76c0-4d78-87c1-8d375fdcb1a1" providerId="ADAL" clId="{36333A22-2C3D-46FF-B4B6-FDDDA2CC785A}" dt="2026-03-18T17:44:10.395" v="450" actId="6549"/>
        <pc:sldMkLst>
          <pc:docMk/>
          <pc:sldMk cId="147151559" sldId="295"/>
        </pc:sldMkLst>
        <pc:spChg chg="mod">
          <ac:chgData name="mondragon, ronnie" userId="c8afcde3-76c0-4d78-87c1-8d375fdcb1a1" providerId="ADAL" clId="{36333A22-2C3D-46FF-B4B6-FDDDA2CC785A}" dt="2026-03-18T17:44:10.395" v="450" actId="6549"/>
          <ac:spMkLst>
            <pc:docMk/>
            <pc:sldMk cId="147151559" sldId="295"/>
            <ac:spMk id="3" creationId="{9DBC6F4D-05F5-41D2-8382-E7699FA04CD8}"/>
          </ac:spMkLst>
        </pc:spChg>
      </pc:sldChg>
      <pc:sldChg chg="modSp mod">
        <pc:chgData name="mondragon, ronnie" userId="c8afcde3-76c0-4d78-87c1-8d375fdcb1a1" providerId="ADAL" clId="{36333A22-2C3D-46FF-B4B6-FDDDA2CC785A}" dt="2026-03-18T17:45:29.171" v="456" actId="20577"/>
        <pc:sldMkLst>
          <pc:docMk/>
          <pc:sldMk cId="4172602070" sldId="317"/>
        </pc:sldMkLst>
        <pc:spChg chg="mod">
          <ac:chgData name="mondragon, ronnie" userId="c8afcde3-76c0-4d78-87c1-8d375fdcb1a1" providerId="ADAL" clId="{36333A22-2C3D-46FF-B4B6-FDDDA2CC785A}" dt="2026-03-18T17:45:29.171" v="456" actId="20577"/>
          <ac:spMkLst>
            <pc:docMk/>
            <pc:sldMk cId="4172602070" sldId="317"/>
            <ac:spMk id="3" creationId="{4D050DC0-8D10-C2A2-646C-82C4E48E141F}"/>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02B36A-CCFC-452B-8FB0-AC143E55BDE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993F52D-0F6E-4205-A727-9590521466E1}">
      <dgm:prSet custT="1"/>
      <dgm:spPr/>
      <dgm:t>
        <a:bodyPr/>
        <a:lstStyle/>
        <a:p>
          <a:r>
            <a:rPr lang="en-US" sz="1600" b="1" dirty="0"/>
            <a:t>Traffic Cases or infractions</a:t>
          </a:r>
        </a:p>
      </dgm:t>
    </dgm:pt>
    <dgm:pt modelId="{43B572E7-341F-451B-9609-3016B8C9FC31}" type="parTrans" cxnId="{003A9013-9724-42F8-B6D8-82A0B2F99F57}">
      <dgm:prSet/>
      <dgm:spPr/>
      <dgm:t>
        <a:bodyPr/>
        <a:lstStyle/>
        <a:p>
          <a:endParaRPr lang="en-US"/>
        </a:p>
      </dgm:t>
    </dgm:pt>
    <dgm:pt modelId="{FAABBED4-40D5-44FA-B4D5-034BC90F5F20}" type="sibTrans" cxnId="{003A9013-9724-42F8-B6D8-82A0B2F99F57}">
      <dgm:prSet/>
      <dgm:spPr/>
      <dgm:t>
        <a:bodyPr/>
        <a:lstStyle/>
        <a:p>
          <a:endParaRPr lang="en-US"/>
        </a:p>
      </dgm:t>
    </dgm:pt>
    <dgm:pt modelId="{153AB996-7AEE-4AB7-BE6F-A4D99A13496B}">
      <dgm:prSet custT="1"/>
      <dgm:spPr/>
      <dgm:t>
        <a:bodyPr/>
        <a:lstStyle/>
        <a:p>
          <a:r>
            <a:rPr lang="en-US" sz="1600" b="1" dirty="0"/>
            <a:t>Prostitution</a:t>
          </a:r>
        </a:p>
      </dgm:t>
    </dgm:pt>
    <dgm:pt modelId="{74EC1685-D9A3-4C03-B976-35944DF302C2}" type="parTrans" cxnId="{686F4FC8-0868-43ED-A15A-AC3E09CB9884}">
      <dgm:prSet/>
      <dgm:spPr/>
      <dgm:t>
        <a:bodyPr/>
        <a:lstStyle/>
        <a:p>
          <a:endParaRPr lang="en-US"/>
        </a:p>
      </dgm:t>
    </dgm:pt>
    <dgm:pt modelId="{59C6C0AC-43A7-4FC9-AB31-0E2309C9079E}" type="sibTrans" cxnId="{686F4FC8-0868-43ED-A15A-AC3E09CB9884}">
      <dgm:prSet/>
      <dgm:spPr/>
      <dgm:t>
        <a:bodyPr/>
        <a:lstStyle/>
        <a:p>
          <a:endParaRPr lang="en-US"/>
        </a:p>
      </dgm:t>
    </dgm:pt>
    <dgm:pt modelId="{ED914956-0BF2-4030-96F2-A40845631A03}">
      <dgm:prSet custT="1"/>
      <dgm:spPr/>
      <dgm:t>
        <a:bodyPr/>
        <a:lstStyle/>
        <a:p>
          <a:r>
            <a:rPr lang="en-US" sz="1600" b="1" dirty="0"/>
            <a:t>Conviction for unlawful sexual behavior</a:t>
          </a:r>
          <a:r>
            <a:rPr lang="en-US" sz="1600" b="1" dirty="0">
              <a:solidFill>
                <a:srgbClr val="FF0000"/>
              </a:solidFill>
            </a:rPr>
            <a:t>*</a:t>
          </a:r>
        </a:p>
      </dgm:t>
    </dgm:pt>
    <dgm:pt modelId="{757A227D-9FFC-4445-A691-2083F7989C02}" type="parTrans" cxnId="{62AC1BBB-F901-44F5-A95D-A5F6B524DB17}">
      <dgm:prSet/>
      <dgm:spPr/>
      <dgm:t>
        <a:bodyPr/>
        <a:lstStyle/>
        <a:p>
          <a:endParaRPr lang="en-US"/>
        </a:p>
      </dgm:t>
    </dgm:pt>
    <dgm:pt modelId="{30DAA7B3-8B6B-4FCA-B77F-3B5E49B70350}" type="sibTrans" cxnId="{62AC1BBB-F901-44F5-A95D-A5F6B524DB17}">
      <dgm:prSet/>
      <dgm:spPr/>
      <dgm:t>
        <a:bodyPr/>
        <a:lstStyle/>
        <a:p>
          <a:endParaRPr lang="en-US"/>
        </a:p>
      </dgm:t>
    </dgm:pt>
    <dgm:pt modelId="{AB0D3F97-5EF0-4743-B99B-8FD9C7250438}">
      <dgm:prSet custT="1"/>
      <dgm:spPr/>
      <dgm:t>
        <a:bodyPr/>
        <a:lstStyle/>
        <a:p>
          <a:r>
            <a:rPr lang="en-US" sz="1600" b="1" dirty="0"/>
            <a:t>Conviction for child abuse or any wrongs to  children</a:t>
          </a:r>
          <a:r>
            <a:rPr lang="en-US" sz="1600" b="1" dirty="0">
              <a:solidFill>
                <a:srgbClr val="FF0000"/>
              </a:solidFill>
            </a:rPr>
            <a:t>*</a:t>
          </a:r>
        </a:p>
      </dgm:t>
    </dgm:pt>
    <dgm:pt modelId="{BD4C6E3B-DEBE-4260-8981-913D6B6E9D68}" type="parTrans" cxnId="{449456BD-5EA4-4095-95EB-5EA3BA90E1CB}">
      <dgm:prSet/>
      <dgm:spPr/>
      <dgm:t>
        <a:bodyPr/>
        <a:lstStyle/>
        <a:p>
          <a:endParaRPr lang="en-US"/>
        </a:p>
      </dgm:t>
    </dgm:pt>
    <dgm:pt modelId="{A2BD1381-4D77-4798-86F7-62794A001A26}" type="sibTrans" cxnId="{449456BD-5EA4-4095-95EB-5EA3BA90E1CB}">
      <dgm:prSet/>
      <dgm:spPr/>
      <dgm:t>
        <a:bodyPr/>
        <a:lstStyle/>
        <a:p>
          <a:endParaRPr lang="en-US"/>
        </a:p>
      </dgm:t>
    </dgm:pt>
    <dgm:pt modelId="{824DCEA1-1E14-4DDE-9ABB-4FD9209D684C}">
      <dgm:prSet/>
      <dgm:spPr/>
      <dgm:t>
        <a:bodyPr/>
        <a:lstStyle/>
        <a:p>
          <a:r>
            <a:rPr lang="en-US" b="1" dirty="0"/>
            <a:t>Conviction for a crime involving extraordinary aggravating circumstances under 18-1.3-401(8)</a:t>
          </a:r>
        </a:p>
      </dgm:t>
    </dgm:pt>
    <dgm:pt modelId="{D1DA643F-D8AD-4E4A-9946-E682E024296D}" type="parTrans" cxnId="{EDE9DF03-3EC4-48E6-973B-0A4C865300BA}">
      <dgm:prSet/>
      <dgm:spPr/>
      <dgm:t>
        <a:bodyPr/>
        <a:lstStyle/>
        <a:p>
          <a:endParaRPr lang="en-US"/>
        </a:p>
      </dgm:t>
    </dgm:pt>
    <dgm:pt modelId="{05E5B03E-BC85-4F3D-8DC5-BD307240B6F0}" type="sibTrans" cxnId="{EDE9DF03-3EC4-48E6-973B-0A4C865300BA}">
      <dgm:prSet/>
      <dgm:spPr/>
      <dgm:t>
        <a:bodyPr/>
        <a:lstStyle/>
        <a:p>
          <a:endParaRPr lang="en-US"/>
        </a:p>
      </dgm:t>
    </dgm:pt>
    <dgm:pt modelId="{D9E5FA3E-8B4B-4672-A04F-DA2920BC80F1}">
      <dgm:prSet custT="1"/>
      <dgm:spPr/>
      <dgm:t>
        <a:bodyPr/>
        <a:lstStyle/>
        <a:p>
          <a:r>
            <a:rPr lang="en-US" sz="1600" b="1" dirty="0"/>
            <a:t>Extraordinary Risk Crime</a:t>
          </a:r>
        </a:p>
      </dgm:t>
    </dgm:pt>
    <dgm:pt modelId="{5A8BD183-13C1-43D2-9EDD-FBAE1E00A7DF}" type="parTrans" cxnId="{21024898-B549-4689-A16B-51F8566F41B4}">
      <dgm:prSet/>
      <dgm:spPr/>
      <dgm:t>
        <a:bodyPr/>
        <a:lstStyle/>
        <a:p>
          <a:endParaRPr lang="en-US"/>
        </a:p>
      </dgm:t>
    </dgm:pt>
    <dgm:pt modelId="{5F788A24-B71D-49CB-B4EF-83A89AA71E24}" type="sibTrans" cxnId="{21024898-B549-4689-A16B-51F8566F41B4}">
      <dgm:prSet/>
      <dgm:spPr/>
      <dgm:t>
        <a:bodyPr/>
        <a:lstStyle/>
        <a:p>
          <a:endParaRPr lang="en-US"/>
        </a:p>
      </dgm:t>
    </dgm:pt>
    <dgm:pt modelId="{A3A88029-DCB8-4557-9925-90B1CD13C3AB}">
      <dgm:prSet custT="1"/>
      <dgm:spPr/>
      <dgm:t>
        <a:bodyPr/>
        <a:lstStyle/>
        <a:p>
          <a:r>
            <a:rPr lang="en-US" sz="1600" b="1" dirty="0"/>
            <a:t>Crime involving a pregnant victim</a:t>
          </a:r>
        </a:p>
      </dgm:t>
    </dgm:pt>
    <dgm:pt modelId="{BB9189C4-4016-47CA-8F53-0354F13E75A2}" type="parTrans" cxnId="{F61D57E9-DCC8-498B-AEC3-34D7CEB5767D}">
      <dgm:prSet/>
      <dgm:spPr/>
      <dgm:t>
        <a:bodyPr/>
        <a:lstStyle/>
        <a:p>
          <a:endParaRPr lang="en-US"/>
        </a:p>
      </dgm:t>
    </dgm:pt>
    <dgm:pt modelId="{07A88F37-1973-4D5A-BAED-0C15EA31D6EE}" type="sibTrans" cxnId="{F61D57E9-DCC8-498B-AEC3-34D7CEB5767D}">
      <dgm:prSet/>
      <dgm:spPr/>
      <dgm:t>
        <a:bodyPr/>
        <a:lstStyle/>
        <a:p>
          <a:endParaRPr lang="en-US"/>
        </a:p>
      </dgm:t>
    </dgm:pt>
    <dgm:pt modelId="{3C244A1A-2A66-4573-AF9E-523FD1CE74DF}">
      <dgm:prSet custT="1"/>
      <dgm:spPr/>
      <dgm:t>
        <a:bodyPr/>
        <a:lstStyle/>
        <a:p>
          <a:r>
            <a:rPr lang="en-US" sz="1600" b="1" dirty="0"/>
            <a:t>Special</a:t>
          </a:r>
          <a:r>
            <a:rPr lang="en-US" sz="1300" b="1" dirty="0"/>
            <a:t> </a:t>
          </a:r>
          <a:r>
            <a:rPr lang="en-US" sz="1600" b="1" dirty="0"/>
            <a:t>Offender under </a:t>
          </a:r>
          <a:r>
            <a:rPr lang="en-US" sz="1300" b="1" dirty="0"/>
            <a:t>18-18-407</a:t>
          </a:r>
        </a:p>
      </dgm:t>
    </dgm:pt>
    <dgm:pt modelId="{9DECC5AC-F7A3-45D5-9E02-EAB0C9ABD9CD}" type="parTrans" cxnId="{4709C508-68BB-40AC-8CB4-1129734B38FA}">
      <dgm:prSet/>
      <dgm:spPr/>
      <dgm:t>
        <a:bodyPr/>
        <a:lstStyle/>
        <a:p>
          <a:endParaRPr lang="en-US"/>
        </a:p>
      </dgm:t>
    </dgm:pt>
    <dgm:pt modelId="{CCB0A1B7-7E7D-43C6-9A06-D45C75B70239}" type="sibTrans" cxnId="{4709C508-68BB-40AC-8CB4-1129734B38FA}">
      <dgm:prSet/>
      <dgm:spPr/>
      <dgm:t>
        <a:bodyPr/>
        <a:lstStyle/>
        <a:p>
          <a:endParaRPr lang="en-US"/>
        </a:p>
      </dgm:t>
    </dgm:pt>
    <dgm:pt modelId="{A6D4D48D-4C95-4A2A-AF2F-070129EC6526}">
      <dgm:prSet custT="1"/>
      <dgm:spPr/>
      <dgm:t>
        <a:bodyPr/>
        <a:lstStyle/>
        <a:p>
          <a:r>
            <a:rPr lang="en-US" sz="1600" b="1" dirty="0"/>
            <a:t>Underlying factual basis of Domestic Violence</a:t>
          </a:r>
          <a:r>
            <a:rPr lang="en-US" sz="1600" b="1" dirty="0">
              <a:solidFill>
                <a:srgbClr val="FF0000"/>
              </a:solidFill>
            </a:rPr>
            <a:t>*</a:t>
          </a:r>
        </a:p>
      </dgm:t>
    </dgm:pt>
    <dgm:pt modelId="{E90309A8-365A-4160-8ED1-84938AC48624}" type="parTrans" cxnId="{098AB92D-D24E-4C69-9E46-AFB32354F2C8}">
      <dgm:prSet/>
      <dgm:spPr/>
      <dgm:t>
        <a:bodyPr/>
        <a:lstStyle/>
        <a:p>
          <a:endParaRPr lang="en-US"/>
        </a:p>
      </dgm:t>
    </dgm:pt>
    <dgm:pt modelId="{90CE6662-7759-49AE-89BF-EA0F67744474}" type="sibTrans" cxnId="{098AB92D-D24E-4C69-9E46-AFB32354F2C8}">
      <dgm:prSet/>
      <dgm:spPr/>
      <dgm:t>
        <a:bodyPr/>
        <a:lstStyle/>
        <a:p>
          <a:endParaRPr lang="en-US"/>
        </a:p>
      </dgm:t>
    </dgm:pt>
    <dgm:pt modelId="{EA99A522-4123-47D8-8E63-DFAE1455C173}">
      <dgm:prSet custT="1"/>
      <dgm:spPr/>
      <dgm:t>
        <a:bodyPr/>
        <a:lstStyle/>
        <a:p>
          <a:r>
            <a:rPr lang="en-US" sz="1600" b="1" dirty="0"/>
            <a:t>Crime of Violence </a:t>
          </a:r>
        </a:p>
        <a:p>
          <a:r>
            <a:rPr lang="en-US" sz="1600" b="1" dirty="0">
              <a:latin typeface="Times New Roman"/>
              <a:cs typeface="Times New Roman"/>
            </a:rPr>
            <a:t>§18-1.3-406</a:t>
          </a:r>
          <a:endParaRPr lang="en-US" sz="1600" b="1" dirty="0"/>
        </a:p>
      </dgm:t>
    </dgm:pt>
    <dgm:pt modelId="{95EAD321-DF0D-4773-99EF-673104039DD5}" type="parTrans" cxnId="{35EBA2D9-836A-4963-B431-906EC81E4E18}">
      <dgm:prSet/>
      <dgm:spPr/>
      <dgm:t>
        <a:bodyPr/>
        <a:lstStyle/>
        <a:p>
          <a:endParaRPr lang="en-US"/>
        </a:p>
      </dgm:t>
    </dgm:pt>
    <dgm:pt modelId="{92B9A3BC-503B-48FC-9A2B-0B3AC3574F5F}" type="sibTrans" cxnId="{35EBA2D9-836A-4963-B431-906EC81E4E18}">
      <dgm:prSet/>
      <dgm:spPr/>
      <dgm:t>
        <a:bodyPr/>
        <a:lstStyle/>
        <a:p>
          <a:endParaRPr lang="en-US"/>
        </a:p>
      </dgm:t>
    </dgm:pt>
    <dgm:pt modelId="{95009F22-307D-42F6-8392-2446C6265FCC}">
      <dgm:prSet custT="1"/>
      <dgm:spPr/>
      <dgm:t>
        <a:bodyPr/>
        <a:lstStyle/>
        <a:p>
          <a:r>
            <a:rPr lang="en-US" sz="1600" b="1" dirty="0"/>
            <a:t>Felony Conviction listed in the Victim Rights Act</a:t>
          </a:r>
        </a:p>
      </dgm:t>
    </dgm:pt>
    <dgm:pt modelId="{675D39FD-A1CC-4EF4-8CF6-F13D926324A8}" type="parTrans" cxnId="{3BD02148-8E38-4DAD-9349-9C0A40E1FEA8}">
      <dgm:prSet/>
      <dgm:spPr/>
      <dgm:t>
        <a:bodyPr/>
        <a:lstStyle/>
        <a:p>
          <a:endParaRPr lang="en-US"/>
        </a:p>
      </dgm:t>
    </dgm:pt>
    <dgm:pt modelId="{8A41A4BF-29F4-460E-9FF2-A4F287BAD79A}" type="sibTrans" cxnId="{3BD02148-8E38-4DAD-9349-9C0A40E1FEA8}">
      <dgm:prSet/>
      <dgm:spPr/>
      <dgm:t>
        <a:bodyPr/>
        <a:lstStyle/>
        <a:p>
          <a:endParaRPr lang="en-US"/>
        </a:p>
      </dgm:t>
    </dgm:pt>
    <dgm:pt modelId="{CDEC6DAF-6871-4CFE-B68A-CC7B09135A8C}">
      <dgm:prSet custT="1"/>
      <dgm:spPr/>
      <dgm:t>
        <a:bodyPr/>
        <a:lstStyle/>
        <a:p>
          <a:r>
            <a:rPr lang="en-US" sz="1600" b="1" dirty="0"/>
            <a:t>Cruelty to Animals</a:t>
          </a:r>
          <a:r>
            <a:rPr lang="en-US" sz="1600" b="1" dirty="0">
              <a:solidFill>
                <a:srgbClr val="FF0000"/>
              </a:solidFill>
            </a:rPr>
            <a:t>*</a:t>
          </a:r>
        </a:p>
      </dgm:t>
    </dgm:pt>
    <dgm:pt modelId="{CC7792E4-CA89-4E8D-8D48-6508AB84CD05}" type="parTrans" cxnId="{F753AD6D-D715-4975-8F79-CBC9D13A26C9}">
      <dgm:prSet/>
      <dgm:spPr/>
      <dgm:t>
        <a:bodyPr/>
        <a:lstStyle/>
        <a:p>
          <a:endParaRPr lang="en-US"/>
        </a:p>
      </dgm:t>
    </dgm:pt>
    <dgm:pt modelId="{7375C875-AB1A-4495-85A9-9EBA790EE05D}" type="sibTrans" cxnId="{F753AD6D-D715-4975-8F79-CBC9D13A26C9}">
      <dgm:prSet/>
      <dgm:spPr/>
      <dgm:t>
        <a:bodyPr/>
        <a:lstStyle/>
        <a:p>
          <a:endParaRPr lang="en-US"/>
        </a:p>
      </dgm:t>
    </dgm:pt>
    <dgm:pt modelId="{54CE8770-3C4E-4936-9426-FE7F0093874E}">
      <dgm:prSet custT="1"/>
      <dgm:spPr/>
      <dgm:t>
        <a:bodyPr/>
        <a:lstStyle/>
        <a:p>
          <a:r>
            <a:rPr lang="en-US" sz="1600" b="1" dirty="0"/>
            <a:t>Any class 1, 2 or 3 felony or level 1 drug felony</a:t>
          </a:r>
        </a:p>
      </dgm:t>
    </dgm:pt>
    <dgm:pt modelId="{334F7B97-CE9C-4746-8AED-6E6254AF2013}" type="parTrans" cxnId="{519FCBCB-6A87-4C09-96CE-A5CBF02C8960}">
      <dgm:prSet/>
      <dgm:spPr/>
      <dgm:t>
        <a:bodyPr/>
        <a:lstStyle/>
        <a:p>
          <a:endParaRPr lang="en-US"/>
        </a:p>
      </dgm:t>
    </dgm:pt>
    <dgm:pt modelId="{A4EBCBE1-1E91-42ED-A8EF-8C13F0BB20DD}" type="sibTrans" cxnId="{519FCBCB-6A87-4C09-96CE-A5CBF02C8960}">
      <dgm:prSet/>
      <dgm:spPr/>
      <dgm:t>
        <a:bodyPr/>
        <a:lstStyle/>
        <a:p>
          <a:endParaRPr lang="en-US"/>
        </a:p>
      </dgm:t>
    </dgm:pt>
    <dgm:pt modelId="{09CBA291-13E2-42C2-A4BD-76522D76A829}">
      <dgm:prSet custT="1"/>
      <dgm:spPr/>
      <dgm:t>
        <a:bodyPr/>
        <a:lstStyle/>
        <a:p>
          <a:r>
            <a:rPr lang="en-US" sz="1600" b="1" dirty="0"/>
            <a:t>Identity theft</a:t>
          </a:r>
        </a:p>
      </dgm:t>
    </dgm:pt>
    <dgm:pt modelId="{9C2C2A32-02DA-490B-A430-059E7058FA77}" type="parTrans" cxnId="{AA76C4DB-0556-4A0F-9830-16F67B95B458}">
      <dgm:prSet/>
      <dgm:spPr/>
      <dgm:t>
        <a:bodyPr/>
        <a:lstStyle/>
        <a:p>
          <a:endParaRPr lang="en-US"/>
        </a:p>
      </dgm:t>
    </dgm:pt>
    <dgm:pt modelId="{FE91AEB5-380B-4D58-987D-F60165C13645}" type="sibTrans" cxnId="{AA76C4DB-0556-4A0F-9830-16F67B95B458}">
      <dgm:prSet/>
      <dgm:spPr/>
      <dgm:t>
        <a:bodyPr/>
        <a:lstStyle/>
        <a:p>
          <a:endParaRPr lang="en-US"/>
        </a:p>
      </dgm:t>
    </dgm:pt>
    <dgm:pt modelId="{3C671CE4-5E56-474C-BEE9-3686F095C046}">
      <dgm:prSet custT="1"/>
      <dgm:spPr/>
      <dgm:t>
        <a:bodyPr/>
        <a:lstStyle/>
        <a:p>
          <a:r>
            <a:rPr lang="en-US" sz="1600" b="1" dirty="0"/>
            <a:t>Pandering</a:t>
          </a:r>
        </a:p>
      </dgm:t>
    </dgm:pt>
    <dgm:pt modelId="{9A0D4DF7-5030-4D8A-9934-720D94F8E456}" type="parTrans" cxnId="{098B4860-76AA-49BB-ADB9-6E0C9F176F76}">
      <dgm:prSet/>
      <dgm:spPr/>
      <dgm:t>
        <a:bodyPr/>
        <a:lstStyle/>
        <a:p>
          <a:endParaRPr lang="en-US"/>
        </a:p>
      </dgm:t>
    </dgm:pt>
    <dgm:pt modelId="{26805538-7B89-4017-AE92-B72050B95203}" type="sibTrans" cxnId="{098B4860-76AA-49BB-ADB9-6E0C9F176F76}">
      <dgm:prSet/>
      <dgm:spPr/>
      <dgm:t>
        <a:bodyPr/>
        <a:lstStyle/>
        <a:p>
          <a:endParaRPr lang="en-US"/>
        </a:p>
      </dgm:t>
    </dgm:pt>
    <dgm:pt modelId="{D81F4312-811F-43BC-ADBC-9372B9660B04}">
      <dgm:prSet custT="1"/>
      <dgm:spPr/>
      <dgm:t>
        <a:bodyPr/>
        <a:lstStyle/>
        <a:p>
          <a:r>
            <a:rPr lang="en-US" sz="1800" b="1" dirty="0"/>
            <a:t>DUIs and </a:t>
          </a:r>
          <a:r>
            <a:rPr lang="en-US" sz="1800" b="1" dirty="0" err="1"/>
            <a:t>DWAIs</a:t>
          </a:r>
          <a:r>
            <a:rPr lang="en-US" sz="1800" b="1" dirty="0"/>
            <a:t> </a:t>
          </a:r>
          <a:br>
            <a:rPr lang="en-US" sz="1800" b="1" dirty="0"/>
          </a:br>
          <a:br>
            <a:rPr lang="en-US" sz="1800" b="1" dirty="0"/>
          </a:br>
          <a:r>
            <a:rPr lang="en-US" sz="1800" b="1" dirty="0"/>
            <a:t>(42-2-1301(1) and (2))</a:t>
          </a:r>
          <a:endParaRPr lang="en-US" sz="1800" b="1" u="none" dirty="0">
            <a:solidFill>
              <a:srgbClr val="FF0000"/>
            </a:solidFill>
          </a:endParaRPr>
        </a:p>
      </dgm:t>
    </dgm:pt>
    <dgm:pt modelId="{63347CC2-2D0F-4F61-AE0B-0BC79B49D559}" type="sibTrans" cxnId="{6A40068C-76AC-40DD-B923-3AA4A8229089}">
      <dgm:prSet/>
      <dgm:spPr/>
      <dgm:t>
        <a:bodyPr/>
        <a:lstStyle/>
        <a:p>
          <a:endParaRPr lang="en-US"/>
        </a:p>
      </dgm:t>
    </dgm:pt>
    <dgm:pt modelId="{64826DF8-EFC2-4BF3-882F-AF023816B2CC}" type="parTrans" cxnId="{6A40068C-76AC-40DD-B923-3AA4A8229089}">
      <dgm:prSet/>
      <dgm:spPr/>
      <dgm:t>
        <a:bodyPr/>
        <a:lstStyle/>
        <a:p>
          <a:endParaRPr lang="en-US"/>
        </a:p>
      </dgm:t>
    </dgm:pt>
    <dgm:pt modelId="{F6AA30BE-C6B4-464B-9BFF-77BA69303B17}" type="pres">
      <dgm:prSet presAssocID="{8402B36A-CCFC-452B-8FB0-AC143E55BDE8}" presName="diagram" presStyleCnt="0">
        <dgm:presLayoutVars>
          <dgm:dir/>
          <dgm:resizeHandles val="exact"/>
        </dgm:presLayoutVars>
      </dgm:prSet>
      <dgm:spPr/>
    </dgm:pt>
    <dgm:pt modelId="{30E186F1-5BF3-47AF-BCD2-9A2C832EF6EB}" type="pres">
      <dgm:prSet presAssocID="{D81F4312-811F-43BC-ADBC-9372B9660B04}" presName="node" presStyleLbl="node1" presStyleIdx="0" presStyleCnt="16">
        <dgm:presLayoutVars>
          <dgm:bulletEnabled val="1"/>
        </dgm:presLayoutVars>
      </dgm:prSet>
      <dgm:spPr/>
    </dgm:pt>
    <dgm:pt modelId="{3BB3FADD-27BF-4553-BF47-ADC9659BF084}" type="pres">
      <dgm:prSet presAssocID="{63347CC2-2D0F-4F61-AE0B-0BC79B49D559}" presName="sibTrans" presStyleCnt="0"/>
      <dgm:spPr/>
    </dgm:pt>
    <dgm:pt modelId="{C2504393-5D47-4C94-A35D-11B7CA1475F9}" type="pres">
      <dgm:prSet presAssocID="{0993F52D-0F6E-4205-A727-9590521466E1}" presName="node" presStyleLbl="node1" presStyleIdx="1" presStyleCnt="16">
        <dgm:presLayoutVars>
          <dgm:bulletEnabled val="1"/>
        </dgm:presLayoutVars>
      </dgm:prSet>
      <dgm:spPr/>
    </dgm:pt>
    <dgm:pt modelId="{E21F2948-2448-44FA-BA23-8730DD0E5E0D}" type="pres">
      <dgm:prSet presAssocID="{FAABBED4-40D5-44FA-B4D5-034BC90F5F20}" presName="sibTrans" presStyleCnt="0"/>
      <dgm:spPr/>
    </dgm:pt>
    <dgm:pt modelId="{43EFDCE7-953C-4923-A8E8-0617DE84AB4A}" type="pres">
      <dgm:prSet presAssocID="{153AB996-7AEE-4AB7-BE6F-A4D99A13496B}" presName="node" presStyleLbl="node1" presStyleIdx="2" presStyleCnt="16" custLinFactX="11555" custLinFactY="100000" custLinFactNeighborX="100000" custLinFactNeighborY="140650">
        <dgm:presLayoutVars>
          <dgm:bulletEnabled val="1"/>
        </dgm:presLayoutVars>
      </dgm:prSet>
      <dgm:spPr/>
    </dgm:pt>
    <dgm:pt modelId="{43666D60-39E7-4CAF-955D-98684F419B4F}" type="pres">
      <dgm:prSet presAssocID="{59C6C0AC-43A7-4FC9-AB31-0E2309C9079E}" presName="sibTrans" presStyleCnt="0"/>
      <dgm:spPr/>
    </dgm:pt>
    <dgm:pt modelId="{A92B4402-1C65-4C52-9D87-F29EBF3D455E}" type="pres">
      <dgm:prSet presAssocID="{ED914956-0BF2-4030-96F2-A40845631A03}" presName="node" presStyleLbl="node1" presStyleIdx="3" presStyleCnt="16" custLinFactX="-100000" custLinFactY="14276" custLinFactNeighborX="-120009" custLinFactNeighborY="100000">
        <dgm:presLayoutVars>
          <dgm:bulletEnabled val="1"/>
        </dgm:presLayoutVars>
      </dgm:prSet>
      <dgm:spPr/>
    </dgm:pt>
    <dgm:pt modelId="{FD847BF1-7BFD-41D6-8970-143EC0BD06CA}" type="pres">
      <dgm:prSet presAssocID="{30DAA7B3-8B6B-4FCA-B77F-3B5E49B70350}" presName="sibTrans" presStyleCnt="0"/>
      <dgm:spPr/>
    </dgm:pt>
    <dgm:pt modelId="{4E2439E1-D3F3-4180-8D1F-5D28ABCA6DBF}" type="pres">
      <dgm:prSet presAssocID="{AB0D3F97-5EF0-4743-B99B-8FD9C7250438}" presName="node" presStyleLbl="node1" presStyleIdx="4" presStyleCnt="16">
        <dgm:presLayoutVars>
          <dgm:bulletEnabled val="1"/>
        </dgm:presLayoutVars>
      </dgm:prSet>
      <dgm:spPr/>
    </dgm:pt>
    <dgm:pt modelId="{452B6DDD-C489-458E-8EE5-353C4B5FAF93}" type="pres">
      <dgm:prSet presAssocID="{A2BD1381-4D77-4798-86F7-62794A001A26}" presName="sibTrans" presStyleCnt="0"/>
      <dgm:spPr/>
    </dgm:pt>
    <dgm:pt modelId="{CA9E4C17-0871-4E56-B3DD-C51C179F77F1}" type="pres">
      <dgm:prSet presAssocID="{824DCEA1-1E14-4DDE-9ABB-4FD9209D684C}" presName="node" presStyleLbl="node1" presStyleIdx="5" presStyleCnt="16" custLinFactY="19049" custLinFactNeighborX="-9" custLinFactNeighborY="100000">
        <dgm:presLayoutVars>
          <dgm:bulletEnabled val="1"/>
        </dgm:presLayoutVars>
      </dgm:prSet>
      <dgm:spPr/>
    </dgm:pt>
    <dgm:pt modelId="{1F9528C0-0C0F-42E7-B56F-4A569BB9E909}" type="pres">
      <dgm:prSet presAssocID="{05E5B03E-BC85-4F3D-8DC5-BD307240B6F0}" presName="sibTrans" presStyleCnt="0"/>
      <dgm:spPr/>
    </dgm:pt>
    <dgm:pt modelId="{65C4E8C4-8A96-4BA7-B7EE-A51BE3D09EBD}" type="pres">
      <dgm:prSet presAssocID="{D9E5FA3E-8B4B-4672-A04F-DA2920BC80F1}" presName="node" presStyleLbl="node1" presStyleIdx="6" presStyleCnt="16" custLinFactX="-100000" custLinFactY="19049" custLinFactNeighborX="-121447" custLinFactNeighborY="100000">
        <dgm:presLayoutVars>
          <dgm:bulletEnabled val="1"/>
        </dgm:presLayoutVars>
      </dgm:prSet>
      <dgm:spPr/>
    </dgm:pt>
    <dgm:pt modelId="{EB204F53-4B92-4EE4-B6EC-BDF57D847333}" type="pres">
      <dgm:prSet presAssocID="{5F788A24-B71D-49CB-B4EF-83A89AA71E24}" presName="sibTrans" presStyleCnt="0"/>
      <dgm:spPr/>
    </dgm:pt>
    <dgm:pt modelId="{E6B724D4-30E4-476A-9491-07C4C28E1FF6}" type="pres">
      <dgm:prSet presAssocID="{A3A88029-DCB8-4557-9925-90B1CD13C3AB}" presName="node" presStyleLbl="node1" presStyleIdx="7" presStyleCnt="16" custLinFactX="-8571" custLinFactY="19049" custLinFactNeighborX="-100000" custLinFactNeighborY="100000">
        <dgm:presLayoutVars>
          <dgm:bulletEnabled val="1"/>
        </dgm:presLayoutVars>
      </dgm:prSet>
      <dgm:spPr/>
    </dgm:pt>
    <dgm:pt modelId="{01323C30-A6D4-43AD-9C7B-289D64AEBA21}" type="pres">
      <dgm:prSet presAssocID="{07A88F37-1973-4D5A-BAED-0C15EA31D6EE}" presName="sibTrans" presStyleCnt="0"/>
      <dgm:spPr/>
    </dgm:pt>
    <dgm:pt modelId="{25580C0F-A755-4B11-8026-2E2058D5A344}" type="pres">
      <dgm:prSet presAssocID="{3C244A1A-2A66-4573-AF9E-523FD1CE74DF}" presName="node" presStyleLbl="node1" presStyleIdx="8" presStyleCnt="16" custLinFactX="100000" custLinFactY="100000" custLinFactNeighborX="121429" custLinFactNeighborY="147477">
        <dgm:presLayoutVars>
          <dgm:bulletEnabled val="1"/>
        </dgm:presLayoutVars>
      </dgm:prSet>
      <dgm:spPr/>
    </dgm:pt>
    <dgm:pt modelId="{420A6130-87DA-4CEF-91BA-1810D62B90F3}" type="pres">
      <dgm:prSet presAssocID="{CCB0A1B7-7E7D-43C6-9A06-D45C75B70239}" presName="sibTrans" presStyleCnt="0"/>
      <dgm:spPr/>
    </dgm:pt>
    <dgm:pt modelId="{5DA1127A-BBE8-44BD-A8E0-128329A708C1}" type="pres">
      <dgm:prSet presAssocID="{A6D4D48D-4C95-4A2A-AF2F-070129EC6526}" presName="node" presStyleLbl="node1" presStyleIdx="9" presStyleCnt="16" custLinFactX="11429" custLinFactY="-11914" custLinFactNeighborX="100000" custLinFactNeighborY="-100000">
        <dgm:presLayoutVars>
          <dgm:bulletEnabled val="1"/>
        </dgm:presLayoutVars>
      </dgm:prSet>
      <dgm:spPr/>
    </dgm:pt>
    <dgm:pt modelId="{B0F7908E-C86B-401C-BD88-D54D96412AB4}" type="pres">
      <dgm:prSet presAssocID="{90CE6662-7759-49AE-89BF-EA0F67744474}" presName="sibTrans" presStyleCnt="0"/>
      <dgm:spPr/>
    </dgm:pt>
    <dgm:pt modelId="{633ABE29-1653-49B4-B339-FD823CF61C39}" type="pres">
      <dgm:prSet presAssocID="{EA99A522-4123-47D8-8E63-DFAE1455C173}" presName="node" presStyleLbl="node1" presStyleIdx="10" presStyleCnt="16" custLinFactX="5750" custLinFactY="-100000" custLinFactNeighborX="100000" custLinFactNeighborY="-133090">
        <dgm:presLayoutVars>
          <dgm:bulletEnabled val="1"/>
        </dgm:presLayoutVars>
      </dgm:prSet>
      <dgm:spPr/>
    </dgm:pt>
    <dgm:pt modelId="{FAA8A63F-6F03-4803-A413-2ACF757F2B2E}" type="pres">
      <dgm:prSet presAssocID="{92B9A3BC-503B-48FC-9A2B-0B3AC3574F5F}" presName="sibTrans" presStyleCnt="0"/>
      <dgm:spPr/>
    </dgm:pt>
    <dgm:pt modelId="{CCD09E56-7B68-41F1-B96A-D0FB408838C3}" type="pres">
      <dgm:prSet presAssocID="{95009F22-307D-42F6-8392-2446C6265FCC}" presName="node" presStyleLbl="node1" presStyleIdx="11" presStyleCnt="16" custLinFactY="-10888" custLinFactNeighborX="-2359" custLinFactNeighborY="-100000">
        <dgm:presLayoutVars>
          <dgm:bulletEnabled val="1"/>
        </dgm:presLayoutVars>
      </dgm:prSet>
      <dgm:spPr/>
    </dgm:pt>
    <dgm:pt modelId="{7448BCD9-83D4-4A54-B67D-8D09066BFDE0}" type="pres">
      <dgm:prSet presAssocID="{8A41A4BF-29F4-460E-9FF2-A4F287BAD79A}" presName="sibTrans" presStyleCnt="0"/>
      <dgm:spPr/>
    </dgm:pt>
    <dgm:pt modelId="{FF7D2983-1984-45F8-9899-35A00360428F}" type="pres">
      <dgm:prSet presAssocID="{CDEC6DAF-6871-4CFE-B68A-CC7B09135A8C}" presName="node" presStyleLbl="node1" presStyleIdx="12" presStyleCnt="16">
        <dgm:presLayoutVars>
          <dgm:bulletEnabled val="1"/>
        </dgm:presLayoutVars>
      </dgm:prSet>
      <dgm:spPr/>
    </dgm:pt>
    <dgm:pt modelId="{FAC40CFA-93DB-4BC5-8D6F-0FBE6066BC23}" type="pres">
      <dgm:prSet presAssocID="{7375C875-AB1A-4495-85A9-9EBA790EE05D}" presName="sibTrans" presStyleCnt="0"/>
      <dgm:spPr/>
    </dgm:pt>
    <dgm:pt modelId="{3666FDE4-E154-4BE2-B77F-D397866FE442}" type="pres">
      <dgm:prSet presAssocID="{54CE8770-3C4E-4936-9426-FE7F0093874E}" presName="node" presStyleLbl="node1" presStyleIdx="13" presStyleCnt="16" custLinFactX="11940" custLinFactY="-148446" custLinFactNeighborX="100000" custLinFactNeighborY="-200000">
        <dgm:presLayoutVars>
          <dgm:bulletEnabled val="1"/>
        </dgm:presLayoutVars>
      </dgm:prSet>
      <dgm:spPr/>
    </dgm:pt>
    <dgm:pt modelId="{B1CE6ADE-2373-41E0-A12A-BA39AF1ADB3F}" type="pres">
      <dgm:prSet presAssocID="{A4EBCBE1-1E91-42ED-A8EF-8C13F0BB20DD}" presName="sibTrans" presStyleCnt="0"/>
      <dgm:spPr/>
    </dgm:pt>
    <dgm:pt modelId="{B5B674C5-000B-4F37-AED6-4B3EAD25393D}" type="pres">
      <dgm:prSet presAssocID="{09CBA291-13E2-42C2-A4BD-76522D76A829}" presName="node" presStyleLbl="node1" presStyleIdx="14" presStyleCnt="16" custLinFactX="-10009" custLinFactNeighborX="-100000" custLinFactNeighborY="11">
        <dgm:presLayoutVars>
          <dgm:bulletEnabled val="1"/>
        </dgm:presLayoutVars>
      </dgm:prSet>
      <dgm:spPr/>
    </dgm:pt>
    <dgm:pt modelId="{80439B7D-E193-4EC1-ABAE-0BB287FE7E27}" type="pres">
      <dgm:prSet presAssocID="{FE91AEB5-380B-4D58-987D-F60165C13645}" presName="sibTrans" presStyleCnt="0"/>
      <dgm:spPr/>
    </dgm:pt>
    <dgm:pt modelId="{6962C4BA-AA02-4097-9919-AC38EE441CF0}" type="pres">
      <dgm:prSet presAssocID="{3C671CE4-5E56-474C-BEE9-3686F095C046}" presName="node" presStyleLbl="node1" presStyleIdx="15" presStyleCnt="16" custLinFactNeighborX="2867" custLinFactNeighborY="11">
        <dgm:presLayoutVars>
          <dgm:bulletEnabled val="1"/>
        </dgm:presLayoutVars>
      </dgm:prSet>
      <dgm:spPr/>
    </dgm:pt>
  </dgm:ptLst>
  <dgm:cxnLst>
    <dgm:cxn modelId="{13764500-5E88-4283-87E9-00C965236D90}" type="presOf" srcId="{824DCEA1-1E14-4DDE-9ABB-4FD9209D684C}" destId="{CA9E4C17-0871-4E56-B3DD-C51C179F77F1}" srcOrd="0" destOrd="0" presId="urn:microsoft.com/office/officeart/2005/8/layout/default"/>
    <dgm:cxn modelId="{EDE9DF03-3EC4-48E6-973B-0A4C865300BA}" srcId="{8402B36A-CCFC-452B-8FB0-AC143E55BDE8}" destId="{824DCEA1-1E14-4DDE-9ABB-4FD9209D684C}" srcOrd="5" destOrd="0" parTransId="{D1DA643F-D8AD-4E4A-9946-E682E024296D}" sibTransId="{05E5B03E-BC85-4F3D-8DC5-BD307240B6F0}"/>
    <dgm:cxn modelId="{4709C508-68BB-40AC-8CB4-1129734B38FA}" srcId="{8402B36A-CCFC-452B-8FB0-AC143E55BDE8}" destId="{3C244A1A-2A66-4573-AF9E-523FD1CE74DF}" srcOrd="8" destOrd="0" parTransId="{9DECC5AC-F7A3-45D5-9E02-EAB0C9ABD9CD}" sibTransId="{CCB0A1B7-7E7D-43C6-9A06-D45C75B70239}"/>
    <dgm:cxn modelId="{7E4F8310-A103-4CE3-95B4-56752D568B16}" type="presOf" srcId="{153AB996-7AEE-4AB7-BE6F-A4D99A13496B}" destId="{43EFDCE7-953C-4923-A8E8-0617DE84AB4A}" srcOrd="0" destOrd="0" presId="urn:microsoft.com/office/officeart/2005/8/layout/default"/>
    <dgm:cxn modelId="{003A9013-9724-42F8-B6D8-82A0B2F99F57}" srcId="{8402B36A-CCFC-452B-8FB0-AC143E55BDE8}" destId="{0993F52D-0F6E-4205-A727-9590521466E1}" srcOrd="1" destOrd="0" parTransId="{43B572E7-341F-451B-9609-3016B8C9FC31}" sibTransId="{FAABBED4-40D5-44FA-B4D5-034BC90F5F20}"/>
    <dgm:cxn modelId="{FCC34816-ECEA-4BBC-B933-D888AA6F50F2}" type="presOf" srcId="{A6D4D48D-4C95-4A2A-AF2F-070129EC6526}" destId="{5DA1127A-BBE8-44BD-A8E0-128329A708C1}" srcOrd="0" destOrd="0" presId="urn:microsoft.com/office/officeart/2005/8/layout/default"/>
    <dgm:cxn modelId="{098AB92D-D24E-4C69-9E46-AFB32354F2C8}" srcId="{8402B36A-CCFC-452B-8FB0-AC143E55BDE8}" destId="{A6D4D48D-4C95-4A2A-AF2F-070129EC6526}" srcOrd="9" destOrd="0" parTransId="{E90309A8-365A-4160-8ED1-84938AC48624}" sibTransId="{90CE6662-7759-49AE-89BF-EA0F67744474}"/>
    <dgm:cxn modelId="{9764A639-D067-4AFC-BD0A-79090C037489}" type="presOf" srcId="{D9E5FA3E-8B4B-4672-A04F-DA2920BC80F1}" destId="{65C4E8C4-8A96-4BA7-B7EE-A51BE3D09EBD}" srcOrd="0" destOrd="0" presId="urn:microsoft.com/office/officeart/2005/8/layout/default"/>
    <dgm:cxn modelId="{E325E45D-0557-4FA3-A835-211911977206}" type="presOf" srcId="{EA99A522-4123-47D8-8E63-DFAE1455C173}" destId="{633ABE29-1653-49B4-B339-FD823CF61C39}" srcOrd="0" destOrd="0" presId="urn:microsoft.com/office/officeart/2005/8/layout/default"/>
    <dgm:cxn modelId="{098B4860-76AA-49BB-ADB9-6E0C9F176F76}" srcId="{8402B36A-CCFC-452B-8FB0-AC143E55BDE8}" destId="{3C671CE4-5E56-474C-BEE9-3686F095C046}" srcOrd="15" destOrd="0" parTransId="{9A0D4DF7-5030-4D8A-9934-720D94F8E456}" sibTransId="{26805538-7B89-4017-AE92-B72050B95203}"/>
    <dgm:cxn modelId="{AC62A742-E2F4-4ACB-B61B-C37D1C95B306}" type="presOf" srcId="{8402B36A-CCFC-452B-8FB0-AC143E55BDE8}" destId="{F6AA30BE-C6B4-464B-9BFF-77BA69303B17}" srcOrd="0" destOrd="0" presId="urn:microsoft.com/office/officeart/2005/8/layout/default"/>
    <dgm:cxn modelId="{3BD02148-8E38-4DAD-9349-9C0A40E1FEA8}" srcId="{8402B36A-CCFC-452B-8FB0-AC143E55BDE8}" destId="{95009F22-307D-42F6-8392-2446C6265FCC}" srcOrd="11" destOrd="0" parTransId="{675D39FD-A1CC-4EF4-8CF6-F13D926324A8}" sibTransId="{8A41A4BF-29F4-460E-9FF2-A4F287BAD79A}"/>
    <dgm:cxn modelId="{F753AD6D-D715-4975-8F79-CBC9D13A26C9}" srcId="{8402B36A-CCFC-452B-8FB0-AC143E55BDE8}" destId="{CDEC6DAF-6871-4CFE-B68A-CC7B09135A8C}" srcOrd="12" destOrd="0" parTransId="{CC7792E4-CA89-4E8D-8D48-6508AB84CD05}" sibTransId="{7375C875-AB1A-4495-85A9-9EBA790EE05D}"/>
    <dgm:cxn modelId="{F3C45B78-FB49-4214-9A3A-C1EBC08DDA65}" type="presOf" srcId="{D81F4312-811F-43BC-ADBC-9372B9660B04}" destId="{30E186F1-5BF3-47AF-BCD2-9A2C832EF6EB}" srcOrd="0" destOrd="0" presId="urn:microsoft.com/office/officeart/2005/8/layout/default"/>
    <dgm:cxn modelId="{B439F78A-FAC6-46C9-B2A3-0FB7E26425D9}" type="presOf" srcId="{95009F22-307D-42F6-8392-2446C6265FCC}" destId="{CCD09E56-7B68-41F1-B96A-D0FB408838C3}" srcOrd="0" destOrd="0" presId="urn:microsoft.com/office/officeart/2005/8/layout/default"/>
    <dgm:cxn modelId="{6A40068C-76AC-40DD-B923-3AA4A8229089}" srcId="{8402B36A-CCFC-452B-8FB0-AC143E55BDE8}" destId="{D81F4312-811F-43BC-ADBC-9372B9660B04}" srcOrd="0" destOrd="0" parTransId="{64826DF8-EFC2-4BF3-882F-AF023816B2CC}" sibTransId="{63347CC2-2D0F-4F61-AE0B-0BC79B49D559}"/>
    <dgm:cxn modelId="{21024898-B549-4689-A16B-51F8566F41B4}" srcId="{8402B36A-CCFC-452B-8FB0-AC143E55BDE8}" destId="{D9E5FA3E-8B4B-4672-A04F-DA2920BC80F1}" srcOrd="6" destOrd="0" parTransId="{5A8BD183-13C1-43D2-9EDD-FBAE1E00A7DF}" sibTransId="{5F788A24-B71D-49CB-B4EF-83A89AA71E24}"/>
    <dgm:cxn modelId="{C6FBE9A3-0D1C-4B0D-A102-E3B5E4F61A6D}" type="presOf" srcId="{CDEC6DAF-6871-4CFE-B68A-CC7B09135A8C}" destId="{FF7D2983-1984-45F8-9899-35A00360428F}" srcOrd="0" destOrd="0" presId="urn:microsoft.com/office/officeart/2005/8/layout/default"/>
    <dgm:cxn modelId="{41EA98A5-CD98-44D2-A790-5D088E8DE301}" type="presOf" srcId="{ED914956-0BF2-4030-96F2-A40845631A03}" destId="{A92B4402-1C65-4C52-9D87-F29EBF3D455E}" srcOrd="0" destOrd="0" presId="urn:microsoft.com/office/officeart/2005/8/layout/default"/>
    <dgm:cxn modelId="{AD57ADA5-A1F7-42C5-B640-09FE6C6E71E9}" type="presOf" srcId="{09CBA291-13E2-42C2-A4BD-76522D76A829}" destId="{B5B674C5-000B-4F37-AED6-4B3EAD25393D}" srcOrd="0" destOrd="0" presId="urn:microsoft.com/office/officeart/2005/8/layout/default"/>
    <dgm:cxn modelId="{62AC1BBB-F901-44F5-A95D-A5F6B524DB17}" srcId="{8402B36A-CCFC-452B-8FB0-AC143E55BDE8}" destId="{ED914956-0BF2-4030-96F2-A40845631A03}" srcOrd="3" destOrd="0" parTransId="{757A227D-9FFC-4445-A691-2083F7989C02}" sibTransId="{30DAA7B3-8B6B-4FCA-B77F-3B5E49B70350}"/>
    <dgm:cxn modelId="{449456BD-5EA4-4095-95EB-5EA3BA90E1CB}" srcId="{8402B36A-CCFC-452B-8FB0-AC143E55BDE8}" destId="{AB0D3F97-5EF0-4743-B99B-8FD9C7250438}" srcOrd="4" destOrd="0" parTransId="{BD4C6E3B-DEBE-4260-8981-913D6B6E9D68}" sibTransId="{A2BD1381-4D77-4798-86F7-62794A001A26}"/>
    <dgm:cxn modelId="{686F4FC8-0868-43ED-A15A-AC3E09CB9884}" srcId="{8402B36A-CCFC-452B-8FB0-AC143E55BDE8}" destId="{153AB996-7AEE-4AB7-BE6F-A4D99A13496B}" srcOrd="2" destOrd="0" parTransId="{74EC1685-D9A3-4C03-B976-35944DF302C2}" sibTransId="{59C6C0AC-43A7-4FC9-AB31-0E2309C9079E}"/>
    <dgm:cxn modelId="{519FCBCB-6A87-4C09-96CE-A5CBF02C8960}" srcId="{8402B36A-CCFC-452B-8FB0-AC143E55BDE8}" destId="{54CE8770-3C4E-4936-9426-FE7F0093874E}" srcOrd="13" destOrd="0" parTransId="{334F7B97-CE9C-4746-8AED-6E6254AF2013}" sibTransId="{A4EBCBE1-1E91-42ED-A8EF-8C13F0BB20DD}"/>
    <dgm:cxn modelId="{35EBA2D9-836A-4963-B431-906EC81E4E18}" srcId="{8402B36A-CCFC-452B-8FB0-AC143E55BDE8}" destId="{EA99A522-4123-47D8-8E63-DFAE1455C173}" srcOrd="10" destOrd="0" parTransId="{95EAD321-DF0D-4773-99EF-673104039DD5}" sibTransId="{92B9A3BC-503B-48FC-9A2B-0B3AC3574F5F}"/>
    <dgm:cxn modelId="{AA76C4DB-0556-4A0F-9830-16F67B95B458}" srcId="{8402B36A-CCFC-452B-8FB0-AC143E55BDE8}" destId="{09CBA291-13E2-42C2-A4BD-76522D76A829}" srcOrd="14" destOrd="0" parTransId="{9C2C2A32-02DA-490B-A430-059E7058FA77}" sibTransId="{FE91AEB5-380B-4D58-987D-F60165C13645}"/>
    <dgm:cxn modelId="{FEA641E4-7A62-4280-B99D-4005E28765CB}" type="presOf" srcId="{3C244A1A-2A66-4573-AF9E-523FD1CE74DF}" destId="{25580C0F-A755-4B11-8026-2E2058D5A344}" srcOrd="0" destOrd="0" presId="urn:microsoft.com/office/officeart/2005/8/layout/default"/>
    <dgm:cxn modelId="{557E94E5-382E-4F7D-AE53-CB47454EDBB1}" type="presOf" srcId="{A3A88029-DCB8-4557-9925-90B1CD13C3AB}" destId="{E6B724D4-30E4-476A-9491-07C4C28E1FF6}" srcOrd="0" destOrd="0" presId="urn:microsoft.com/office/officeart/2005/8/layout/default"/>
    <dgm:cxn modelId="{F61D57E9-DCC8-498B-AEC3-34D7CEB5767D}" srcId="{8402B36A-CCFC-452B-8FB0-AC143E55BDE8}" destId="{A3A88029-DCB8-4557-9925-90B1CD13C3AB}" srcOrd="7" destOrd="0" parTransId="{BB9189C4-4016-47CA-8F53-0354F13E75A2}" sibTransId="{07A88F37-1973-4D5A-BAED-0C15EA31D6EE}"/>
    <dgm:cxn modelId="{0B26B9ED-4DB8-485F-AFC8-9F249E54E00C}" type="presOf" srcId="{54CE8770-3C4E-4936-9426-FE7F0093874E}" destId="{3666FDE4-E154-4BE2-B77F-D397866FE442}" srcOrd="0" destOrd="0" presId="urn:microsoft.com/office/officeart/2005/8/layout/default"/>
    <dgm:cxn modelId="{795D77EE-5214-4566-B3B7-92BEB1E247BD}" type="presOf" srcId="{3C671CE4-5E56-474C-BEE9-3686F095C046}" destId="{6962C4BA-AA02-4097-9919-AC38EE441CF0}" srcOrd="0" destOrd="0" presId="urn:microsoft.com/office/officeart/2005/8/layout/default"/>
    <dgm:cxn modelId="{FB6064F3-0486-45CF-80D5-9127AB0E1A03}" type="presOf" srcId="{0993F52D-0F6E-4205-A727-9590521466E1}" destId="{C2504393-5D47-4C94-A35D-11B7CA1475F9}" srcOrd="0" destOrd="0" presId="urn:microsoft.com/office/officeart/2005/8/layout/default"/>
    <dgm:cxn modelId="{69F668F4-1419-4C0E-9290-531599F9B7D9}" type="presOf" srcId="{AB0D3F97-5EF0-4743-B99B-8FD9C7250438}" destId="{4E2439E1-D3F3-4180-8D1F-5D28ABCA6DBF}" srcOrd="0" destOrd="0" presId="urn:microsoft.com/office/officeart/2005/8/layout/default"/>
    <dgm:cxn modelId="{EA89DEC9-94CA-4B1C-BA98-386AE9F02C3B}" type="presParOf" srcId="{F6AA30BE-C6B4-464B-9BFF-77BA69303B17}" destId="{30E186F1-5BF3-47AF-BCD2-9A2C832EF6EB}" srcOrd="0" destOrd="0" presId="urn:microsoft.com/office/officeart/2005/8/layout/default"/>
    <dgm:cxn modelId="{5619C0F7-4618-4A8B-9973-A6D4CD0ECEF9}" type="presParOf" srcId="{F6AA30BE-C6B4-464B-9BFF-77BA69303B17}" destId="{3BB3FADD-27BF-4553-BF47-ADC9659BF084}" srcOrd="1" destOrd="0" presId="urn:microsoft.com/office/officeart/2005/8/layout/default"/>
    <dgm:cxn modelId="{1498F862-0AB2-48A8-BDC4-B3567274E329}" type="presParOf" srcId="{F6AA30BE-C6B4-464B-9BFF-77BA69303B17}" destId="{C2504393-5D47-4C94-A35D-11B7CA1475F9}" srcOrd="2" destOrd="0" presId="urn:microsoft.com/office/officeart/2005/8/layout/default"/>
    <dgm:cxn modelId="{AFA22AED-D3F0-47ED-846A-A8D25C5DF4A2}" type="presParOf" srcId="{F6AA30BE-C6B4-464B-9BFF-77BA69303B17}" destId="{E21F2948-2448-44FA-BA23-8730DD0E5E0D}" srcOrd="3" destOrd="0" presId="urn:microsoft.com/office/officeart/2005/8/layout/default"/>
    <dgm:cxn modelId="{3467CA2D-4948-4E1C-9393-00E3668C51E0}" type="presParOf" srcId="{F6AA30BE-C6B4-464B-9BFF-77BA69303B17}" destId="{43EFDCE7-953C-4923-A8E8-0617DE84AB4A}" srcOrd="4" destOrd="0" presId="urn:microsoft.com/office/officeart/2005/8/layout/default"/>
    <dgm:cxn modelId="{E25E94F9-CB67-4FA6-A518-D50CE4495036}" type="presParOf" srcId="{F6AA30BE-C6B4-464B-9BFF-77BA69303B17}" destId="{43666D60-39E7-4CAF-955D-98684F419B4F}" srcOrd="5" destOrd="0" presId="urn:microsoft.com/office/officeart/2005/8/layout/default"/>
    <dgm:cxn modelId="{94E8D915-217A-4796-96CE-F79C76BE9B4B}" type="presParOf" srcId="{F6AA30BE-C6B4-464B-9BFF-77BA69303B17}" destId="{A92B4402-1C65-4C52-9D87-F29EBF3D455E}" srcOrd="6" destOrd="0" presId="urn:microsoft.com/office/officeart/2005/8/layout/default"/>
    <dgm:cxn modelId="{2E9CABB8-DFF3-4A01-BDD7-126639CCFF04}" type="presParOf" srcId="{F6AA30BE-C6B4-464B-9BFF-77BA69303B17}" destId="{FD847BF1-7BFD-41D6-8970-143EC0BD06CA}" srcOrd="7" destOrd="0" presId="urn:microsoft.com/office/officeart/2005/8/layout/default"/>
    <dgm:cxn modelId="{A5C652F0-39DB-455E-8CA7-3D68BAC2E816}" type="presParOf" srcId="{F6AA30BE-C6B4-464B-9BFF-77BA69303B17}" destId="{4E2439E1-D3F3-4180-8D1F-5D28ABCA6DBF}" srcOrd="8" destOrd="0" presId="urn:microsoft.com/office/officeart/2005/8/layout/default"/>
    <dgm:cxn modelId="{E6DAF6DF-56DA-4FCB-8940-26ADDE237B6D}" type="presParOf" srcId="{F6AA30BE-C6B4-464B-9BFF-77BA69303B17}" destId="{452B6DDD-C489-458E-8EE5-353C4B5FAF93}" srcOrd="9" destOrd="0" presId="urn:microsoft.com/office/officeart/2005/8/layout/default"/>
    <dgm:cxn modelId="{B8AE5EFB-A529-4514-B0B3-7D356121A3AA}" type="presParOf" srcId="{F6AA30BE-C6B4-464B-9BFF-77BA69303B17}" destId="{CA9E4C17-0871-4E56-B3DD-C51C179F77F1}" srcOrd="10" destOrd="0" presId="urn:microsoft.com/office/officeart/2005/8/layout/default"/>
    <dgm:cxn modelId="{3CF663F8-407C-429D-AAD1-300C29D540A4}" type="presParOf" srcId="{F6AA30BE-C6B4-464B-9BFF-77BA69303B17}" destId="{1F9528C0-0C0F-42E7-B56F-4A569BB9E909}" srcOrd="11" destOrd="0" presId="urn:microsoft.com/office/officeart/2005/8/layout/default"/>
    <dgm:cxn modelId="{987D9F01-4C19-462E-9055-68DA5B564ECF}" type="presParOf" srcId="{F6AA30BE-C6B4-464B-9BFF-77BA69303B17}" destId="{65C4E8C4-8A96-4BA7-B7EE-A51BE3D09EBD}" srcOrd="12" destOrd="0" presId="urn:microsoft.com/office/officeart/2005/8/layout/default"/>
    <dgm:cxn modelId="{63DEA114-FCED-478A-B70B-6A6B9AEDB1DA}" type="presParOf" srcId="{F6AA30BE-C6B4-464B-9BFF-77BA69303B17}" destId="{EB204F53-4B92-4EE4-B6EC-BDF57D847333}" srcOrd="13" destOrd="0" presId="urn:microsoft.com/office/officeart/2005/8/layout/default"/>
    <dgm:cxn modelId="{76A0287E-6073-4B72-96E7-3AD02F25CB7A}" type="presParOf" srcId="{F6AA30BE-C6B4-464B-9BFF-77BA69303B17}" destId="{E6B724D4-30E4-476A-9491-07C4C28E1FF6}" srcOrd="14" destOrd="0" presId="urn:microsoft.com/office/officeart/2005/8/layout/default"/>
    <dgm:cxn modelId="{271B8E7E-FAE3-427B-89BE-66BF83D08A9B}" type="presParOf" srcId="{F6AA30BE-C6B4-464B-9BFF-77BA69303B17}" destId="{01323C30-A6D4-43AD-9C7B-289D64AEBA21}" srcOrd="15" destOrd="0" presId="urn:microsoft.com/office/officeart/2005/8/layout/default"/>
    <dgm:cxn modelId="{A775AB6E-9680-4BAD-8F3F-E034FF51E44F}" type="presParOf" srcId="{F6AA30BE-C6B4-464B-9BFF-77BA69303B17}" destId="{25580C0F-A755-4B11-8026-2E2058D5A344}" srcOrd="16" destOrd="0" presId="urn:microsoft.com/office/officeart/2005/8/layout/default"/>
    <dgm:cxn modelId="{5C9CABA6-1306-464E-A451-1370D17A4393}" type="presParOf" srcId="{F6AA30BE-C6B4-464B-9BFF-77BA69303B17}" destId="{420A6130-87DA-4CEF-91BA-1810D62B90F3}" srcOrd="17" destOrd="0" presId="urn:microsoft.com/office/officeart/2005/8/layout/default"/>
    <dgm:cxn modelId="{F58D48D6-C248-4F39-9082-9B76D771C0BD}" type="presParOf" srcId="{F6AA30BE-C6B4-464B-9BFF-77BA69303B17}" destId="{5DA1127A-BBE8-44BD-A8E0-128329A708C1}" srcOrd="18" destOrd="0" presId="urn:microsoft.com/office/officeart/2005/8/layout/default"/>
    <dgm:cxn modelId="{BCA6AACF-794E-4172-A95D-ABAA19DC7E8A}" type="presParOf" srcId="{F6AA30BE-C6B4-464B-9BFF-77BA69303B17}" destId="{B0F7908E-C86B-401C-BD88-D54D96412AB4}" srcOrd="19" destOrd="0" presId="urn:microsoft.com/office/officeart/2005/8/layout/default"/>
    <dgm:cxn modelId="{2F12D7A9-2B6E-4908-9E55-9439E9E9178A}" type="presParOf" srcId="{F6AA30BE-C6B4-464B-9BFF-77BA69303B17}" destId="{633ABE29-1653-49B4-B339-FD823CF61C39}" srcOrd="20" destOrd="0" presId="urn:microsoft.com/office/officeart/2005/8/layout/default"/>
    <dgm:cxn modelId="{63606D6B-2215-46A6-8A9B-8AA762595035}" type="presParOf" srcId="{F6AA30BE-C6B4-464B-9BFF-77BA69303B17}" destId="{FAA8A63F-6F03-4803-A413-2ACF757F2B2E}" srcOrd="21" destOrd="0" presId="urn:microsoft.com/office/officeart/2005/8/layout/default"/>
    <dgm:cxn modelId="{5CB9E1A8-94FA-49B2-A5B2-DD3857975B3A}" type="presParOf" srcId="{F6AA30BE-C6B4-464B-9BFF-77BA69303B17}" destId="{CCD09E56-7B68-41F1-B96A-D0FB408838C3}" srcOrd="22" destOrd="0" presId="urn:microsoft.com/office/officeart/2005/8/layout/default"/>
    <dgm:cxn modelId="{E7720395-9316-44D3-969F-4CFE24B1C615}" type="presParOf" srcId="{F6AA30BE-C6B4-464B-9BFF-77BA69303B17}" destId="{7448BCD9-83D4-4A54-B67D-8D09066BFDE0}" srcOrd="23" destOrd="0" presId="urn:microsoft.com/office/officeart/2005/8/layout/default"/>
    <dgm:cxn modelId="{C9D1C712-BC31-4595-B50A-92E4128C1AD5}" type="presParOf" srcId="{F6AA30BE-C6B4-464B-9BFF-77BA69303B17}" destId="{FF7D2983-1984-45F8-9899-35A00360428F}" srcOrd="24" destOrd="0" presId="urn:microsoft.com/office/officeart/2005/8/layout/default"/>
    <dgm:cxn modelId="{F4A6BE34-52D3-4C4C-A095-104EB4DD97C7}" type="presParOf" srcId="{F6AA30BE-C6B4-464B-9BFF-77BA69303B17}" destId="{FAC40CFA-93DB-4BC5-8D6F-0FBE6066BC23}" srcOrd="25" destOrd="0" presId="urn:microsoft.com/office/officeart/2005/8/layout/default"/>
    <dgm:cxn modelId="{C0ABE078-79C9-46F0-907D-12737ACCEFE8}" type="presParOf" srcId="{F6AA30BE-C6B4-464B-9BFF-77BA69303B17}" destId="{3666FDE4-E154-4BE2-B77F-D397866FE442}" srcOrd="26" destOrd="0" presId="urn:microsoft.com/office/officeart/2005/8/layout/default"/>
    <dgm:cxn modelId="{0FDFBD1A-FFEA-44F3-93D7-1156CED74B02}" type="presParOf" srcId="{F6AA30BE-C6B4-464B-9BFF-77BA69303B17}" destId="{B1CE6ADE-2373-41E0-A12A-BA39AF1ADB3F}" srcOrd="27" destOrd="0" presId="urn:microsoft.com/office/officeart/2005/8/layout/default"/>
    <dgm:cxn modelId="{41838B2E-0702-4462-BF7D-F9C8E3B9714C}" type="presParOf" srcId="{F6AA30BE-C6B4-464B-9BFF-77BA69303B17}" destId="{B5B674C5-000B-4F37-AED6-4B3EAD25393D}" srcOrd="28" destOrd="0" presId="urn:microsoft.com/office/officeart/2005/8/layout/default"/>
    <dgm:cxn modelId="{FFB8EBDB-0525-4474-B589-BF91D0796360}" type="presParOf" srcId="{F6AA30BE-C6B4-464B-9BFF-77BA69303B17}" destId="{80439B7D-E193-4EC1-ABAE-0BB287FE7E27}" srcOrd="29" destOrd="0" presId="urn:microsoft.com/office/officeart/2005/8/layout/default"/>
    <dgm:cxn modelId="{8F9065A4-7D35-4F13-8AFD-E77CFF438C7F}" type="presParOf" srcId="{F6AA30BE-C6B4-464B-9BFF-77BA69303B17}" destId="{6962C4BA-AA02-4097-9919-AC38EE441CF0}" srcOrd="3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02B36A-CCFC-452B-8FB0-AC143E55BDE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F6AA30BE-C6B4-464B-9BFF-77BA69303B17}" type="pres">
      <dgm:prSet presAssocID="{8402B36A-CCFC-452B-8FB0-AC143E55BDE8}" presName="diagram" presStyleCnt="0">
        <dgm:presLayoutVars>
          <dgm:dir/>
          <dgm:resizeHandles val="exact"/>
        </dgm:presLayoutVars>
      </dgm:prSet>
      <dgm:spPr/>
    </dgm:pt>
  </dgm:ptLst>
  <dgm:cxnLst>
    <dgm:cxn modelId="{AC62A742-E2F4-4ACB-B61B-C37D1C95B306}" type="presOf" srcId="{8402B36A-CCFC-452B-8FB0-AC143E55BDE8}" destId="{F6AA30BE-C6B4-464B-9BFF-77BA69303B17}"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F205325-945E-4F7E-9E5B-5DC7B9615EEB}" type="doc">
      <dgm:prSet loTypeId="urn:microsoft.com/office/officeart/2005/8/layout/list1" loCatId="list" qsTypeId="urn:microsoft.com/office/officeart/2005/8/quickstyle/simple5" qsCatId="simple" csTypeId="urn:microsoft.com/office/officeart/2005/8/colors/accent1_2" csCatId="accent1" phldr="1"/>
      <dgm:spPr/>
      <dgm:t>
        <a:bodyPr/>
        <a:lstStyle/>
        <a:p>
          <a:endParaRPr lang="en-US"/>
        </a:p>
      </dgm:t>
    </dgm:pt>
    <dgm:pt modelId="{47064F4D-D4D0-4CAE-8C43-DB2D3DEA834E}">
      <dgm:prSet/>
      <dgm:spPr/>
      <dgm:t>
        <a:bodyPr/>
        <a:lstStyle/>
        <a:p>
          <a:r>
            <a:rPr lang="en-US" baseline="0"/>
            <a:t>Colorado Legal Services</a:t>
          </a:r>
          <a:endParaRPr lang="en-US"/>
        </a:p>
      </dgm:t>
    </dgm:pt>
    <dgm:pt modelId="{B445F2B9-5AFB-407D-A0DC-43E40109CDDA}" type="parTrans" cxnId="{A11D02C3-1BB7-4982-A08F-C2EDFA9145AF}">
      <dgm:prSet/>
      <dgm:spPr/>
      <dgm:t>
        <a:bodyPr/>
        <a:lstStyle/>
        <a:p>
          <a:endParaRPr lang="en-US"/>
        </a:p>
      </dgm:t>
    </dgm:pt>
    <dgm:pt modelId="{4A8EB86A-6BE2-4241-B5D1-A2FBE421993C}" type="sibTrans" cxnId="{A11D02C3-1BB7-4982-A08F-C2EDFA9145AF}">
      <dgm:prSet/>
      <dgm:spPr/>
      <dgm:t>
        <a:bodyPr/>
        <a:lstStyle/>
        <a:p>
          <a:endParaRPr lang="en-US"/>
        </a:p>
      </dgm:t>
    </dgm:pt>
    <dgm:pt modelId="{779DEA5F-3AAC-49B7-853F-2C7B81CC0523}">
      <dgm:prSet/>
      <dgm:spPr/>
      <dgm:t>
        <a:bodyPr/>
        <a:lstStyle/>
        <a:p>
          <a:r>
            <a:rPr lang="en-US" i="1" baseline="0"/>
            <a:t>Fill </a:t>
          </a:r>
          <a:r>
            <a:rPr lang="en-US" i="1" baseline="0" dirty="0"/>
            <a:t>out application to see if you are eligible for services</a:t>
          </a:r>
          <a:endParaRPr lang="en-US" dirty="0"/>
        </a:p>
      </dgm:t>
    </dgm:pt>
    <dgm:pt modelId="{B045AED5-BEBB-424E-8BC8-788A8F8CF66B}" type="parTrans" cxnId="{1524DE1D-A81F-45CD-8DC7-02372D4539A1}">
      <dgm:prSet/>
      <dgm:spPr/>
      <dgm:t>
        <a:bodyPr/>
        <a:lstStyle/>
        <a:p>
          <a:endParaRPr lang="en-US"/>
        </a:p>
      </dgm:t>
    </dgm:pt>
    <dgm:pt modelId="{90EC26E1-A2E7-41C6-8A69-9553975DF25D}" type="sibTrans" cxnId="{1524DE1D-A81F-45CD-8DC7-02372D4539A1}">
      <dgm:prSet/>
      <dgm:spPr/>
      <dgm:t>
        <a:bodyPr/>
        <a:lstStyle/>
        <a:p>
          <a:endParaRPr lang="en-US"/>
        </a:p>
      </dgm:t>
    </dgm:pt>
    <dgm:pt modelId="{9FE0CE0F-6034-450C-8901-439B2111557C}">
      <dgm:prSet/>
      <dgm:spPr/>
      <dgm:t>
        <a:bodyPr/>
        <a:lstStyle/>
        <a:p>
          <a:r>
            <a:rPr lang="en-US" baseline="0"/>
            <a:t>Colorado Bar Association</a:t>
          </a:r>
          <a:endParaRPr lang="en-US"/>
        </a:p>
      </dgm:t>
    </dgm:pt>
    <dgm:pt modelId="{4B40BEFD-5BD7-4D59-B42E-E60459718A5D}" type="parTrans" cxnId="{3149ED43-BDDB-4769-B359-A66813A34391}">
      <dgm:prSet/>
      <dgm:spPr/>
      <dgm:t>
        <a:bodyPr/>
        <a:lstStyle/>
        <a:p>
          <a:endParaRPr lang="en-US"/>
        </a:p>
      </dgm:t>
    </dgm:pt>
    <dgm:pt modelId="{FA5BC307-BF19-4E9B-9144-F94794976D96}" type="sibTrans" cxnId="{3149ED43-BDDB-4769-B359-A66813A34391}">
      <dgm:prSet/>
      <dgm:spPr/>
      <dgm:t>
        <a:bodyPr/>
        <a:lstStyle/>
        <a:p>
          <a:endParaRPr lang="en-US"/>
        </a:p>
      </dgm:t>
    </dgm:pt>
    <dgm:pt modelId="{43610750-D1A8-4D33-9A5A-367107C07A5A}">
      <dgm:prSet/>
      <dgm:spPr/>
      <dgm:t>
        <a:bodyPr/>
        <a:lstStyle/>
        <a:p>
          <a:r>
            <a:rPr lang="en-US" i="1" baseline="0" dirty="0"/>
            <a:t>303-860-1115</a:t>
          </a:r>
          <a:endParaRPr lang="en-US" dirty="0"/>
        </a:p>
      </dgm:t>
    </dgm:pt>
    <dgm:pt modelId="{17DA92B7-80EF-4082-8F27-5A1E49BBA118}" type="parTrans" cxnId="{3ED8A170-68ED-4AFA-B61D-90166EE4F312}">
      <dgm:prSet/>
      <dgm:spPr/>
      <dgm:t>
        <a:bodyPr/>
        <a:lstStyle/>
        <a:p>
          <a:endParaRPr lang="en-US"/>
        </a:p>
      </dgm:t>
    </dgm:pt>
    <dgm:pt modelId="{60027D3E-90B3-4AE0-A187-40BA1614C1D4}" type="sibTrans" cxnId="{3ED8A170-68ED-4AFA-B61D-90166EE4F312}">
      <dgm:prSet/>
      <dgm:spPr/>
      <dgm:t>
        <a:bodyPr/>
        <a:lstStyle/>
        <a:p>
          <a:endParaRPr lang="en-US"/>
        </a:p>
      </dgm:t>
    </dgm:pt>
    <dgm:pt modelId="{034702DE-CC66-4DFA-BEA1-65766948D0B1}">
      <dgm:prSet/>
      <dgm:spPr/>
      <dgm:t>
        <a:bodyPr/>
        <a:lstStyle/>
        <a:p>
          <a:r>
            <a:rPr lang="en-US" i="1" baseline="0" dirty="0"/>
            <a:t>www.licensedlawyer.org/co</a:t>
          </a:r>
          <a:endParaRPr lang="en-US" dirty="0"/>
        </a:p>
      </dgm:t>
    </dgm:pt>
    <dgm:pt modelId="{814A3199-F243-4C49-A01F-B7A384D8D26A}" type="parTrans" cxnId="{AF6D2FD1-6CFF-418B-859B-12D9714CFC3F}">
      <dgm:prSet/>
      <dgm:spPr/>
      <dgm:t>
        <a:bodyPr/>
        <a:lstStyle/>
        <a:p>
          <a:endParaRPr lang="en-US"/>
        </a:p>
      </dgm:t>
    </dgm:pt>
    <dgm:pt modelId="{B911E7B3-DFA1-45F3-B01D-5C8EFA8D5E2D}" type="sibTrans" cxnId="{AF6D2FD1-6CFF-418B-859B-12D9714CFC3F}">
      <dgm:prSet/>
      <dgm:spPr/>
      <dgm:t>
        <a:bodyPr/>
        <a:lstStyle/>
        <a:p>
          <a:endParaRPr lang="en-US"/>
        </a:p>
      </dgm:t>
    </dgm:pt>
    <dgm:pt modelId="{B1152723-B909-4C63-9277-0628E800B42C}">
      <dgm:prSet/>
      <dgm:spPr/>
      <dgm:t>
        <a:bodyPr/>
        <a:lstStyle/>
        <a:p>
          <a:r>
            <a:rPr lang="en-US" baseline="0" dirty="0"/>
            <a:t>Self-Represented Litigant Coordinator</a:t>
          </a:r>
          <a:endParaRPr lang="en-US" dirty="0"/>
        </a:p>
      </dgm:t>
    </dgm:pt>
    <dgm:pt modelId="{D839AC85-39F3-40F1-B4C6-900DD3935200}" type="parTrans" cxnId="{126D5204-9E50-4F21-BB79-F155921FAB64}">
      <dgm:prSet/>
      <dgm:spPr/>
      <dgm:t>
        <a:bodyPr/>
        <a:lstStyle/>
        <a:p>
          <a:endParaRPr lang="en-US"/>
        </a:p>
      </dgm:t>
    </dgm:pt>
    <dgm:pt modelId="{5FA0DE6D-46F3-4B09-BE34-3B5167738581}" type="sibTrans" cxnId="{126D5204-9E50-4F21-BB79-F155921FAB64}">
      <dgm:prSet/>
      <dgm:spPr/>
      <dgm:t>
        <a:bodyPr/>
        <a:lstStyle/>
        <a:p>
          <a:endParaRPr lang="en-US"/>
        </a:p>
      </dgm:t>
    </dgm:pt>
    <dgm:pt modelId="{F6E274E0-6EEA-4633-9477-4FA09CD6271B}">
      <dgm:prSet phldrT="[Text]"/>
      <dgm:spPr/>
      <dgm:t>
        <a:bodyPr/>
        <a:lstStyle/>
        <a:p>
          <a:r>
            <a:rPr lang="en-US"/>
            <a:t>Can </a:t>
          </a:r>
          <a:r>
            <a:rPr lang="en-US" dirty="0"/>
            <a:t>help find a private attorney</a:t>
          </a:r>
        </a:p>
      </dgm:t>
    </dgm:pt>
    <dgm:pt modelId="{708824FC-7665-4070-9A06-444B5615C5F6}" type="parTrans" cxnId="{67D94D58-586F-4206-B8F9-A6F3576151DA}">
      <dgm:prSet/>
      <dgm:spPr/>
      <dgm:t>
        <a:bodyPr/>
        <a:lstStyle/>
        <a:p>
          <a:endParaRPr lang="en-US"/>
        </a:p>
      </dgm:t>
    </dgm:pt>
    <dgm:pt modelId="{82DCF76C-1271-4BED-90BA-CA59B7DEC041}" type="sibTrans" cxnId="{67D94D58-586F-4206-B8F9-A6F3576151DA}">
      <dgm:prSet/>
      <dgm:spPr/>
      <dgm:t>
        <a:bodyPr/>
        <a:lstStyle/>
        <a:p>
          <a:endParaRPr lang="en-US"/>
        </a:p>
      </dgm:t>
    </dgm:pt>
    <dgm:pt modelId="{92804759-C170-43D8-B485-BC35EC570436}">
      <dgm:prSet phldrT="[Text]"/>
      <dgm:spPr/>
      <dgm:t>
        <a:bodyPr/>
        <a:lstStyle/>
        <a:p>
          <a:r>
            <a:rPr lang="en-US" dirty="0"/>
            <a:t>Cannot provide legal advice but can help with forms and </a:t>
          </a:r>
          <a:r>
            <a:rPr lang="en-US"/>
            <a:t>explain procedures.</a:t>
          </a:r>
          <a:endParaRPr lang="en-US" dirty="0"/>
        </a:p>
      </dgm:t>
    </dgm:pt>
    <dgm:pt modelId="{53C00C99-3626-4E75-8FF7-1959D3FC6320}" type="parTrans" cxnId="{10670428-337E-4D43-A923-51566F78DB0E}">
      <dgm:prSet/>
      <dgm:spPr/>
      <dgm:t>
        <a:bodyPr/>
        <a:lstStyle/>
        <a:p>
          <a:endParaRPr lang="en-US"/>
        </a:p>
      </dgm:t>
    </dgm:pt>
    <dgm:pt modelId="{A0C5F450-DA68-4170-ADC4-C5F68251B54B}" type="sibTrans" cxnId="{10670428-337E-4D43-A923-51566F78DB0E}">
      <dgm:prSet/>
      <dgm:spPr/>
      <dgm:t>
        <a:bodyPr/>
        <a:lstStyle/>
        <a:p>
          <a:endParaRPr lang="en-US"/>
        </a:p>
      </dgm:t>
    </dgm:pt>
    <dgm:pt modelId="{185B3999-1F38-4F84-8196-E24C2C62F1CD}" type="pres">
      <dgm:prSet presAssocID="{1F205325-945E-4F7E-9E5B-5DC7B9615EEB}" presName="linear" presStyleCnt="0">
        <dgm:presLayoutVars>
          <dgm:dir/>
          <dgm:animLvl val="lvl"/>
          <dgm:resizeHandles val="exact"/>
        </dgm:presLayoutVars>
      </dgm:prSet>
      <dgm:spPr/>
    </dgm:pt>
    <dgm:pt modelId="{B236D6B0-99C2-49A2-A952-A1F4B3929704}" type="pres">
      <dgm:prSet presAssocID="{47064F4D-D4D0-4CAE-8C43-DB2D3DEA834E}" presName="parentLin" presStyleCnt="0"/>
      <dgm:spPr/>
    </dgm:pt>
    <dgm:pt modelId="{11182AF4-D124-4826-98A0-93F1B4F12223}" type="pres">
      <dgm:prSet presAssocID="{47064F4D-D4D0-4CAE-8C43-DB2D3DEA834E}" presName="parentLeftMargin" presStyleLbl="node1" presStyleIdx="0" presStyleCnt="3"/>
      <dgm:spPr/>
    </dgm:pt>
    <dgm:pt modelId="{130E9820-5207-4498-AC02-ED1D4DF5EF49}" type="pres">
      <dgm:prSet presAssocID="{47064F4D-D4D0-4CAE-8C43-DB2D3DEA834E}" presName="parentText" presStyleLbl="node1" presStyleIdx="0" presStyleCnt="3">
        <dgm:presLayoutVars>
          <dgm:chMax val="0"/>
          <dgm:bulletEnabled val="1"/>
        </dgm:presLayoutVars>
      </dgm:prSet>
      <dgm:spPr/>
    </dgm:pt>
    <dgm:pt modelId="{BDF982AC-0777-42FD-8BE8-BF236B7CB4EA}" type="pres">
      <dgm:prSet presAssocID="{47064F4D-D4D0-4CAE-8C43-DB2D3DEA834E}" presName="negativeSpace" presStyleCnt="0"/>
      <dgm:spPr/>
    </dgm:pt>
    <dgm:pt modelId="{668B697C-FAA7-4AEB-A4C2-696EC17F8357}" type="pres">
      <dgm:prSet presAssocID="{47064F4D-D4D0-4CAE-8C43-DB2D3DEA834E}" presName="childText" presStyleLbl="conFgAcc1" presStyleIdx="0" presStyleCnt="3">
        <dgm:presLayoutVars>
          <dgm:bulletEnabled val="1"/>
        </dgm:presLayoutVars>
      </dgm:prSet>
      <dgm:spPr/>
    </dgm:pt>
    <dgm:pt modelId="{BA4F6216-C897-4D45-8401-98E5226944E8}" type="pres">
      <dgm:prSet presAssocID="{4A8EB86A-6BE2-4241-B5D1-A2FBE421993C}" presName="spaceBetweenRectangles" presStyleCnt="0"/>
      <dgm:spPr/>
    </dgm:pt>
    <dgm:pt modelId="{D7A4DF06-6D50-4B20-90A5-1F46BE91230F}" type="pres">
      <dgm:prSet presAssocID="{9FE0CE0F-6034-450C-8901-439B2111557C}" presName="parentLin" presStyleCnt="0"/>
      <dgm:spPr/>
    </dgm:pt>
    <dgm:pt modelId="{1BB78DC8-A0DD-4A0D-A67A-CF57249DC30A}" type="pres">
      <dgm:prSet presAssocID="{9FE0CE0F-6034-450C-8901-439B2111557C}" presName="parentLeftMargin" presStyleLbl="node1" presStyleIdx="0" presStyleCnt="3"/>
      <dgm:spPr/>
    </dgm:pt>
    <dgm:pt modelId="{44BEEE7B-0204-4D83-B8B7-938C024C705F}" type="pres">
      <dgm:prSet presAssocID="{9FE0CE0F-6034-450C-8901-439B2111557C}" presName="parentText" presStyleLbl="node1" presStyleIdx="1" presStyleCnt="3">
        <dgm:presLayoutVars>
          <dgm:chMax val="0"/>
          <dgm:bulletEnabled val="1"/>
        </dgm:presLayoutVars>
      </dgm:prSet>
      <dgm:spPr/>
    </dgm:pt>
    <dgm:pt modelId="{360B8BB8-51B1-4EEB-880F-858D083F857B}" type="pres">
      <dgm:prSet presAssocID="{9FE0CE0F-6034-450C-8901-439B2111557C}" presName="negativeSpace" presStyleCnt="0"/>
      <dgm:spPr/>
    </dgm:pt>
    <dgm:pt modelId="{CD2444B7-6F40-46FA-8938-68CD2FC1DC79}" type="pres">
      <dgm:prSet presAssocID="{9FE0CE0F-6034-450C-8901-439B2111557C}" presName="childText" presStyleLbl="conFgAcc1" presStyleIdx="1" presStyleCnt="3">
        <dgm:presLayoutVars>
          <dgm:bulletEnabled val="1"/>
        </dgm:presLayoutVars>
      </dgm:prSet>
      <dgm:spPr/>
    </dgm:pt>
    <dgm:pt modelId="{3E41C58A-5DD2-45F2-AED0-C6CDBA016008}" type="pres">
      <dgm:prSet presAssocID="{FA5BC307-BF19-4E9B-9144-F94794976D96}" presName="spaceBetweenRectangles" presStyleCnt="0"/>
      <dgm:spPr/>
    </dgm:pt>
    <dgm:pt modelId="{C2B8F54E-045E-4575-94A5-C28D155FC4DE}" type="pres">
      <dgm:prSet presAssocID="{B1152723-B909-4C63-9277-0628E800B42C}" presName="parentLin" presStyleCnt="0"/>
      <dgm:spPr/>
    </dgm:pt>
    <dgm:pt modelId="{EED4CA34-403E-4231-BAB3-8648BBC75794}" type="pres">
      <dgm:prSet presAssocID="{B1152723-B909-4C63-9277-0628E800B42C}" presName="parentLeftMargin" presStyleLbl="node1" presStyleIdx="1" presStyleCnt="3"/>
      <dgm:spPr/>
    </dgm:pt>
    <dgm:pt modelId="{3A98904D-A0D9-4303-8176-FA3BD4CAAC7D}" type="pres">
      <dgm:prSet presAssocID="{B1152723-B909-4C63-9277-0628E800B42C}" presName="parentText" presStyleLbl="node1" presStyleIdx="2" presStyleCnt="3">
        <dgm:presLayoutVars>
          <dgm:chMax val="0"/>
          <dgm:bulletEnabled val="1"/>
        </dgm:presLayoutVars>
      </dgm:prSet>
      <dgm:spPr/>
    </dgm:pt>
    <dgm:pt modelId="{A19E37DC-EE16-4906-A3E9-F238B93B2F10}" type="pres">
      <dgm:prSet presAssocID="{B1152723-B909-4C63-9277-0628E800B42C}" presName="negativeSpace" presStyleCnt="0"/>
      <dgm:spPr/>
    </dgm:pt>
    <dgm:pt modelId="{A448EAA7-F59E-440C-8284-C7FDEA6D8590}" type="pres">
      <dgm:prSet presAssocID="{B1152723-B909-4C63-9277-0628E800B42C}" presName="childText" presStyleLbl="conFgAcc1" presStyleIdx="2" presStyleCnt="3">
        <dgm:presLayoutVars>
          <dgm:bulletEnabled val="1"/>
        </dgm:presLayoutVars>
      </dgm:prSet>
      <dgm:spPr/>
    </dgm:pt>
  </dgm:ptLst>
  <dgm:cxnLst>
    <dgm:cxn modelId="{126D5204-9E50-4F21-BB79-F155921FAB64}" srcId="{1F205325-945E-4F7E-9E5B-5DC7B9615EEB}" destId="{B1152723-B909-4C63-9277-0628E800B42C}" srcOrd="2" destOrd="0" parTransId="{D839AC85-39F3-40F1-B4C6-900DD3935200}" sibTransId="{5FA0DE6D-46F3-4B09-BE34-3B5167738581}"/>
    <dgm:cxn modelId="{37158E05-271B-4BF4-B4FC-2D5A3DBB98CF}" type="presOf" srcId="{43610750-D1A8-4D33-9A5A-367107C07A5A}" destId="{CD2444B7-6F40-46FA-8938-68CD2FC1DC79}" srcOrd="0" destOrd="1" presId="urn:microsoft.com/office/officeart/2005/8/layout/list1"/>
    <dgm:cxn modelId="{B824C710-9E66-4B91-BA0E-9771BD6645FB}" type="presOf" srcId="{9FE0CE0F-6034-450C-8901-439B2111557C}" destId="{44BEEE7B-0204-4D83-B8B7-938C024C705F}" srcOrd="1" destOrd="0" presId="urn:microsoft.com/office/officeart/2005/8/layout/list1"/>
    <dgm:cxn modelId="{77E12918-95B2-40CD-BEC3-91711D79D985}" type="presOf" srcId="{F6E274E0-6EEA-4633-9477-4FA09CD6271B}" destId="{CD2444B7-6F40-46FA-8938-68CD2FC1DC79}" srcOrd="0" destOrd="0" presId="urn:microsoft.com/office/officeart/2005/8/layout/list1"/>
    <dgm:cxn modelId="{1524DE1D-A81F-45CD-8DC7-02372D4539A1}" srcId="{47064F4D-D4D0-4CAE-8C43-DB2D3DEA834E}" destId="{779DEA5F-3AAC-49B7-853F-2C7B81CC0523}" srcOrd="0" destOrd="0" parTransId="{B045AED5-BEBB-424E-8BC8-788A8F8CF66B}" sibTransId="{90EC26E1-A2E7-41C6-8A69-9553975DF25D}"/>
    <dgm:cxn modelId="{10670428-337E-4D43-A923-51566F78DB0E}" srcId="{B1152723-B909-4C63-9277-0628E800B42C}" destId="{92804759-C170-43D8-B485-BC35EC570436}" srcOrd="0" destOrd="0" parTransId="{53C00C99-3626-4E75-8FF7-1959D3FC6320}" sibTransId="{A0C5F450-DA68-4170-ADC4-C5F68251B54B}"/>
    <dgm:cxn modelId="{659A5D33-699B-4164-AE55-E151374E1481}" type="presOf" srcId="{B1152723-B909-4C63-9277-0628E800B42C}" destId="{3A98904D-A0D9-4303-8176-FA3BD4CAAC7D}" srcOrd="1" destOrd="0" presId="urn:microsoft.com/office/officeart/2005/8/layout/list1"/>
    <dgm:cxn modelId="{3149ED43-BDDB-4769-B359-A66813A34391}" srcId="{1F205325-945E-4F7E-9E5B-5DC7B9615EEB}" destId="{9FE0CE0F-6034-450C-8901-439B2111557C}" srcOrd="1" destOrd="0" parTransId="{4B40BEFD-5BD7-4D59-B42E-E60459718A5D}" sibTransId="{FA5BC307-BF19-4E9B-9144-F94794976D96}"/>
    <dgm:cxn modelId="{45E24B6A-B214-4ECC-A86E-5A663DAAE887}" type="presOf" srcId="{92804759-C170-43D8-B485-BC35EC570436}" destId="{A448EAA7-F59E-440C-8284-C7FDEA6D8590}" srcOrd="0" destOrd="0" presId="urn:microsoft.com/office/officeart/2005/8/layout/list1"/>
    <dgm:cxn modelId="{3ED8A170-68ED-4AFA-B61D-90166EE4F312}" srcId="{F6E274E0-6EEA-4633-9477-4FA09CD6271B}" destId="{43610750-D1A8-4D33-9A5A-367107C07A5A}" srcOrd="0" destOrd="0" parTransId="{17DA92B7-80EF-4082-8F27-5A1E49BBA118}" sibTransId="{60027D3E-90B3-4AE0-A187-40BA1614C1D4}"/>
    <dgm:cxn modelId="{67D94D58-586F-4206-B8F9-A6F3576151DA}" srcId="{9FE0CE0F-6034-450C-8901-439B2111557C}" destId="{F6E274E0-6EEA-4633-9477-4FA09CD6271B}" srcOrd="0" destOrd="0" parTransId="{708824FC-7665-4070-9A06-444B5615C5F6}" sibTransId="{82DCF76C-1271-4BED-90BA-CA59B7DEC041}"/>
    <dgm:cxn modelId="{082BD090-2BAA-41D0-836F-603095AF6BF7}" type="presOf" srcId="{9FE0CE0F-6034-450C-8901-439B2111557C}" destId="{1BB78DC8-A0DD-4A0D-A67A-CF57249DC30A}" srcOrd="0" destOrd="0" presId="urn:microsoft.com/office/officeart/2005/8/layout/list1"/>
    <dgm:cxn modelId="{9A1AE8A1-6217-403A-98E6-347520CADFBB}" type="presOf" srcId="{47064F4D-D4D0-4CAE-8C43-DB2D3DEA834E}" destId="{11182AF4-D124-4826-98A0-93F1B4F12223}" srcOrd="0" destOrd="0" presId="urn:microsoft.com/office/officeart/2005/8/layout/list1"/>
    <dgm:cxn modelId="{A11D02C3-1BB7-4982-A08F-C2EDFA9145AF}" srcId="{1F205325-945E-4F7E-9E5B-5DC7B9615EEB}" destId="{47064F4D-D4D0-4CAE-8C43-DB2D3DEA834E}" srcOrd="0" destOrd="0" parTransId="{B445F2B9-5AFB-407D-A0DC-43E40109CDDA}" sibTransId="{4A8EB86A-6BE2-4241-B5D1-A2FBE421993C}"/>
    <dgm:cxn modelId="{4BDD69C7-2939-45FE-9885-F7D11E46E489}" type="presOf" srcId="{B1152723-B909-4C63-9277-0628E800B42C}" destId="{EED4CA34-403E-4231-BAB3-8648BBC75794}" srcOrd="0" destOrd="0" presId="urn:microsoft.com/office/officeart/2005/8/layout/list1"/>
    <dgm:cxn modelId="{8245BCCA-776D-4A7E-9CB4-F7BDFF043C76}" type="presOf" srcId="{1F205325-945E-4F7E-9E5B-5DC7B9615EEB}" destId="{185B3999-1F38-4F84-8196-E24C2C62F1CD}" srcOrd="0" destOrd="0" presId="urn:microsoft.com/office/officeart/2005/8/layout/list1"/>
    <dgm:cxn modelId="{522D7BCF-BA1C-4E17-AD17-A0CCA681DA2D}" type="presOf" srcId="{47064F4D-D4D0-4CAE-8C43-DB2D3DEA834E}" destId="{130E9820-5207-4498-AC02-ED1D4DF5EF49}" srcOrd="1" destOrd="0" presId="urn:microsoft.com/office/officeart/2005/8/layout/list1"/>
    <dgm:cxn modelId="{4BD535D0-FD7F-4B56-B73A-A35C6E6D7236}" type="presOf" srcId="{779DEA5F-3AAC-49B7-853F-2C7B81CC0523}" destId="{668B697C-FAA7-4AEB-A4C2-696EC17F8357}" srcOrd="0" destOrd="0" presId="urn:microsoft.com/office/officeart/2005/8/layout/list1"/>
    <dgm:cxn modelId="{AF6D2FD1-6CFF-418B-859B-12D9714CFC3F}" srcId="{9FE0CE0F-6034-450C-8901-439B2111557C}" destId="{034702DE-CC66-4DFA-BEA1-65766948D0B1}" srcOrd="1" destOrd="0" parTransId="{814A3199-F243-4C49-A01F-B7A384D8D26A}" sibTransId="{B911E7B3-DFA1-45F3-B01D-5C8EFA8D5E2D}"/>
    <dgm:cxn modelId="{2DEBF6EC-87AE-4E90-B490-1D845A16E88C}" type="presOf" srcId="{034702DE-CC66-4DFA-BEA1-65766948D0B1}" destId="{CD2444B7-6F40-46FA-8938-68CD2FC1DC79}" srcOrd="0" destOrd="2" presId="urn:microsoft.com/office/officeart/2005/8/layout/list1"/>
    <dgm:cxn modelId="{BA3ABE37-0122-42A3-BB47-B99DCFA1477C}" type="presParOf" srcId="{185B3999-1F38-4F84-8196-E24C2C62F1CD}" destId="{B236D6B0-99C2-49A2-A952-A1F4B3929704}" srcOrd="0" destOrd="0" presId="urn:microsoft.com/office/officeart/2005/8/layout/list1"/>
    <dgm:cxn modelId="{F7B97482-B341-40AA-86C6-A9EE6B144C8C}" type="presParOf" srcId="{B236D6B0-99C2-49A2-A952-A1F4B3929704}" destId="{11182AF4-D124-4826-98A0-93F1B4F12223}" srcOrd="0" destOrd="0" presId="urn:microsoft.com/office/officeart/2005/8/layout/list1"/>
    <dgm:cxn modelId="{4A939758-42EA-4F15-88DB-3D32AC58C53E}" type="presParOf" srcId="{B236D6B0-99C2-49A2-A952-A1F4B3929704}" destId="{130E9820-5207-4498-AC02-ED1D4DF5EF49}" srcOrd="1" destOrd="0" presId="urn:microsoft.com/office/officeart/2005/8/layout/list1"/>
    <dgm:cxn modelId="{75523E40-C9AA-48FA-B9EF-340B24498219}" type="presParOf" srcId="{185B3999-1F38-4F84-8196-E24C2C62F1CD}" destId="{BDF982AC-0777-42FD-8BE8-BF236B7CB4EA}" srcOrd="1" destOrd="0" presId="urn:microsoft.com/office/officeart/2005/8/layout/list1"/>
    <dgm:cxn modelId="{4F6C11EF-D9DB-47F7-B3E2-BD52603B9F63}" type="presParOf" srcId="{185B3999-1F38-4F84-8196-E24C2C62F1CD}" destId="{668B697C-FAA7-4AEB-A4C2-696EC17F8357}" srcOrd="2" destOrd="0" presId="urn:microsoft.com/office/officeart/2005/8/layout/list1"/>
    <dgm:cxn modelId="{0A78EC54-16A2-450E-A6E6-C27A260E3ACA}" type="presParOf" srcId="{185B3999-1F38-4F84-8196-E24C2C62F1CD}" destId="{BA4F6216-C897-4D45-8401-98E5226944E8}" srcOrd="3" destOrd="0" presId="urn:microsoft.com/office/officeart/2005/8/layout/list1"/>
    <dgm:cxn modelId="{90B75D1C-0032-4179-9AF6-08E06E962FDD}" type="presParOf" srcId="{185B3999-1F38-4F84-8196-E24C2C62F1CD}" destId="{D7A4DF06-6D50-4B20-90A5-1F46BE91230F}" srcOrd="4" destOrd="0" presId="urn:microsoft.com/office/officeart/2005/8/layout/list1"/>
    <dgm:cxn modelId="{5EEC5864-1DE0-4663-A895-577BD69DC3C9}" type="presParOf" srcId="{D7A4DF06-6D50-4B20-90A5-1F46BE91230F}" destId="{1BB78DC8-A0DD-4A0D-A67A-CF57249DC30A}" srcOrd="0" destOrd="0" presId="urn:microsoft.com/office/officeart/2005/8/layout/list1"/>
    <dgm:cxn modelId="{6F1F8285-B4B2-412D-9108-A7059D1B6F3A}" type="presParOf" srcId="{D7A4DF06-6D50-4B20-90A5-1F46BE91230F}" destId="{44BEEE7B-0204-4D83-B8B7-938C024C705F}" srcOrd="1" destOrd="0" presId="urn:microsoft.com/office/officeart/2005/8/layout/list1"/>
    <dgm:cxn modelId="{639385F1-0ADF-49FA-AA29-D9021DB9968F}" type="presParOf" srcId="{185B3999-1F38-4F84-8196-E24C2C62F1CD}" destId="{360B8BB8-51B1-4EEB-880F-858D083F857B}" srcOrd="5" destOrd="0" presId="urn:microsoft.com/office/officeart/2005/8/layout/list1"/>
    <dgm:cxn modelId="{4FA8758A-D848-4EAD-94E1-00A015C2E59F}" type="presParOf" srcId="{185B3999-1F38-4F84-8196-E24C2C62F1CD}" destId="{CD2444B7-6F40-46FA-8938-68CD2FC1DC79}" srcOrd="6" destOrd="0" presId="urn:microsoft.com/office/officeart/2005/8/layout/list1"/>
    <dgm:cxn modelId="{A0CD7FA2-BBA7-46EB-B0A0-699C43C71AC2}" type="presParOf" srcId="{185B3999-1F38-4F84-8196-E24C2C62F1CD}" destId="{3E41C58A-5DD2-45F2-AED0-C6CDBA016008}" srcOrd="7" destOrd="0" presId="urn:microsoft.com/office/officeart/2005/8/layout/list1"/>
    <dgm:cxn modelId="{6EF4D8F7-8653-49E4-8449-7857D0337E65}" type="presParOf" srcId="{185B3999-1F38-4F84-8196-E24C2C62F1CD}" destId="{C2B8F54E-045E-4575-94A5-C28D155FC4DE}" srcOrd="8" destOrd="0" presId="urn:microsoft.com/office/officeart/2005/8/layout/list1"/>
    <dgm:cxn modelId="{7A112661-413B-40E9-9B52-278185D166F9}" type="presParOf" srcId="{C2B8F54E-045E-4575-94A5-C28D155FC4DE}" destId="{EED4CA34-403E-4231-BAB3-8648BBC75794}" srcOrd="0" destOrd="0" presId="urn:microsoft.com/office/officeart/2005/8/layout/list1"/>
    <dgm:cxn modelId="{BC0886C9-4681-4B9D-85EE-37F4DF99A336}" type="presParOf" srcId="{C2B8F54E-045E-4575-94A5-C28D155FC4DE}" destId="{3A98904D-A0D9-4303-8176-FA3BD4CAAC7D}" srcOrd="1" destOrd="0" presId="urn:microsoft.com/office/officeart/2005/8/layout/list1"/>
    <dgm:cxn modelId="{298B1E08-B3FF-4917-A1D6-A250A853C8C7}" type="presParOf" srcId="{185B3999-1F38-4F84-8196-E24C2C62F1CD}" destId="{A19E37DC-EE16-4906-A3E9-F238B93B2F10}" srcOrd="9" destOrd="0" presId="urn:microsoft.com/office/officeart/2005/8/layout/list1"/>
    <dgm:cxn modelId="{056ED855-B713-45DB-8A83-17064CC3AE62}" type="presParOf" srcId="{185B3999-1F38-4F84-8196-E24C2C62F1CD}" destId="{A448EAA7-F59E-440C-8284-C7FDEA6D8590}"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E186F1-5BF3-47AF-BCD2-9A2C832EF6EB}">
      <dsp:nvSpPr>
        <dsp:cNvPr id="0" name=""/>
        <dsp:cNvSpPr/>
      </dsp:nvSpPr>
      <dsp:spPr>
        <a:xfrm>
          <a:off x="559133" y="208"/>
          <a:ext cx="1777844" cy="1066706"/>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DUIs and </a:t>
          </a:r>
          <a:r>
            <a:rPr lang="en-US" sz="1800" b="1" kern="1200" dirty="0" err="1"/>
            <a:t>DWAIs</a:t>
          </a:r>
          <a:r>
            <a:rPr lang="en-US" sz="1800" b="1" kern="1200" dirty="0"/>
            <a:t> </a:t>
          </a:r>
          <a:br>
            <a:rPr lang="en-US" sz="1800" b="1" kern="1200" dirty="0"/>
          </a:br>
          <a:br>
            <a:rPr lang="en-US" sz="1800" b="1" kern="1200" dirty="0"/>
          </a:br>
          <a:r>
            <a:rPr lang="en-US" sz="1800" b="1" kern="1200" dirty="0"/>
            <a:t>(42-2-1301(1) and (2))</a:t>
          </a:r>
          <a:endParaRPr lang="en-US" sz="1800" b="1" u="none" kern="1200" dirty="0">
            <a:solidFill>
              <a:srgbClr val="FF0000"/>
            </a:solidFill>
          </a:endParaRPr>
        </a:p>
      </dsp:txBody>
      <dsp:txXfrm>
        <a:off x="559133" y="208"/>
        <a:ext cx="1777844" cy="1066706"/>
      </dsp:txXfrm>
    </dsp:sp>
    <dsp:sp modelId="{C2504393-5D47-4C94-A35D-11B7CA1475F9}">
      <dsp:nvSpPr>
        <dsp:cNvPr id="0" name=""/>
        <dsp:cNvSpPr/>
      </dsp:nvSpPr>
      <dsp:spPr>
        <a:xfrm>
          <a:off x="2514762" y="208"/>
          <a:ext cx="1777844" cy="1066706"/>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Traffic Cases or infractions</a:t>
          </a:r>
        </a:p>
      </dsp:txBody>
      <dsp:txXfrm>
        <a:off x="2514762" y="208"/>
        <a:ext cx="1777844" cy="1066706"/>
      </dsp:txXfrm>
    </dsp:sp>
    <dsp:sp modelId="{43EFDCE7-953C-4923-A8E8-0617DE84AB4A}">
      <dsp:nvSpPr>
        <dsp:cNvPr id="0" name=""/>
        <dsp:cNvSpPr/>
      </dsp:nvSpPr>
      <dsp:spPr>
        <a:xfrm>
          <a:off x="6453667" y="2567239"/>
          <a:ext cx="1777844" cy="1066706"/>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Prostitution</a:t>
          </a:r>
        </a:p>
      </dsp:txBody>
      <dsp:txXfrm>
        <a:off x="6453667" y="2567239"/>
        <a:ext cx="1777844" cy="1066706"/>
      </dsp:txXfrm>
    </dsp:sp>
    <dsp:sp modelId="{A92B4402-1C65-4C52-9D87-F29EBF3D455E}">
      <dsp:nvSpPr>
        <dsp:cNvPr id="0" name=""/>
        <dsp:cNvSpPr/>
      </dsp:nvSpPr>
      <dsp:spPr>
        <a:xfrm>
          <a:off x="2514602" y="1219198"/>
          <a:ext cx="1777844" cy="1066706"/>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Conviction for unlawful sexual behavior</a:t>
          </a:r>
          <a:r>
            <a:rPr lang="en-US" sz="1600" b="1" kern="1200" dirty="0">
              <a:solidFill>
                <a:srgbClr val="FF0000"/>
              </a:solidFill>
            </a:rPr>
            <a:t>*</a:t>
          </a:r>
        </a:p>
      </dsp:txBody>
      <dsp:txXfrm>
        <a:off x="2514602" y="1219198"/>
        <a:ext cx="1777844" cy="1066706"/>
      </dsp:txXfrm>
    </dsp:sp>
    <dsp:sp modelId="{4E2439E1-D3F3-4180-8D1F-5D28ABCA6DBF}">
      <dsp:nvSpPr>
        <dsp:cNvPr id="0" name=""/>
        <dsp:cNvSpPr/>
      </dsp:nvSpPr>
      <dsp:spPr>
        <a:xfrm>
          <a:off x="559133" y="1244700"/>
          <a:ext cx="1777844" cy="1066706"/>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Conviction for child abuse or any wrongs to  children</a:t>
          </a:r>
          <a:r>
            <a:rPr lang="en-US" sz="1600" b="1" kern="1200" dirty="0">
              <a:solidFill>
                <a:srgbClr val="FF0000"/>
              </a:solidFill>
            </a:rPr>
            <a:t>*</a:t>
          </a:r>
        </a:p>
      </dsp:txBody>
      <dsp:txXfrm>
        <a:off x="559133" y="1244700"/>
        <a:ext cx="1777844" cy="1066706"/>
      </dsp:txXfrm>
    </dsp:sp>
    <dsp:sp modelId="{CA9E4C17-0871-4E56-B3DD-C51C179F77F1}">
      <dsp:nvSpPr>
        <dsp:cNvPr id="0" name=""/>
        <dsp:cNvSpPr/>
      </dsp:nvSpPr>
      <dsp:spPr>
        <a:xfrm>
          <a:off x="2514602" y="2514604"/>
          <a:ext cx="1777844" cy="1066706"/>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dirty="0"/>
            <a:t>Conviction for a crime involving extraordinary aggravating circumstances under 18-1.3-401(8)</a:t>
          </a:r>
        </a:p>
      </dsp:txBody>
      <dsp:txXfrm>
        <a:off x="2514602" y="2514604"/>
        <a:ext cx="1777844" cy="1066706"/>
      </dsp:txXfrm>
    </dsp:sp>
    <dsp:sp modelId="{65C4E8C4-8A96-4BA7-B7EE-A51BE3D09EBD}">
      <dsp:nvSpPr>
        <dsp:cNvPr id="0" name=""/>
        <dsp:cNvSpPr/>
      </dsp:nvSpPr>
      <dsp:spPr>
        <a:xfrm>
          <a:off x="533407" y="2514604"/>
          <a:ext cx="1777844" cy="1066706"/>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Extraordinary Risk Crime</a:t>
          </a:r>
        </a:p>
      </dsp:txBody>
      <dsp:txXfrm>
        <a:off x="533407" y="2514604"/>
        <a:ext cx="1777844" cy="1066706"/>
      </dsp:txXfrm>
    </dsp:sp>
    <dsp:sp modelId="{E6B724D4-30E4-476A-9491-07C4C28E1FF6}">
      <dsp:nvSpPr>
        <dsp:cNvPr id="0" name=""/>
        <dsp:cNvSpPr/>
      </dsp:nvSpPr>
      <dsp:spPr>
        <a:xfrm>
          <a:off x="4495797" y="2514604"/>
          <a:ext cx="1777844" cy="1066706"/>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Crime involving a pregnant victim</a:t>
          </a:r>
        </a:p>
      </dsp:txBody>
      <dsp:txXfrm>
        <a:off x="4495797" y="2514604"/>
        <a:ext cx="1777844" cy="1066706"/>
      </dsp:txXfrm>
    </dsp:sp>
    <dsp:sp modelId="{25580C0F-A755-4B11-8026-2E2058D5A344}">
      <dsp:nvSpPr>
        <dsp:cNvPr id="0" name=""/>
        <dsp:cNvSpPr/>
      </dsp:nvSpPr>
      <dsp:spPr>
        <a:xfrm>
          <a:off x="4495797" y="3733892"/>
          <a:ext cx="1777844" cy="1066706"/>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Special</a:t>
          </a:r>
          <a:r>
            <a:rPr lang="en-US" sz="1300" b="1" kern="1200" dirty="0"/>
            <a:t> </a:t>
          </a:r>
          <a:r>
            <a:rPr lang="en-US" sz="1600" b="1" kern="1200" dirty="0"/>
            <a:t>Offender under </a:t>
          </a:r>
          <a:r>
            <a:rPr lang="en-US" sz="1300" b="1" kern="1200" dirty="0"/>
            <a:t>18-18-407</a:t>
          </a:r>
        </a:p>
      </dsp:txBody>
      <dsp:txXfrm>
        <a:off x="4495797" y="3733892"/>
        <a:ext cx="1777844" cy="1066706"/>
      </dsp:txXfrm>
    </dsp:sp>
    <dsp:sp modelId="{5DA1127A-BBE8-44BD-A8E0-128329A708C1}">
      <dsp:nvSpPr>
        <dsp:cNvPr id="0" name=""/>
        <dsp:cNvSpPr/>
      </dsp:nvSpPr>
      <dsp:spPr>
        <a:xfrm>
          <a:off x="4495797" y="1295397"/>
          <a:ext cx="1777844" cy="1066706"/>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Underlying factual basis of Domestic Violence</a:t>
          </a:r>
          <a:r>
            <a:rPr lang="en-US" sz="1600" b="1" kern="1200" dirty="0">
              <a:solidFill>
                <a:srgbClr val="FF0000"/>
              </a:solidFill>
            </a:rPr>
            <a:t>*</a:t>
          </a:r>
        </a:p>
      </dsp:txBody>
      <dsp:txXfrm>
        <a:off x="4495797" y="1295397"/>
        <a:ext cx="1777844" cy="1066706"/>
      </dsp:txXfrm>
    </dsp:sp>
    <dsp:sp modelId="{633ABE29-1653-49B4-B339-FD823CF61C39}">
      <dsp:nvSpPr>
        <dsp:cNvPr id="0" name=""/>
        <dsp:cNvSpPr/>
      </dsp:nvSpPr>
      <dsp:spPr>
        <a:xfrm>
          <a:off x="6350463" y="2804"/>
          <a:ext cx="1777844" cy="1066706"/>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Crime of Violence </a:t>
          </a:r>
        </a:p>
        <a:p>
          <a:pPr marL="0" lvl="0" indent="0" algn="ctr" defTabSz="711200">
            <a:lnSpc>
              <a:spcPct val="90000"/>
            </a:lnSpc>
            <a:spcBef>
              <a:spcPct val="0"/>
            </a:spcBef>
            <a:spcAft>
              <a:spcPct val="35000"/>
            </a:spcAft>
            <a:buNone/>
          </a:pPr>
          <a:r>
            <a:rPr lang="en-US" sz="1600" b="1" kern="1200" dirty="0">
              <a:latin typeface="Times New Roman"/>
              <a:cs typeface="Times New Roman"/>
            </a:rPr>
            <a:t>§18-1.3-406</a:t>
          </a:r>
          <a:endParaRPr lang="en-US" sz="1600" b="1" kern="1200" dirty="0"/>
        </a:p>
      </dsp:txBody>
      <dsp:txXfrm>
        <a:off x="6350463" y="2804"/>
        <a:ext cx="1777844" cy="1066706"/>
      </dsp:txXfrm>
    </dsp:sp>
    <dsp:sp modelId="{CCD09E56-7B68-41F1-B96A-D0FB408838C3}">
      <dsp:nvSpPr>
        <dsp:cNvPr id="0" name=""/>
        <dsp:cNvSpPr/>
      </dsp:nvSpPr>
      <dsp:spPr>
        <a:xfrm>
          <a:off x="6384082" y="1306341"/>
          <a:ext cx="1777844" cy="1066706"/>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Felony Conviction listed in the Victim Rights Act</a:t>
          </a:r>
        </a:p>
      </dsp:txBody>
      <dsp:txXfrm>
        <a:off x="6384082" y="1306341"/>
        <a:ext cx="1777844" cy="1066706"/>
      </dsp:txXfrm>
    </dsp:sp>
    <dsp:sp modelId="{FF7D2983-1984-45F8-9899-35A00360428F}">
      <dsp:nvSpPr>
        <dsp:cNvPr id="0" name=""/>
        <dsp:cNvSpPr/>
      </dsp:nvSpPr>
      <dsp:spPr>
        <a:xfrm>
          <a:off x="559133" y="3733683"/>
          <a:ext cx="1777844" cy="1066706"/>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Cruelty to Animals</a:t>
          </a:r>
          <a:r>
            <a:rPr lang="en-US" sz="1600" b="1" kern="1200" dirty="0">
              <a:solidFill>
                <a:srgbClr val="FF0000"/>
              </a:solidFill>
            </a:rPr>
            <a:t>*</a:t>
          </a:r>
        </a:p>
      </dsp:txBody>
      <dsp:txXfrm>
        <a:off x="559133" y="3733683"/>
        <a:ext cx="1777844" cy="1066706"/>
      </dsp:txXfrm>
    </dsp:sp>
    <dsp:sp modelId="{3666FDE4-E154-4BE2-B77F-D397866FE442}">
      <dsp:nvSpPr>
        <dsp:cNvPr id="0" name=""/>
        <dsp:cNvSpPr/>
      </dsp:nvSpPr>
      <dsp:spPr>
        <a:xfrm>
          <a:off x="4504882" y="16785"/>
          <a:ext cx="1777844" cy="1066706"/>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Any class 1, 2 or 3 felony or level 1 drug felony</a:t>
          </a:r>
        </a:p>
      </dsp:txBody>
      <dsp:txXfrm>
        <a:off x="4504882" y="16785"/>
        <a:ext cx="1777844" cy="1066706"/>
      </dsp:txXfrm>
    </dsp:sp>
    <dsp:sp modelId="{B5B674C5-000B-4F37-AED6-4B3EAD25393D}">
      <dsp:nvSpPr>
        <dsp:cNvPr id="0" name=""/>
        <dsp:cNvSpPr/>
      </dsp:nvSpPr>
      <dsp:spPr>
        <a:xfrm>
          <a:off x="2514602" y="3733800"/>
          <a:ext cx="1777844" cy="1066706"/>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Identity theft</a:t>
          </a:r>
        </a:p>
      </dsp:txBody>
      <dsp:txXfrm>
        <a:off x="2514602" y="3733800"/>
        <a:ext cx="1777844" cy="1066706"/>
      </dsp:txXfrm>
    </dsp:sp>
    <dsp:sp modelId="{6962C4BA-AA02-4097-9919-AC38EE441CF0}">
      <dsp:nvSpPr>
        <dsp:cNvPr id="0" name=""/>
        <dsp:cNvSpPr/>
      </dsp:nvSpPr>
      <dsp:spPr>
        <a:xfrm>
          <a:off x="6476992" y="3733800"/>
          <a:ext cx="1777844" cy="1066706"/>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Pandering</a:t>
          </a:r>
        </a:p>
      </dsp:txBody>
      <dsp:txXfrm>
        <a:off x="6476992" y="3733800"/>
        <a:ext cx="1777844" cy="10667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8B697C-FAA7-4AEB-A4C2-696EC17F8357}">
      <dsp:nvSpPr>
        <dsp:cNvPr id="0" name=""/>
        <dsp:cNvSpPr/>
      </dsp:nvSpPr>
      <dsp:spPr>
        <a:xfrm>
          <a:off x="0" y="393929"/>
          <a:ext cx="6506304" cy="1267875"/>
        </a:xfrm>
        <a:prstGeom prst="rect">
          <a:avLst/>
        </a:prstGeom>
        <a:solidFill>
          <a:schemeClr val="lt1">
            <a:alpha val="90000"/>
            <a:hueOff val="0"/>
            <a:satOff val="0"/>
            <a:lumOff val="0"/>
            <a:alphaOff val="0"/>
          </a:schemeClr>
        </a:solidFill>
        <a:ln w="6350" cap="flat" cmpd="sng" algn="in">
          <a:solidFill>
            <a:schemeClr val="accent1">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04961" tIns="479044" rIns="504961" bIns="163576" numCol="1" spcCol="1270" anchor="t" anchorCtr="0">
          <a:noAutofit/>
        </a:bodyPr>
        <a:lstStyle/>
        <a:p>
          <a:pPr marL="228600" lvl="1" indent="-228600" algn="l" defTabSz="1022350">
            <a:lnSpc>
              <a:spcPct val="90000"/>
            </a:lnSpc>
            <a:spcBef>
              <a:spcPct val="0"/>
            </a:spcBef>
            <a:spcAft>
              <a:spcPct val="15000"/>
            </a:spcAft>
            <a:buChar char="•"/>
          </a:pPr>
          <a:r>
            <a:rPr lang="en-US" sz="2300" i="1" kern="1200" baseline="0"/>
            <a:t>Fill </a:t>
          </a:r>
          <a:r>
            <a:rPr lang="en-US" sz="2300" i="1" kern="1200" baseline="0" dirty="0"/>
            <a:t>out application to see if you are eligible for services</a:t>
          </a:r>
          <a:endParaRPr lang="en-US" sz="2300" kern="1200" dirty="0"/>
        </a:p>
      </dsp:txBody>
      <dsp:txXfrm>
        <a:off x="0" y="393929"/>
        <a:ext cx="6506304" cy="1267875"/>
      </dsp:txXfrm>
    </dsp:sp>
    <dsp:sp modelId="{130E9820-5207-4498-AC02-ED1D4DF5EF49}">
      <dsp:nvSpPr>
        <dsp:cNvPr id="0" name=""/>
        <dsp:cNvSpPr/>
      </dsp:nvSpPr>
      <dsp:spPr>
        <a:xfrm>
          <a:off x="325315" y="54449"/>
          <a:ext cx="4554412" cy="678960"/>
        </a:xfrm>
        <a:prstGeom prst="roundRect">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2146" tIns="0" rIns="172146" bIns="0" numCol="1" spcCol="1270" anchor="ctr" anchorCtr="0">
          <a:noAutofit/>
        </a:bodyPr>
        <a:lstStyle/>
        <a:p>
          <a:pPr marL="0" lvl="0" indent="0" algn="l" defTabSz="1022350">
            <a:lnSpc>
              <a:spcPct val="90000"/>
            </a:lnSpc>
            <a:spcBef>
              <a:spcPct val="0"/>
            </a:spcBef>
            <a:spcAft>
              <a:spcPct val="35000"/>
            </a:spcAft>
            <a:buNone/>
          </a:pPr>
          <a:r>
            <a:rPr lang="en-US" sz="2300" kern="1200" baseline="0"/>
            <a:t>Colorado Legal Services</a:t>
          </a:r>
          <a:endParaRPr lang="en-US" sz="2300" kern="1200"/>
        </a:p>
      </dsp:txBody>
      <dsp:txXfrm>
        <a:off x="358459" y="87593"/>
        <a:ext cx="4488124" cy="612672"/>
      </dsp:txXfrm>
    </dsp:sp>
    <dsp:sp modelId="{CD2444B7-6F40-46FA-8938-68CD2FC1DC79}">
      <dsp:nvSpPr>
        <dsp:cNvPr id="0" name=""/>
        <dsp:cNvSpPr/>
      </dsp:nvSpPr>
      <dsp:spPr>
        <a:xfrm>
          <a:off x="0" y="2125485"/>
          <a:ext cx="6506304" cy="1666350"/>
        </a:xfrm>
        <a:prstGeom prst="rect">
          <a:avLst/>
        </a:prstGeom>
        <a:solidFill>
          <a:schemeClr val="lt1">
            <a:alpha val="90000"/>
            <a:hueOff val="0"/>
            <a:satOff val="0"/>
            <a:lumOff val="0"/>
            <a:alphaOff val="0"/>
          </a:schemeClr>
        </a:solidFill>
        <a:ln w="6350" cap="flat" cmpd="sng" algn="in">
          <a:solidFill>
            <a:schemeClr val="accent1">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04961" tIns="479044" rIns="504961"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a:t>Can </a:t>
          </a:r>
          <a:r>
            <a:rPr lang="en-US" sz="2300" kern="1200" dirty="0"/>
            <a:t>help find a private attorney</a:t>
          </a:r>
        </a:p>
        <a:p>
          <a:pPr marL="457200" lvl="2" indent="-228600" algn="l" defTabSz="1022350">
            <a:lnSpc>
              <a:spcPct val="90000"/>
            </a:lnSpc>
            <a:spcBef>
              <a:spcPct val="0"/>
            </a:spcBef>
            <a:spcAft>
              <a:spcPct val="15000"/>
            </a:spcAft>
            <a:buChar char="•"/>
          </a:pPr>
          <a:r>
            <a:rPr lang="en-US" sz="2300" i="1" kern="1200" baseline="0" dirty="0"/>
            <a:t>303-860-1115</a:t>
          </a:r>
          <a:endParaRPr lang="en-US" sz="2300" kern="1200" dirty="0"/>
        </a:p>
        <a:p>
          <a:pPr marL="228600" lvl="1" indent="-228600" algn="l" defTabSz="1022350">
            <a:lnSpc>
              <a:spcPct val="90000"/>
            </a:lnSpc>
            <a:spcBef>
              <a:spcPct val="0"/>
            </a:spcBef>
            <a:spcAft>
              <a:spcPct val="15000"/>
            </a:spcAft>
            <a:buChar char="•"/>
          </a:pPr>
          <a:r>
            <a:rPr lang="en-US" sz="2300" i="1" kern="1200" baseline="0" dirty="0"/>
            <a:t>www.licensedlawyer.org/co</a:t>
          </a:r>
          <a:endParaRPr lang="en-US" sz="2300" kern="1200" dirty="0"/>
        </a:p>
      </dsp:txBody>
      <dsp:txXfrm>
        <a:off x="0" y="2125485"/>
        <a:ext cx="6506304" cy="1666350"/>
      </dsp:txXfrm>
    </dsp:sp>
    <dsp:sp modelId="{44BEEE7B-0204-4D83-B8B7-938C024C705F}">
      <dsp:nvSpPr>
        <dsp:cNvPr id="0" name=""/>
        <dsp:cNvSpPr/>
      </dsp:nvSpPr>
      <dsp:spPr>
        <a:xfrm>
          <a:off x="325315" y="1786004"/>
          <a:ext cx="4554412" cy="678960"/>
        </a:xfrm>
        <a:prstGeom prst="roundRect">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2146" tIns="0" rIns="172146" bIns="0" numCol="1" spcCol="1270" anchor="ctr" anchorCtr="0">
          <a:noAutofit/>
        </a:bodyPr>
        <a:lstStyle/>
        <a:p>
          <a:pPr marL="0" lvl="0" indent="0" algn="l" defTabSz="1022350">
            <a:lnSpc>
              <a:spcPct val="90000"/>
            </a:lnSpc>
            <a:spcBef>
              <a:spcPct val="0"/>
            </a:spcBef>
            <a:spcAft>
              <a:spcPct val="35000"/>
            </a:spcAft>
            <a:buNone/>
          </a:pPr>
          <a:r>
            <a:rPr lang="en-US" sz="2300" kern="1200" baseline="0"/>
            <a:t>Colorado Bar Association</a:t>
          </a:r>
          <a:endParaRPr lang="en-US" sz="2300" kern="1200"/>
        </a:p>
      </dsp:txBody>
      <dsp:txXfrm>
        <a:off x="358459" y="1819148"/>
        <a:ext cx="4488124" cy="612672"/>
      </dsp:txXfrm>
    </dsp:sp>
    <dsp:sp modelId="{A448EAA7-F59E-440C-8284-C7FDEA6D8590}">
      <dsp:nvSpPr>
        <dsp:cNvPr id="0" name=""/>
        <dsp:cNvSpPr/>
      </dsp:nvSpPr>
      <dsp:spPr>
        <a:xfrm>
          <a:off x="0" y="4255515"/>
          <a:ext cx="6506304" cy="1267875"/>
        </a:xfrm>
        <a:prstGeom prst="rect">
          <a:avLst/>
        </a:prstGeom>
        <a:solidFill>
          <a:schemeClr val="lt1">
            <a:alpha val="90000"/>
            <a:hueOff val="0"/>
            <a:satOff val="0"/>
            <a:lumOff val="0"/>
            <a:alphaOff val="0"/>
          </a:schemeClr>
        </a:solidFill>
        <a:ln w="6350" cap="flat" cmpd="sng" algn="in">
          <a:solidFill>
            <a:schemeClr val="accent1">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04961" tIns="479044" rIns="504961"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dirty="0"/>
            <a:t>Cannot provide legal advice but can help with forms and </a:t>
          </a:r>
          <a:r>
            <a:rPr lang="en-US" sz="2300" kern="1200"/>
            <a:t>explain procedures.</a:t>
          </a:r>
          <a:endParaRPr lang="en-US" sz="2300" kern="1200" dirty="0"/>
        </a:p>
      </dsp:txBody>
      <dsp:txXfrm>
        <a:off x="0" y="4255515"/>
        <a:ext cx="6506304" cy="1267875"/>
      </dsp:txXfrm>
    </dsp:sp>
    <dsp:sp modelId="{3A98904D-A0D9-4303-8176-FA3BD4CAAC7D}">
      <dsp:nvSpPr>
        <dsp:cNvPr id="0" name=""/>
        <dsp:cNvSpPr/>
      </dsp:nvSpPr>
      <dsp:spPr>
        <a:xfrm>
          <a:off x="325315" y="3916035"/>
          <a:ext cx="4554412" cy="678960"/>
        </a:xfrm>
        <a:prstGeom prst="roundRect">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2146" tIns="0" rIns="172146" bIns="0" numCol="1" spcCol="1270" anchor="ctr" anchorCtr="0">
          <a:noAutofit/>
        </a:bodyPr>
        <a:lstStyle/>
        <a:p>
          <a:pPr marL="0" lvl="0" indent="0" algn="l" defTabSz="1022350">
            <a:lnSpc>
              <a:spcPct val="90000"/>
            </a:lnSpc>
            <a:spcBef>
              <a:spcPct val="0"/>
            </a:spcBef>
            <a:spcAft>
              <a:spcPct val="35000"/>
            </a:spcAft>
            <a:buNone/>
          </a:pPr>
          <a:r>
            <a:rPr lang="en-US" sz="2300" kern="1200" baseline="0" dirty="0"/>
            <a:t>Self-Represented Litigant Coordinator</a:t>
          </a:r>
          <a:endParaRPr lang="en-US" sz="2300" kern="1200" dirty="0"/>
        </a:p>
      </dsp:txBody>
      <dsp:txXfrm>
        <a:off x="358459" y="3949179"/>
        <a:ext cx="4488124" cy="61267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3936"/>
          </a:xfrm>
          <a:prstGeom prst="rect">
            <a:avLst/>
          </a:prstGeom>
        </p:spPr>
        <p:txBody>
          <a:bodyPr vert="horz" lIns="90270" tIns="45135" rIns="90270" bIns="45135" rtlCol="0"/>
          <a:lstStyle>
            <a:lvl1pPr algn="l">
              <a:defRPr sz="1200"/>
            </a:lvl1pPr>
          </a:lstStyle>
          <a:p>
            <a:endParaRPr lang="en-US"/>
          </a:p>
        </p:txBody>
      </p:sp>
      <p:sp>
        <p:nvSpPr>
          <p:cNvPr id="3" name="Date Placeholder 2"/>
          <p:cNvSpPr>
            <a:spLocks noGrp="1"/>
          </p:cNvSpPr>
          <p:nvPr>
            <p:ph type="dt" idx="1"/>
          </p:nvPr>
        </p:nvSpPr>
        <p:spPr>
          <a:xfrm>
            <a:off x="3884027" y="0"/>
            <a:ext cx="2972421" cy="463936"/>
          </a:xfrm>
          <a:prstGeom prst="rect">
            <a:avLst/>
          </a:prstGeom>
        </p:spPr>
        <p:txBody>
          <a:bodyPr vert="horz" lIns="90270" tIns="45135" rIns="90270" bIns="45135" rtlCol="0"/>
          <a:lstStyle>
            <a:lvl1pPr algn="r">
              <a:defRPr sz="1200"/>
            </a:lvl1pPr>
          </a:lstStyle>
          <a:p>
            <a:fld id="{D11F6012-5FB0-4F28-B2C3-C26ED57F67AB}" type="datetimeFigureOut">
              <a:rPr lang="en-US" smtClean="0"/>
              <a:t>3/18/2026</a:t>
            </a:fld>
            <a:endParaRPr lang="en-US"/>
          </a:p>
        </p:txBody>
      </p:sp>
      <p:sp>
        <p:nvSpPr>
          <p:cNvPr id="4" name="Slide Image Placeholder 3"/>
          <p:cNvSpPr>
            <a:spLocks noGrp="1" noRot="1" noChangeAspect="1"/>
          </p:cNvSpPr>
          <p:nvPr>
            <p:ph type="sldImg" idx="2"/>
          </p:nvPr>
        </p:nvSpPr>
        <p:spPr>
          <a:xfrm>
            <a:off x="658813" y="1155700"/>
            <a:ext cx="5540375" cy="3117850"/>
          </a:xfrm>
          <a:prstGeom prst="rect">
            <a:avLst/>
          </a:prstGeom>
          <a:noFill/>
          <a:ln w="12700">
            <a:solidFill>
              <a:prstClr val="black"/>
            </a:solidFill>
          </a:ln>
        </p:spPr>
        <p:txBody>
          <a:bodyPr vert="horz" lIns="90270" tIns="45135" rIns="90270" bIns="45135" rtlCol="0" anchor="ctr"/>
          <a:lstStyle/>
          <a:p>
            <a:endParaRPr lang="en-US"/>
          </a:p>
        </p:txBody>
      </p:sp>
      <p:sp>
        <p:nvSpPr>
          <p:cNvPr id="5" name="Notes Placeholder 4"/>
          <p:cNvSpPr>
            <a:spLocks noGrp="1"/>
          </p:cNvSpPr>
          <p:nvPr>
            <p:ph type="body" sz="quarter" idx="3"/>
          </p:nvPr>
        </p:nvSpPr>
        <p:spPr>
          <a:xfrm>
            <a:off x="686421" y="4446838"/>
            <a:ext cx="5485158" cy="3638896"/>
          </a:xfrm>
          <a:prstGeom prst="rect">
            <a:avLst/>
          </a:prstGeom>
        </p:spPr>
        <p:txBody>
          <a:bodyPr vert="horz" lIns="90270" tIns="45135" rIns="90270" bIns="4513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776903"/>
            <a:ext cx="2972421" cy="463936"/>
          </a:xfrm>
          <a:prstGeom prst="rect">
            <a:avLst/>
          </a:prstGeom>
        </p:spPr>
        <p:txBody>
          <a:bodyPr vert="horz" lIns="90270" tIns="45135" rIns="90270" bIns="45135" rtlCol="0" anchor="b"/>
          <a:lstStyle>
            <a:lvl1pPr algn="l">
              <a:defRPr sz="1200"/>
            </a:lvl1pPr>
          </a:lstStyle>
          <a:p>
            <a:endParaRPr lang="en-US"/>
          </a:p>
        </p:txBody>
      </p:sp>
      <p:sp>
        <p:nvSpPr>
          <p:cNvPr id="7" name="Slide Number Placeholder 6"/>
          <p:cNvSpPr>
            <a:spLocks noGrp="1"/>
          </p:cNvSpPr>
          <p:nvPr>
            <p:ph type="sldNum" sz="quarter" idx="5"/>
          </p:nvPr>
        </p:nvSpPr>
        <p:spPr>
          <a:xfrm>
            <a:off x="3884027" y="8776903"/>
            <a:ext cx="2972421" cy="463936"/>
          </a:xfrm>
          <a:prstGeom prst="rect">
            <a:avLst/>
          </a:prstGeom>
        </p:spPr>
        <p:txBody>
          <a:bodyPr vert="horz" lIns="90270" tIns="45135" rIns="90270" bIns="45135" rtlCol="0" anchor="b"/>
          <a:lstStyle>
            <a:lvl1pPr algn="r">
              <a:defRPr sz="1200"/>
            </a:lvl1pPr>
          </a:lstStyle>
          <a:p>
            <a:fld id="{D31F72AE-38E2-4443-8EC8-9F6E7CE22D98}" type="slidenum">
              <a:rPr lang="en-US" smtClean="0"/>
              <a:t>‹#›</a:t>
            </a:fld>
            <a:endParaRPr lang="en-US"/>
          </a:p>
        </p:txBody>
      </p:sp>
    </p:spTree>
    <p:extLst>
      <p:ext uri="{BB962C8B-B14F-4D97-AF65-F5344CB8AC3E}">
        <p14:creationId xmlns:p14="http://schemas.microsoft.com/office/powerpoint/2010/main" val="236116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1</a:t>
            </a:fld>
            <a:endParaRPr lang="en-US"/>
          </a:p>
        </p:txBody>
      </p:sp>
    </p:spTree>
    <p:extLst>
      <p:ext uri="{BB962C8B-B14F-4D97-AF65-F5344CB8AC3E}">
        <p14:creationId xmlns:p14="http://schemas.microsoft.com/office/powerpoint/2010/main" val="40388349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11</a:t>
            </a:fld>
            <a:endParaRPr lang="en-US"/>
          </a:p>
        </p:txBody>
      </p:sp>
    </p:spTree>
    <p:extLst>
      <p:ext uri="{BB962C8B-B14F-4D97-AF65-F5344CB8AC3E}">
        <p14:creationId xmlns:p14="http://schemas.microsoft.com/office/powerpoint/2010/main" val="4182435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12</a:t>
            </a:fld>
            <a:endParaRPr lang="en-US"/>
          </a:p>
        </p:txBody>
      </p:sp>
    </p:spTree>
    <p:extLst>
      <p:ext uri="{BB962C8B-B14F-4D97-AF65-F5344CB8AC3E}">
        <p14:creationId xmlns:p14="http://schemas.microsoft.com/office/powerpoint/2010/main" val="3261615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13</a:t>
            </a:fld>
            <a:endParaRPr lang="en-US"/>
          </a:p>
        </p:txBody>
      </p:sp>
    </p:spTree>
    <p:extLst>
      <p:ext uri="{BB962C8B-B14F-4D97-AF65-F5344CB8AC3E}">
        <p14:creationId xmlns:p14="http://schemas.microsoft.com/office/powerpoint/2010/main" val="13570339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14</a:t>
            </a:fld>
            <a:endParaRPr lang="en-US"/>
          </a:p>
        </p:txBody>
      </p:sp>
    </p:spTree>
    <p:extLst>
      <p:ext uri="{BB962C8B-B14F-4D97-AF65-F5344CB8AC3E}">
        <p14:creationId xmlns:p14="http://schemas.microsoft.com/office/powerpoint/2010/main" val="32377103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15</a:t>
            </a:fld>
            <a:endParaRPr lang="en-US"/>
          </a:p>
        </p:txBody>
      </p:sp>
    </p:spTree>
    <p:extLst>
      <p:ext uri="{BB962C8B-B14F-4D97-AF65-F5344CB8AC3E}">
        <p14:creationId xmlns:p14="http://schemas.microsoft.com/office/powerpoint/2010/main" val="330068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17</a:t>
            </a:fld>
            <a:endParaRPr lang="en-US"/>
          </a:p>
        </p:txBody>
      </p:sp>
    </p:spTree>
    <p:extLst>
      <p:ext uri="{BB962C8B-B14F-4D97-AF65-F5344CB8AC3E}">
        <p14:creationId xmlns:p14="http://schemas.microsoft.com/office/powerpoint/2010/main" val="29729482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18</a:t>
            </a:fld>
            <a:endParaRPr lang="en-US"/>
          </a:p>
        </p:txBody>
      </p:sp>
    </p:spTree>
    <p:extLst>
      <p:ext uri="{BB962C8B-B14F-4D97-AF65-F5344CB8AC3E}">
        <p14:creationId xmlns:p14="http://schemas.microsoft.com/office/powerpoint/2010/main" val="3109750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19</a:t>
            </a:fld>
            <a:endParaRPr lang="en-US"/>
          </a:p>
        </p:txBody>
      </p:sp>
    </p:spTree>
    <p:extLst>
      <p:ext uri="{BB962C8B-B14F-4D97-AF65-F5344CB8AC3E}">
        <p14:creationId xmlns:p14="http://schemas.microsoft.com/office/powerpoint/2010/main" val="28212954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20</a:t>
            </a:fld>
            <a:endParaRPr lang="en-US"/>
          </a:p>
        </p:txBody>
      </p:sp>
    </p:spTree>
    <p:extLst>
      <p:ext uri="{BB962C8B-B14F-4D97-AF65-F5344CB8AC3E}">
        <p14:creationId xmlns:p14="http://schemas.microsoft.com/office/powerpoint/2010/main" val="6153094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21</a:t>
            </a:fld>
            <a:endParaRPr lang="en-US"/>
          </a:p>
        </p:txBody>
      </p:sp>
    </p:spTree>
    <p:extLst>
      <p:ext uri="{BB962C8B-B14F-4D97-AF65-F5344CB8AC3E}">
        <p14:creationId xmlns:p14="http://schemas.microsoft.com/office/powerpoint/2010/main" val="4098365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2</a:t>
            </a:fld>
            <a:endParaRPr lang="en-US"/>
          </a:p>
        </p:txBody>
      </p:sp>
    </p:spTree>
    <p:extLst>
      <p:ext uri="{BB962C8B-B14F-4D97-AF65-F5344CB8AC3E}">
        <p14:creationId xmlns:p14="http://schemas.microsoft.com/office/powerpoint/2010/main" val="27276504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22</a:t>
            </a:fld>
            <a:endParaRPr lang="en-US"/>
          </a:p>
        </p:txBody>
      </p:sp>
    </p:spTree>
    <p:extLst>
      <p:ext uri="{BB962C8B-B14F-4D97-AF65-F5344CB8AC3E}">
        <p14:creationId xmlns:p14="http://schemas.microsoft.com/office/powerpoint/2010/main" val="9544624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24</a:t>
            </a:fld>
            <a:endParaRPr lang="en-US"/>
          </a:p>
        </p:txBody>
      </p:sp>
    </p:spTree>
    <p:extLst>
      <p:ext uri="{BB962C8B-B14F-4D97-AF65-F5344CB8AC3E}">
        <p14:creationId xmlns:p14="http://schemas.microsoft.com/office/powerpoint/2010/main" val="41073023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25</a:t>
            </a:fld>
            <a:endParaRPr lang="en-US"/>
          </a:p>
        </p:txBody>
      </p:sp>
    </p:spTree>
    <p:extLst>
      <p:ext uri="{BB962C8B-B14F-4D97-AF65-F5344CB8AC3E}">
        <p14:creationId xmlns:p14="http://schemas.microsoft.com/office/powerpoint/2010/main" val="30639489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26</a:t>
            </a:fld>
            <a:endParaRPr lang="en-US"/>
          </a:p>
        </p:txBody>
      </p:sp>
    </p:spTree>
    <p:extLst>
      <p:ext uri="{BB962C8B-B14F-4D97-AF65-F5344CB8AC3E}">
        <p14:creationId xmlns:p14="http://schemas.microsoft.com/office/powerpoint/2010/main" val="25726308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27</a:t>
            </a:fld>
            <a:endParaRPr lang="en-US"/>
          </a:p>
        </p:txBody>
      </p:sp>
    </p:spTree>
    <p:extLst>
      <p:ext uri="{BB962C8B-B14F-4D97-AF65-F5344CB8AC3E}">
        <p14:creationId xmlns:p14="http://schemas.microsoft.com/office/powerpoint/2010/main" val="12073277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29</a:t>
            </a:fld>
            <a:endParaRPr lang="en-US"/>
          </a:p>
        </p:txBody>
      </p:sp>
    </p:spTree>
    <p:extLst>
      <p:ext uri="{BB962C8B-B14F-4D97-AF65-F5344CB8AC3E}">
        <p14:creationId xmlns:p14="http://schemas.microsoft.com/office/powerpoint/2010/main" val="35507440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30</a:t>
            </a:fld>
            <a:endParaRPr lang="en-US"/>
          </a:p>
        </p:txBody>
      </p:sp>
    </p:spTree>
    <p:extLst>
      <p:ext uri="{BB962C8B-B14F-4D97-AF65-F5344CB8AC3E}">
        <p14:creationId xmlns:p14="http://schemas.microsoft.com/office/powerpoint/2010/main" val="13526854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31</a:t>
            </a:fld>
            <a:endParaRPr lang="en-US"/>
          </a:p>
        </p:txBody>
      </p:sp>
    </p:spTree>
    <p:extLst>
      <p:ext uri="{BB962C8B-B14F-4D97-AF65-F5344CB8AC3E}">
        <p14:creationId xmlns:p14="http://schemas.microsoft.com/office/powerpoint/2010/main" val="3543212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33</a:t>
            </a:fld>
            <a:endParaRPr lang="en-US"/>
          </a:p>
        </p:txBody>
      </p:sp>
    </p:spTree>
    <p:extLst>
      <p:ext uri="{BB962C8B-B14F-4D97-AF65-F5344CB8AC3E}">
        <p14:creationId xmlns:p14="http://schemas.microsoft.com/office/powerpoint/2010/main" val="27722005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40</a:t>
            </a:fld>
            <a:endParaRPr lang="en-US"/>
          </a:p>
        </p:txBody>
      </p:sp>
    </p:spTree>
    <p:extLst>
      <p:ext uri="{BB962C8B-B14F-4D97-AF65-F5344CB8AC3E}">
        <p14:creationId xmlns:p14="http://schemas.microsoft.com/office/powerpoint/2010/main" val="224716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3</a:t>
            </a:fld>
            <a:endParaRPr lang="en-US"/>
          </a:p>
        </p:txBody>
      </p:sp>
    </p:spTree>
    <p:extLst>
      <p:ext uri="{BB962C8B-B14F-4D97-AF65-F5344CB8AC3E}">
        <p14:creationId xmlns:p14="http://schemas.microsoft.com/office/powerpoint/2010/main" val="4071042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41</a:t>
            </a:fld>
            <a:endParaRPr lang="en-US"/>
          </a:p>
        </p:txBody>
      </p:sp>
    </p:spTree>
    <p:extLst>
      <p:ext uri="{BB962C8B-B14F-4D97-AF65-F5344CB8AC3E}">
        <p14:creationId xmlns:p14="http://schemas.microsoft.com/office/powerpoint/2010/main" val="1460686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4</a:t>
            </a:fld>
            <a:endParaRPr lang="en-US"/>
          </a:p>
        </p:txBody>
      </p:sp>
    </p:spTree>
    <p:extLst>
      <p:ext uri="{BB962C8B-B14F-4D97-AF65-F5344CB8AC3E}">
        <p14:creationId xmlns:p14="http://schemas.microsoft.com/office/powerpoint/2010/main" val="3722579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5</a:t>
            </a:fld>
            <a:endParaRPr lang="en-US"/>
          </a:p>
        </p:txBody>
      </p:sp>
    </p:spTree>
    <p:extLst>
      <p:ext uri="{BB962C8B-B14F-4D97-AF65-F5344CB8AC3E}">
        <p14:creationId xmlns:p14="http://schemas.microsoft.com/office/powerpoint/2010/main" val="1174480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6</a:t>
            </a:fld>
            <a:endParaRPr lang="en-US"/>
          </a:p>
        </p:txBody>
      </p:sp>
    </p:spTree>
    <p:extLst>
      <p:ext uri="{BB962C8B-B14F-4D97-AF65-F5344CB8AC3E}">
        <p14:creationId xmlns:p14="http://schemas.microsoft.com/office/powerpoint/2010/main" val="10206762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7</a:t>
            </a:fld>
            <a:endParaRPr lang="en-US"/>
          </a:p>
        </p:txBody>
      </p:sp>
    </p:spTree>
    <p:extLst>
      <p:ext uri="{BB962C8B-B14F-4D97-AF65-F5344CB8AC3E}">
        <p14:creationId xmlns:p14="http://schemas.microsoft.com/office/powerpoint/2010/main" val="2604760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8</a:t>
            </a:fld>
            <a:endParaRPr lang="en-US"/>
          </a:p>
        </p:txBody>
      </p:sp>
    </p:spTree>
    <p:extLst>
      <p:ext uri="{BB962C8B-B14F-4D97-AF65-F5344CB8AC3E}">
        <p14:creationId xmlns:p14="http://schemas.microsoft.com/office/powerpoint/2010/main" val="35967203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1F72AE-38E2-4443-8EC8-9F6E7CE22D98}" type="slidenum">
              <a:rPr lang="en-US" smtClean="0"/>
              <a:t>10</a:t>
            </a:fld>
            <a:endParaRPr lang="en-US"/>
          </a:p>
        </p:txBody>
      </p:sp>
    </p:spTree>
    <p:extLst>
      <p:ext uri="{BB962C8B-B14F-4D97-AF65-F5344CB8AC3E}">
        <p14:creationId xmlns:p14="http://schemas.microsoft.com/office/powerpoint/2010/main" val="1717118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0856B302-7D16-44A9-B85A-747A591F1E16}" type="datetime1">
              <a:rPr lang="en-US" smtClean="0"/>
              <a:t>3/18/2026</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r>
              <a:rPr lang="en-US"/>
              <a:t>Rev. Aug. 2025</a:t>
            </a:r>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txBody>
            <a:bodyPr/>
            <a:lstStyle/>
            <a:p>
              <a:endParaRPr lang="en-US"/>
            </a:p>
          </p:txBody>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txBody>
            <a:bodyPr/>
            <a:lstStyle/>
            <a:p>
              <a:endParaRPr 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8B5607-6741-485A-B198-ED156A5511D7}" type="datetime1">
              <a:rPr lang="en-US" smtClean="0"/>
              <a:t>3/18/2026</a:t>
            </a:fld>
            <a:endParaRPr lang="en-US" dirty="0"/>
          </a:p>
        </p:txBody>
      </p:sp>
      <p:sp>
        <p:nvSpPr>
          <p:cNvPr id="5" name="Footer Placeholder 4"/>
          <p:cNvSpPr>
            <a:spLocks noGrp="1"/>
          </p:cNvSpPr>
          <p:nvPr>
            <p:ph type="ftr" sz="quarter" idx="11"/>
          </p:nvPr>
        </p:nvSpPr>
        <p:spPr/>
        <p:txBody>
          <a:bodyPr/>
          <a:lstStyle/>
          <a:p>
            <a:r>
              <a:rPr lang="en-US"/>
              <a:t>Rev. Aug. 2025</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746971-1682-4EFA-B109-BA9D82CB9DA4}" type="datetime1">
              <a:rPr lang="en-US" smtClean="0"/>
              <a:t>3/18/2026</a:t>
            </a:fld>
            <a:endParaRPr lang="en-US" dirty="0"/>
          </a:p>
        </p:txBody>
      </p:sp>
      <p:sp>
        <p:nvSpPr>
          <p:cNvPr id="5" name="Footer Placeholder 4"/>
          <p:cNvSpPr>
            <a:spLocks noGrp="1"/>
          </p:cNvSpPr>
          <p:nvPr>
            <p:ph type="ftr" sz="quarter" idx="11"/>
          </p:nvPr>
        </p:nvSpPr>
        <p:spPr/>
        <p:txBody>
          <a:bodyPr/>
          <a:lstStyle/>
          <a:p>
            <a:r>
              <a:rPr lang="en-US"/>
              <a:t>Rev. Aug. 2025</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FECFEC-1C23-48C9-8BAB-BA9F4A16EC5E}" type="datetime1">
              <a:rPr lang="en-US" smtClean="0"/>
              <a:t>3/18/2026</a:t>
            </a:fld>
            <a:endParaRPr lang="en-US" dirty="0"/>
          </a:p>
        </p:txBody>
      </p:sp>
      <p:sp>
        <p:nvSpPr>
          <p:cNvPr id="5" name="Footer Placeholder 4"/>
          <p:cNvSpPr>
            <a:spLocks noGrp="1"/>
          </p:cNvSpPr>
          <p:nvPr>
            <p:ph type="ftr" sz="quarter" idx="11"/>
          </p:nvPr>
        </p:nvSpPr>
        <p:spPr/>
        <p:txBody>
          <a:bodyPr/>
          <a:lstStyle/>
          <a:p>
            <a:r>
              <a:rPr lang="en-US"/>
              <a:t>Rev. Aug. 2025</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09CE5DB0-E561-469A-87C1-4AF2CFE34021}" type="datetime1">
              <a:rPr lang="en-US" smtClean="0"/>
              <a:t>3/18/2026</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r>
              <a:rPr lang="en-US"/>
              <a:t>Rev. Aug. 2025</a:t>
            </a:r>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232AC1-A63E-4C21-B0C8-B0F19932DE96}" type="datetime1">
              <a:rPr lang="en-US" smtClean="0"/>
              <a:t>3/18/2026</a:t>
            </a:fld>
            <a:endParaRPr lang="en-US" dirty="0"/>
          </a:p>
        </p:txBody>
      </p:sp>
      <p:sp>
        <p:nvSpPr>
          <p:cNvPr id="6" name="Footer Placeholder 5"/>
          <p:cNvSpPr>
            <a:spLocks noGrp="1"/>
          </p:cNvSpPr>
          <p:nvPr>
            <p:ph type="ftr" sz="quarter" idx="11"/>
          </p:nvPr>
        </p:nvSpPr>
        <p:spPr/>
        <p:txBody>
          <a:bodyPr/>
          <a:lstStyle/>
          <a:p>
            <a:r>
              <a:rPr lang="en-US"/>
              <a:t>Rev. Aug. 2025</a:t>
            </a:r>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FDFBAC-0939-4FF2-A501-6019E757135E}" type="datetime1">
              <a:rPr lang="en-US" smtClean="0"/>
              <a:t>3/18/2026</a:t>
            </a:fld>
            <a:endParaRPr lang="en-US" dirty="0"/>
          </a:p>
        </p:txBody>
      </p:sp>
      <p:sp>
        <p:nvSpPr>
          <p:cNvPr id="8" name="Footer Placeholder 7"/>
          <p:cNvSpPr>
            <a:spLocks noGrp="1"/>
          </p:cNvSpPr>
          <p:nvPr>
            <p:ph type="ftr" sz="quarter" idx="11"/>
          </p:nvPr>
        </p:nvSpPr>
        <p:spPr/>
        <p:txBody>
          <a:bodyPr/>
          <a:lstStyle/>
          <a:p>
            <a:r>
              <a:rPr lang="en-US"/>
              <a:t>Rev. Aug. 2025</a:t>
            </a:r>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1CCACB-B815-4F64-A299-235C3A6E9F00}" type="datetime1">
              <a:rPr lang="en-US" smtClean="0"/>
              <a:t>3/18/2026</a:t>
            </a:fld>
            <a:endParaRPr lang="en-US" dirty="0"/>
          </a:p>
        </p:txBody>
      </p:sp>
      <p:sp>
        <p:nvSpPr>
          <p:cNvPr id="4" name="Footer Placeholder 3"/>
          <p:cNvSpPr>
            <a:spLocks noGrp="1"/>
          </p:cNvSpPr>
          <p:nvPr>
            <p:ph type="ftr" sz="quarter" idx="11"/>
          </p:nvPr>
        </p:nvSpPr>
        <p:spPr/>
        <p:txBody>
          <a:bodyPr/>
          <a:lstStyle/>
          <a:p>
            <a:r>
              <a:rPr lang="en-US"/>
              <a:t>Rev. Aug. 2025</a:t>
            </a:r>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E22142-B6AD-4976-BB15-0B70185C855F}" type="datetime1">
              <a:rPr lang="en-US" smtClean="0"/>
              <a:t>3/18/2026</a:t>
            </a:fld>
            <a:endParaRPr lang="en-US" dirty="0"/>
          </a:p>
        </p:txBody>
      </p:sp>
      <p:sp>
        <p:nvSpPr>
          <p:cNvPr id="3" name="Footer Placeholder 2"/>
          <p:cNvSpPr>
            <a:spLocks noGrp="1"/>
          </p:cNvSpPr>
          <p:nvPr>
            <p:ph type="ftr" sz="quarter" idx="11"/>
          </p:nvPr>
        </p:nvSpPr>
        <p:spPr/>
        <p:txBody>
          <a:bodyPr/>
          <a:lstStyle/>
          <a:p>
            <a:r>
              <a:rPr lang="en-US"/>
              <a:t>Rev. Aug. 2025</a:t>
            </a:r>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4B221AE4-BEE4-43FD-92F3-9CE3F2259CC8}" type="datetime1">
              <a:rPr lang="en-US" smtClean="0"/>
              <a:t>3/18/2026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r>
              <a:rPr lang="en-US"/>
              <a:t>Rev. Aug. 2025</a:t>
            </a:r>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6804748-8F38-4F64-9DC7-E5709905FB7C}" type="datetime1">
              <a:rPr lang="en-US" smtClean="0"/>
              <a:t>3/18/2026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r>
              <a:rPr lang="en-US"/>
              <a:t>Rev. Aug. 2025</a:t>
            </a:r>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6984F906-AA12-4471-BDDB-BB547F5358CD}" type="datetime1">
              <a:rPr lang="en-US" smtClean="0"/>
              <a:t>3/18/2026</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r>
              <a:rPr lang="en-US"/>
              <a:t>Rev. Aug. 2025</a:t>
            </a:r>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coloradojudicial.gov/self-help/seal-my-cas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coloradojudicial.gov/courts/trial-courts/alamosa-county/self-help-resources-services?topic=10&amp;wrapped=true"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s://www.cbirecordscheck.com/Index.aspx?AspxAutoDetectCookieSupport=1"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2.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cbirecordscheck.com/Index.aspx?AspxAutoDetectCookieSupport=1"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www.cbirecordscheck.com/Index.aspx?AspxAutoDetectCookieSupport=1"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coloradojudicial.gov/self-help/seal-my-case"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hyperlink" Target="https://www.coloradojudicial.gov/courts/trial-courts/alamosa-county/self-help-resources-services?topic=10&amp;wrapped=true" TargetMode="Externa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coloradojudicial.gov/courts/trial-courts/alamosa-county/self-help-resources-services?topic=10&amp;wrapped=true"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C926D-341D-4CC3-88A3-A18661C9A47A}"/>
              </a:ext>
            </a:extLst>
          </p:cNvPr>
          <p:cNvSpPr>
            <a:spLocks noGrp="1"/>
          </p:cNvSpPr>
          <p:nvPr>
            <p:ph type="ctrTitle"/>
          </p:nvPr>
        </p:nvSpPr>
        <p:spPr/>
        <p:txBody>
          <a:bodyPr/>
          <a:lstStyle/>
          <a:p>
            <a:r>
              <a:rPr lang="en-US" dirty="0"/>
              <a:t>Sealing criminal records</a:t>
            </a:r>
          </a:p>
        </p:txBody>
      </p:sp>
      <p:sp>
        <p:nvSpPr>
          <p:cNvPr id="3" name="Subtitle 2">
            <a:extLst>
              <a:ext uri="{FF2B5EF4-FFF2-40B4-BE49-F238E27FC236}">
                <a16:creationId xmlns:a16="http://schemas.microsoft.com/office/drawing/2014/main" id="{44D07B3A-3136-441A-8AC4-47DB46EDF406}"/>
              </a:ext>
            </a:extLst>
          </p:cNvPr>
          <p:cNvSpPr>
            <a:spLocks noGrp="1"/>
          </p:cNvSpPr>
          <p:nvPr>
            <p:ph type="subTitle" idx="1"/>
          </p:nvPr>
        </p:nvSpPr>
        <p:spPr/>
        <p:txBody>
          <a:bodyPr/>
          <a:lstStyle/>
          <a:p>
            <a:r>
              <a:rPr lang="en-US" dirty="0"/>
              <a:t>Presented by the 12</a:t>
            </a:r>
            <a:r>
              <a:rPr lang="en-US" baseline="30000" dirty="0"/>
              <a:t>th</a:t>
            </a:r>
            <a:r>
              <a:rPr lang="en-US" dirty="0"/>
              <a:t> Judicial District Access to Justice Committee</a:t>
            </a:r>
          </a:p>
        </p:txBody>
      </p:sp>
      <p:sp>
        <p:nvSpPr>
          <p:cNvPr id="4" name="Slide Number Placeholder 3">
            <a:extLst>
              <a:ext uri="{FF2B5EF4-FFF2-40B4-BE49-F238E27FC236}">
                <a16:creationId xmlns:a16="http://schemas.microsoft.com/office/drawing/2014/main" id="{EB0340BD-FEB6-4F8D-912F-EF256AD94935}"/>
              </a:ext>
            </a:extLst>
          </p:cNvPr>
          <p:cNvSpPr>
            <a:spLocks noGrp="1"/>
          </p:cNvSpPr>
          <p:nvPr>
            <p:ph type="sldNum" sz="quarter" idx="12"/>
          </p:nvPr>
        </p:nvSpPr>
        <p:spPr/>
        <p:txBody>
          <a:bodyPr/>
          <a:lstStyle/>
          <a:p>
            <a:fld id="{69E57DC2-970A-4B3E-BB1C-7A09969E49DF}" type="slidenum">
              <a:rPr lang="en-US" smtClean="0"/>
              <a:pPr/>
              <a:t>1</a:t>
            </a:fld>
            <a:endParaRPr lang="en-US" dirty="0"/>
          </a:p>
        </p:txBody>
      </p:sp>
      <p:sp>
        <p:nvSpPr>
          <p:cNvPr id="5" name="Footer Placeholder 4">
            <a:extLst>
              <a:ext uri="{FF2B5EF4-FFF2-40B4-BE49-F238E27FC236}">
                <a16:creationId xmlns:a16="http://schemas.microsoft.com/office/drawing/2014/main" id="{B4101818-B5CB-E035-9B39-EB3B5A5AB96B}"/>
              </a:ext>
            </a:extLst>
          </p:cNvPr>
          <p:cNvSpPr>
            <a:spLocks noGrp="1"/>
          </p:cNvSpPr>
          <p:nvPr>
            <p:ph type="ftr" sz="quarter" idx="11"/>
          </p:nvPr>
        </p:nvSpPr>
        <p:spPr/>
        <p:txBody>
          <a:bodyPr/>
          <a:lstStyle/>
          <a:p>
            <a:pPr algn="l"/>
            <a:r>
              <a:rPr lang="en-US" sz="1100" dirty="0"/>
              <a:t>Rev. Aug. 2025</a:t>
            </a:r>
          </a:p>
        </p:txBody>
      </p:sp>
    </p:spTree>
    <p:extLst>
      <p:ext uri="{BB962C8B-B14F-4D97-AF65-F5344CB8AC3E}">
        <p14:creationId xmlns:p14="http://schemas.microsoft.com/office/powerpoint/2010/main" val="32298263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812C54-7AEF-4ABB-826E-221F51CB0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AAB490-058C-4660-A38B-ADCA59FF3676}"/>
              </a:ext>
            </a:extLst>
          </p:cNvPr>
          <p:cNvSpPr>
            <a:spLocks noGrp="1"/>
          </p:cNvSpPr>
          <p:nvPr>
            <p:ph type="title"/>
          </p:nvPr>
        </p:nvSpPr>
        <p:spPr>
          <a:xfrm>
            <a:off x="3363864" y="685800"/>
            <a:ext cx="7705164" cy="1485900"/>
          </a:xfrm>
        </p:spPr>
        <p:txBody>
          <a:bodyPr>
            <a:normAutofit/>
          </a:bodyPr>
          <a:lstStyle/>
          <a:p>
            <a:r>
              <a:rPr lang="en-US" sz="4000" dirty="0"/>
              <a:t>Sealing Non-Conviction Cases</a:t>
            </a:r>
          </a:p>
        </p:txBody>
      </p:sp>
      <p:sp>
        <p:nvSpPr>
          <p:cNvPr id="10" name="Rectangle 9">
            <a:extLst>
              <a:ext uri="{FF2B5EF4-FFF2-40B4-BE49-F238E27FC236}">
                <a16:creationId xmlns:a16="http://schemas.microsoft.com/office/drawing/2014/main" id="{891F40E4-8A76-44CF-91EC-907367352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304441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72171013-D973-4187-9CF2-EE098EEF81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81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9DBC6F4D-05F5-41D2-8382-E7699FA04CD8}"/>
              </a:ext>
            </a:extLst>
          </p:cNvPr>
          <p:cNvSpPr>
            <a:spLocks noGrp="1"/>
          </p:cNvSpPr>
          <p:nvPr>
            <p:ph idx="1"/>
          </p:nvPr>
        </p:nvSpPr>
        <p:spPr>
          <a:xfrm>
            <a:off x="3363864" y="1638300"/>
            <a:ext cx="7705164" cy="3581400"/>
          </a:xfrm>
        </p:spPr>
        <p:txBody>
          <a:bodyPr>
            <a:normAutofit fontScale="92500" lnSpcReduction="10000"/>
          </a:bodyPr>
          <a:lstStyle/>
          <a:p>
            <a:r>
              <a:rPr lang="en-US" dirty="0"/>
              <a:t>Step 1: Complete the Forms.</a:t>
            </a:r>
          </a:p>
          <a:p>
            <a:pPr lvl="1"/>
            <a:r>
              <a:rPr lang="en-US" dirty="0"/>
              <a:t>There are instructions on the courts’ website (JDF 491).</a:t>
            </a:r>
          </a:p>
          <a:p>
            <a:pPr lvl="1"/>
            <a:r>
              <a:rPr lang="en-US" dirty="0"/>
              <a:t>Motion to Seal JDF 477 – complete entire form.</a:t>
            </a:r>
          </a:p>
          <a:p>
            <a:pPr lvl="1"/>
            <a:r>
              <a:rPr lang="en-US" dirty="0"/>
              <a:t>Proposed Orders JDF 478, JDF 492, JDF493 – Complete only the caption of these forms.</a:t>
            </a:r>
          </a:p>
          <a:p>
            <a:r>
              <a:rPr lang="en-US" dirty="0"/>
              <a:t>Step 2: File into the existing case.</a:t>
            </a:r>
          </a:p>
          <a:p>
            <a:pPr lvl="1"/>
            <a:r>
              <a:rPr lang="en-US" dirty="0"/>
              <a:t>No fee for this sealing procedure.</a:t>
            </a:r>
          </a:p>
          <a:p>
            <a:r>
              <a:rPr lang="en-US" dirty="0"/>
              <a:t>Step 3: Court will Review Motion.</a:t>
            </a:r>
          </a:p>
          <a:p>
            <a:pPr lvl="1"/>
            <a:r>
              <a:rPr lang="en-US" dirty="0"/>
              <a:t>The court will either deny the motion, grant the motion, or set it for hearing. Keep an eye out for an order/notice from the court.</a:t>
            </a:r>
          </a:p>
          <a:p>
            <a:pPr lvl="1"/>
            <a:endParaRPr lang="en-US" dirty="0"/>
          </a:p>
          <a:p>
            <a:endParaRPr lang="en-US" dirty="0"/>
          </a:p>
        </p:txBody>
      </p:sp>
      <p:sp>
        <p:nvSpPr>
          <p:cNvPr id="4" name="Slide Number Placeholder 3">
            <a:extLst>
              <a:ext uri="{FF2B5EF4-FFF2-40B4-BE49-F238E27FC236}">
                <a16:creationId xmlns:a16="http://schemas.microsoft.com/office/drawing/2014/main" id="{F6B15142-E81C-4628-B4BA-4A5DD544144D}"/>
              </a:ext>
            </a:extLst>
          </p:cNvPr>
          <p:cNvSpPr>
            <a:spLocks noGrp="1"/>
          </p:cNvSpPr>
          <p:nvPr>
            <p:ph type="sldNum" sz="quarter" idx="12"/>
          </p:nvPr>
        </p:nvSpPr>
        <p:spPr/>
        <p:txBody>
          <a:bodyPr/>
          <a:lstStyle/>
          <a:p>
            <a:fld id="{69E57DC2-970A-4B3E-BB1C-7A09969E49DF}" type="slidenum">
              <a:rPr lang="en-US" smtClean="0"/>
              <a:t>10</a:t>
            </a:fld>
            <a:endParaRPr lang="en-US" dirty="0"/>
          </a:p>
        </p:txBody>
      </p:sp>
      <p:sp>
        <p:nvSpPr>
          <p:cNvPr id="5" name="Footer Placeholder 4">
            <a:extLst>
              <a:ext uri="{FF2B5EF4-FFF2-40B4-BE49-F238E27FC236}">
                <a16:creationId xmlns:a16="http://schemas.microsoft.com/office/drawing/2014/main" id="{B753A7F8-1EDB-E1E8-6436-DA557ED9FFFF}"/>
              </a:ext>
            </a:extLst>
          </p:cNvPr>
          <p:cNvSpPr>
            <a:spLocks noGrp="1"/>
          </p:cNvSpPr>
          <p:nvPr>
            <p:ph type="ftr" sz="quarter" idx="11"/>
          </p:nvPr>
        </p:nvSpPr>
        <p:spPr/>
        <p:txBody>
          <a:bodyPr/>
          <a:lstStyle/>
          <a:p>
            <a:r>
              <a:rPr lang="en-US" sz="1100" dirty="0"/>
              <a:t>   Rev. Aug. 2025</a:t>
            </a:r>
          </a:p>
        </p:txBody>
      </p:sp>
    </p:spTree>
    <p:extLst>
      <p:ext uri="{BB962C8B-B14F-4D97-AF65-F5344CB8AC3E}">
        <p14:creationId xmlns:p14="http://schemas.microsoft.com/office/powerpoint/2010/main" val="2800510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812C54-7AEF-4ABB-826E-221F51CB0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AAB490-058C-4660-A38B-ADCA59FF3676}"/>
              </a:ext>
            </a:extLst>
          </p:cNvPr>
          <p:cNvSpPr>
            <a:spLocks noGrp="1"/>
          </p:cNvSpPr>
          <p:nvPr>
            <p:ph type="title"/>
          </p:nvPr>
        </p:nvSpPr>
        <p:spPr>
          <a:xfrm>
            <a:off x="3363864" y="685800"/>
            <a:ext cx="7705164" cy="1485900"/>
          </a:xfrm>
        </p:spPr>
        <p:txBody>
          <a:bodyPr>
            <a:normAutofit/>
          </a:bodyPr>
          <a:lstStyle/>
          <a:p>
            <a:r>
              <a:rPr lang="en-US" sz="3600" dirty="0"/>
              <a:t>Sealing Non-Conviction Cases</a:t>
            </a:r>
            <a:endParaRPr lang="en-US" sz="3400" dirty="0"/>
          </a:p>
        </p:txBody>
      </p:sp>
      <p:sp>
        <p:nvSpPr>
          <p:cNvPr id="10" name="Rectangle 9">
            <a:extLst>
              <a:ext uri="{FF2B5EF4-FFF2-40B4-BE49-F238E27FC236}">
                <a16:creationId xmlns:a16="http://schemas.microsoft.com/office/drawing/2014/main" id="{891F40E4-8A76-44CF-91EC-907367352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304441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72171013-D973-4187-9CF2-EE098EEF81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81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9DBC6F4D-05F5-41D2-8382-E7699FA04CD8}"/>
              </a:ext>
            </a:extLst>
          </p:cNvPr>
          <p:cNvSpPr>
            <a:spLocks noGrp="1"/>
          </p:cNvSpPr>
          <p:nvPr>
            <p:ph idx="1"/>
          </p:nvPr>
        </p:nvSpPr>
        <p:spPr>
          <a:xfrm>
            <a:off x="3378472" y="1658680"/>
            <a:ext cx="7705164" cy="4369324"/>
          </a:xfrm>
        </p:spPr>
        <p:txBody>
          <a:bodyPr>
            <a:normAutofit fontScale="92500"/>
          </a:bodyPr>
          <a:lstStyle/>
          <a:p>
            <a:r>
              <a:rPr lang="en-US" dirty="0"/>
              <a:t>Step 4: Await word from the court regarding a hearing.</a:t>
            </a:r>
          </a:p>
          <a:p>
            <a:pPr lvl="1"/>
            <a:r>
              <a:rPr lang="en-US" dirty="0"/>
              <a:t>If hearing is set, be prepared to answer questions regarding your request to have your case sealed. The court will set a return date no later than thirty-five days after the motion is filed. </a:t>
            </a:r>
          </a:p>
          <a:p>
            <a:pPr lvl="1"/>
            <a:r>
              <a:rPr lang="en-US" dirty="0"/>
              <a:t>As of 7/1/25, courts must allow defendants, named-victims, witnesses, and the prosecution to appear in person or remotely. A request for remote participation must be raised at least 48 hours before the hearing, as courts have discretion to prohibit a “requested change in participation.”</a:t>
            </a:r>
          </a:p>
          <a:p>
            <a:pPr lvl="1"/>
            <a:r>
              <a:rPr lang="en-US" dirty="0"/>
              <a:t>If the motion is set for a hearing, the DA and named-victim will be given the opportunity to appear and participate as well.</a:t>
            </a:r>
          </a:p>
          <a:p>
            <a:pPr lvl="1">
              <a:buFont typeface="Wingdings" panose="05000000000000000000" pitchFamily="2" charset="2"/>
              <a:buChar char="q"/>
            </a:pPr>
            <a:r>
              <a:rPr lang="en-US" dirty="0"/>
              <a:t>The court will consider the harm to your privacy and any unwarranted adverse consequences to you </a:t>
            </a:r>
            <a:r>
              <a:rPr lang="en-US" b="1" dirty="0"/>
              <a:t>versus</a:t>
            </a:r>
            <a:r>
              <a:rPr lang="en-US" dirty="0"/>
              <a:t> the public’s interest in retaining access to the records. </a:t>
            </a:r>
          </a:p>
          <a:p>
            <a:endParaRPr lang="en-US" dirty="0"/>
          </a:p>
        </p:txBody>
      </p:sp>
      <p:sp>
        <p:nvSpPr>
          <p:cNvPr id="4" name="Slide Number Placeholder 3">
            <a:extLst>
              <a:ext uri="{FF2B5EF4-FFF2-40B4-BE49-F238E27FC236}">
                <a16:creationId xmlns:a16="http://schemas.microsoft.com/office/drawing/2014/main" id="{A1161687-B13C-4C1E-931A-8F0851AA89E9}"/>
              </a:ext>
            </a:extLst>
          </p:cNvPr>
          <p:cNvSpPr>
            <a:spLocks noGrp="1"/>
          </p:cNvSpPr>
          <p:nvPr>
            <p:ph type="sldNum" sz="quarter" idx="12"/>
          </p:nvPr>
        </p:nvSpPr>
        <p:spPr/>
        <p:txBody>
          <a:bodyPr/>
          <a:lstStyle/>
          <a:p>
            <a:fld id="{69E57DC2-970A-4B3E-BB1C-7A09969E49DF}" type="slidenum">
              <a:rPr lang="en-US" smtClean="0"/>
              <a:t>11</a:t>
            </a:fld>
            <a:endParaRPr lang="en-US" dirty="0"/>
          </a:p>
        </p:txBody>
      </p:sp>
      <p:sp>
        <p:nvSpPr>
          <p:cNvPr id="5" name="Footer Placeholder 4">
            <a:extLst>
              <a:ext uri="{FF2B5EF4-FFF2-40B4-BE49-F238E27FC236}">
                <a16:creationId xmlns:a16="http://schemas.microsoft.com/office/drawing/2014/main" id="{C2A3F957-C92D-F756-E61C-3B443B7B4E6D}"/>
              </a:ext>
            </a:extLst>
          </p:cNvPr>
          <p:cNvSpPr>
            <a:spLocks noGrp="1"/>
          </p:cNvSpPr>
          <p:nvPr>
            <p:ph type="ftr" sz="quarter" idx="11"/>
          </p:nvPr>
        </p:nvSpPr>
        <p:spPr/>
        <p:txBody>
          <a:bodyPr/>
          <a:lstStyle/>
          <a:p>
            <a:r>
              <a:rPr lang="en-US" sz="1100" dirty="0"/>
              <a:t>   Rev. Aug. 2025</a:t>
            </a:r>
          </a:p>
        </p:txBody>
      </p:sp>
    </p:spTree>
    <p:extLst>
      <p:ext uri="{BB962C8B-B14F-4D97-AF65-F5344CB8AC3E}">
        <p14:creationId xmlns:p14="http://schemas.microsoft.com/office/powerpoint/2010/main" val="1024395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5775EBB-6450-40AB-95F0-BDA767930E82}"/>
              </a:ext>
            </a:extLst>
          </p:cNvPr>
          <p:cNvSpPr>
            <a:spLocks noGrp="1"/>
          </p:cNvSpPr>
          <p:nvPr>
            <p:ph type="title"/>
          </p:nvPr>
        </p:nvSpPr>
        <p:spPr/>
        <p:txBody>
          <a:bodyPr/>
          <a:lstStyle/>
          <a:p>
            <a:pPr algn="ctr"/>
            <a:r>
              <a:rPr lang="en-US" sz="3200" dirty="0"/>
              <a:t>Sealing Arrest and Criminal Records When No Charges Filed</a:t>
            </a:r>
            <a:br>
              <a:rPr lang="en-US" sz="3200" dirty="0"/>
            </a:br>
            <a:br>
              <a:rPr lang="en-US" sz="3200" dirty="0"/>
            </a:br>
            <a:r>
              <a:rPr lang="en-US" sz="2400" dirty="0"/>
              <a:t>See C.R.S 24-72-704</a:t>
            </a:r>
          </a:p>
        </p:txBody>
      </p:sp>
      <p:sp>
        <p:nvSpPr>
          <p:cNvPr id="6" name="Content Placeholder 5">
            <a:extLst>
              <a:ext uri="{FF2B5EF4-FFF2-40B4-BE49-F238E27FC236}">
                <a16:creationId xmlns:a16="http://schemas.microsoft.com/office/drawing/2014/main" id="{E5F9AD42-0AC2-4462-A369-302E78B7EFEF}"/>
              </a:ext>
            </a:extLst>
          </p:cNvPr>
          <p:cNvSpPr>
            <a:spLocks noGrp="1"/>
          </p:cNvSpPr>
          <p:nvPr>
            <p:ph idx="1"/>
          </p:nvPr>
        </p:nvSpPr>
        <p:spPr/>
        <p:txBody>
          <a:bodyPr>
            <a:normAutofit/>
          </a:bodyPr>
          <a:lstStyle/>
          <a:p>
            <a:r>
              <a:rPr lang="en-US" dirty="0"/>
              <a:t>In General:</a:t>
            </a:r>
          </a:p>
          <a:p>
            <a:r>
              <a:rPr lang="en-US" dirty="0"/>
              <a:t>	A Petition may be filed in the county where the arrest occurred.</a:t>
            </a:r>
          </a:p>
          <a:p>
            <a:r>
              <a:rPr lang="en-US" dirty="0"/>
              <a:t>	A new district court civil case will be opened.</a:t>
            </a:r>
          </a:p>
          <a:p>
            <a:r>
              <a:rPr lang="en-US" dirty="0"/>
              <a:t>	A Filing Fee of $224 is required.  If eligible, file a motion to proceed without payment (JDF 205) along with the proposed order (JDF 206).</a:t>
            </a:r>
          </a:p>
          <a:p>
            <a:r>
              <a:rPr lang="en-US" dirty="0"/>
              <a:t>If a criminal case was opened with the court, the court must seal the record on its own motion upon being notified by the DA that charges will not be filed. If this happens, the defendant may file a motion, but there will not be a filing fee. </a:t>
            </a:r>
          </a:p>
          <a:p>
            <a:pPr marL="530352" lvl="1" indent="0">
              <a:buNone/>
            </a:pPr>
            <a:endParaRPr lang="en-US" dirty="0"/>
          </a:p>
        </p:txBody>
      </p:sp>
      <p:sp>
        <p:nvSpPr>
          <p:cNvPr id="2" name="Slide Number Placeholder 1">
            <a:extLst>
              <a:ext uri="{FF2B5EF4-FFF2-40B4-BE49-F238E27FC236}">
                <a16:creationId xmlns:a16="http://schemas.microsoft.com/office/drawing/2014/main" id="{EF7E11B6-D615-417A-8E90-D202F7F52253}"/>
              </a:ext>
            </a:extLst>
          </p:cNvPr>
          <p:cNvSpPr>
            <a:spLocks noGrp="1"/>
          </p:cNvSpPr>
          <p:nvPr>
            <p:ph type="sldNum" sz="quarter" idx="12"/>
          </p:nvPr>
        </p:nvSpPr>
        <p:spPr/>
        <p:txBody>
          <a:bodyPr/>
          <a:lstStyle/>
          <a:p>
            <a:fld id="{69E57DC2-970A-4B3E-BB1C-7A09969E49DF}" type="slidenum">
              <a:rPr lang="en-US" smtClean="0"/>
              <a:pPr/>
              <a:t>12</a:t>
            </a:fld>
            <a:endParaRPr lang="en-US" dirty="0"/>
          </a:p>
        </p:txBody>
      </p:sp>
      <p:sp>
        <p:nvSpPr>
          <p:cNvPr id="3" name="Footer Placeholder 2">
            <a:extLst>
              <a:ext uri="{FF2B5EF4-FFF2-40B4-BE49-F238E27FC236}">
                <a16:creationId xmlns:a16="http://schemas.microsoft.com/office/drawing/2014/main" id="{C33F17CA-527A-F7FD-8942-552573FBD256}"/>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2663782819"/>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C615B-BE85-41D1-BA19-8E65905852AE}"/>
              </a:ext>
            </a:extLst>
          </p:cNvPr>
          <p:cNvSpPr>
            <a:spLocks noGrp="1"/>
          </p:cNvSpPr>
          <p:nvPr>
            <p:ph type="title"/>
          </p:nvPr>
        </p:nvSpPr>
        <p:spPr/>
        <p:txBody>
          <a:bodyPr>
            <a:noAutofit/>
          </a:bodyPr>
          <a:lstStyle/>
          <a:p>
            <a:r>
              <a:rPr lang="en-US" sz="3600" dirty="0"/>
              <a:t>Sealing Arrest and Criminal Records When No Charges Filed</a:t>
            </a:r>
            <a:br>
              <a:rPr lang="en-US" sz="3600" dirty="0"/>
            </a:br>
            <a:endParaRPr lang="en-US" sz="3600" dirty="0"/>
          </a:p>
        </p:txBody>
      </p:sp>
      <p:sp>
        <p:nvSpPr>
          <p:cNvPr id="3" name="Content Placeholder 2">
            <a:extLst>
              <a:ext uri="{FF2B5EF4-FFF2-40B4-BE49-F238E27FC236}">
                <a16:creationId xmlns:a16="http://schemas.microsoft.com/office/drawing/2014/main" id="{DF2C9CDB-C0ED-4253-BA64-9B4E079CCF26}"/>
              </a:ext>
            </a:extLst>
          </p:cNvPr>
          <p:cNvSpPr>
            <a:spLocks noGrp="1"/>
          </p:cNvSpPr>
          <p:nvPr>
            <p:ph idx="1"/>
          </p:nvPr>
        </p:nvSpPr>
        <p:spPr>
          <a:xfrm>
            <a:off x="1371600" y="2034540"/>
            <a:ext cx="9601200" cy="4418846"/>
          </a:xfrm>
        </p:spPr>
        <p:txBody>
          <a:bodyPr>
            <a:normAutofit lnSpcReduction="10000"/>
          </a:bodyPr>
          <a:lstStyle/>
          <a:p>
            <a:r>
              <a:rPr lang="en-US" dirty="0"/>
              <a:t>In order to qualify to have your criminal record sealed, you must meet one of the following requirements:</a:t>
            </a:r>
          </a:p>
          <a:p>
            <a:pPr lvl="1"/>
            <a:r>
              <a:rPr lang="en-US" dirty="0"/>
              <a:t>You completed a diversion agreement and no criminal charges were ever filed. see C.R.S 18-1.3-101.</a:t>
            </a:r>
          </a:p>
          <a:p>
            <a:pPr lvl="1"/>
            <a:r>
              <a:rPr lang="en-US" dirty="0"/>
              <a:t>You have an arrest record, but you were not charged in court and the statute of limitations has run.</a:t>
            </a:r>
          </a:p>
          <a:p>
            <a:pPr lvl="1"/>
            <a:r>
              <a:rPr lang="en-US" dirty="0"/>
              <a:t>You have an arrest record, but you were not charged in court, the statute of limitations has not run but you are no longer being investigated by law enforcement for the offense.  </a:t>
            </a:r>
          </a:p>
          <a:p>
            <a:pPr lvl="1"/>
            <a:r>
              <a:rPr lang="en-US" dirty="0"/>
              <a:t>The DA has notified the court that you meet one of the above. </a:t>
            </a:r>
          </a:p>
          <a:p>
            <a:pPr lvl="1"/>
            <a:endParaRPr lang="en-US" dirty="0"/>
          </a:p>
          <a:p>
            <a:pPr lvl="1"/>
            <a:r>
              <a:rPr lang="en-US" b="1" dirty="0"/>
              <a:t> </a:t>
            </a:r>
            <a:r>
              <a:rPr lang="en-US" b="1" dirty="0">
                <a:solidFill>
                  <a:srgbClr val="FF0000"/>
                </a:solidFill>
              </a:rPr>
              <a:t>*</a:t>
            </a:r>
            <a:r>
              <a:rPr lang="en-US" b="1" dirty="0"/>
              <a:t>NOTE</a:t>
            </a:r>
            <a:r>
              <a:rPr lang="en-US" dirty="0"/>
              <a:t>: If no charges were filed as part of a plea agreement in another case, you cannot have the arrest records sealed until the case in which you pled guilty is eligible to be sealed. See C.R.S. 24-72-703(12)(II).</a:t>
            </a:r>
          </a:p>
          <a:p>
            <a:pPr lvl="1"/>
            <a:endParaRPr lang="en-US" dirty="0"/>
          </a:p>
          <a:p>
            <a:endParaRPr lang="en-US" dirty="0"/>
          </a:p>
        </p:txBody>
      </p:sp>
      <p:sp>
        <p:nvSpPr>
          <p:cNvPr id="4" name="Slide Number Placeholder 3">
            <a:extLst>
              <a:ext uri="{FF2B5EF4-FFF2-40B4-BE49-F238E27FC236}">
                <a16:creationId xmlns:a16="http://schemas.microsoft.com/office/drawing/2014/main" id="{1B7768BC-4BF4-4006-95D5-C6619EA470DF}"/>
              </a:ext>
            </a:extLst>
          </p:cNvPr>
          <p:cNvSpPr>
            <a:spLocks noGrp="1"/>
          </p:cNvSpPr>
          <p:nvPr>
            <p:ph type="sldNum" sz="quarter" idx="12"/>
          </p:nvPr>
        </p:nvSpPr>
        <p:spPr/>
        <p:txBody>
          <a:bodyPr/>
          <a:lstStyle/>
          <a:p>
            <a:fld id="{69E57DC2-970A-4B3E-BB1C-7A09969E49DF}" type="slidenum">
              <a:rPr lang="en-US" smtClean="0"/>
              <a:t>13</a:t>
            </a:fld>
            <a:endParaRPr lang="en-US" dirty="0"/>
          </a:p>
        </p:txBody>
      </p:sp>
      <p:sp>
        <p:nvSpPr>
          <p:cNvPr id="5" name="Footer Placeholder 4">
            <a:extLst>
              <a:ext uri="{FF2B5EF4-FFF2-40B4-BE49-F238E27FC236}">
                <a16:creationId xmlns:a16="http://schemas.microsoft.com/office/drawing/2014/main" id="{02A4A30E-35BD-54C0-B682-436C15F07751}"/>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3290413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812C54-7AEF-4ABB-826E-221F51CB0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AAB490-058C-4660-A38B-ADCA59FF3676}"/>
              </a:ext>
            </a:extLst>
          </p:cNvPr>
          <p:cNvSpPr>
            <a:spLocks noGrp="1"/>
          </p:cNvSpPr>
          <p:nvPr>
            <p:ph type="title"/>
          </p:nvPr>
        </p:nvSpPr>
        <p:spPr>
          <a:xfrm>
            <a:off x="3363864" y="685800"/>
            <a:ext cx="7705164" cy="1485900"/>
          </a:xfrm>
        </p:spPr>
        <p:txBody>
          <a:bodyPr>
            <a:normAutofit/>
          </a:bodyPr>
          <a:lstStyle/>
          <a:p>
            <a:r>
              <a:rPr lang="en-US" sz="3600" dirty="0"/>
              <a:t>Sealing Arrest and Criminal Records When No Charges Filed</a:t>
            </a:r>
            <a:endParaRPr lang="en-US" sz="3400" dirty="0"/>
          </a:p>
        </p:txBody>
      </p:sp>
      <p:sp>
        <p:nvSpPr>
          <p:cNvPr id="10" name="Rectangle 9">
            <a:extLst>
              <a:ext uri="{FF2B5EF4-FFF2-40B4-BE49-F238E27FC236}">
                <a16:creationId xmlns:a16="http://schemas.microsoft.com/office/drawing/2014/main" id="{891F40E4-8A76-44CF-91EC-907367352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304441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72171013-D973-4187-9CF2-EE098EEF81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81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9DBC6F4D-05F5-41D2-8382-E7699FA04CD8}"/>
              </a:ext>
            </a:extLst>
          </p:cNvPr>
          <p:cNvSpPr>
            <a:spLocks noGrp="1"/>
          </p:cNvSpPr>
          <p:nvPr>
            <p:ph idx="1"/>
          </p:nvPr>
        </p:nvSpPr>
        <p:spPr>
          <a:xfrm>
            <a:off x="3363864" y="1935480"/>
            <a:ext cx="7705164" cy="4517530"/>
          </a:xfrm>
        </p:spPr>
        <p:txBody>
          <a:bodyPr>
            <a:normAutofit lnSpcReduction="10000"/>
          </a:bodyPr>
          <a:lstStyle/>
          <a:p>
            <a:r>
              <a:rPr lang="en-US" dirty="0"/>
              <a:t>Step 1: Gather Information.</a:t>
            </a:r>
          </a:p>
          <a:p>
            <a:pPr lvl="1"/>
            <a:r>
              <a:rPr lang="en-US" dirty="0"/>
              <a:t>For example: </a:t>
            </a:r>
          </a:p>
          <a:p>
            <a:pPr lvl="2"/>
            <a:r>
              <a:rPr lang="en-US" dirty="0"/>
              <a:t>Court Records (if any)</a:t>
            </a:r>
          </a:p>
          <a:p>
            <a:pPr lvl="2"/>
            <a:r>
              <a:rPr lang="en-US" dirty="0"/>
              <a:t>Arrest or Police Records</a:t>
            </a:r>
          </a:p>
          <a:p>
            <a:r>
              <a:rPr lang="en-US" dirty="0"/>
              <a:t>Step 2: Complete Forms.</a:t>
            </a:r>
          </a:p>
          <a:p>
            <a:pPr lvl="1"/>
            <a:r>
              <a:rPr lang="en-US" dirty="0"/>
              <a:t>Petition to Seal Arrest and Criminal Records JDF 417 – Complete Entire Form</a:t>
            </a:r>
          </a:p>
          <a:p>
            <a:pPr lvl="1"/>
            <a:r>
              <a:rPr lang="en-US" dirty="0"/>
              <a:t>Proposed Orders JDF 435, JDF 418, JDF 419 – Complete Caption Only</a:t>
            </a:r>
          </a:p>
          <a:p>
            <a:r>
              <a:rPr lang="en-US" dirty="0"/>
              <a:t>Step 3: If a Criminal Case Doesn’t Exist, File New CV Case with the court.</a:t>
            </a:r>
          </a:p>
          <a:p>
            <a:pPr lvl="1"/>
            <a:r>
              <a:rPr lang="en-US" dirty="0"/>
              <a:t>Pay $224 filing fee or, if eligible, file motion to waive the filing fee (forms JDF 205 and JDF 206).</a:t>
            </a:r>
          </a:p>
          <a:p>
            <a:pPr marL="987552" lvl="2" indent="0">
              <a:buNone/>
            </a:pPr>
            <a:endParaRPr lang="en-US" dirty="0"/>
          </a:p>
          <a:p>
            <a:pPr marL="987552" lvl="2" indent="0">
              <a:buNone/>
            </a:pPr>
            <a:endParaRPr lang="en-US" dirty="0"/>
          </a:p>
          <a:p>
            <a:pPr marL="987552" lvl="2" indent="0">
              <a:buNone/>
            </a:pPr>
            <a:endParaRPr lang="en-US" dirty="0"/>
          </a:p>
          <a:p>
            <a:endParaRPr lang="en-US" dirty="0"/>
          </a:p>
        </p:txBody>
      </p:sp>
      <p:sp>
        <p:nvSpPr>
          <p:cNvPr id="4" name="Slide Number Placeholder 3">
            <a:extLst>
              <a:ext uri="{FF2B5EF4-FFF2-40B4-BE49-F238E27FC236}">
                <a16:creationId xmlns:a16="http://schemas.microsoft.com/office/drawing/2014/main" id="{FD60AC1B-0543-40AC-A265-5CF8893E33DF}"/>
              </a:ext>
            </a:extLst>
          </p:cNvPr>
          <p:cNvSpPr>
            <a:spLocks noGrp="1"/>
          </p:cNvSpPr>
          <p:nvPr>
            <p:ph type="sldNum" sz="quarter" idx="12"/>
          </p:nvPr>
        </p:nvSpPr>
        <p:spPr/>
        <p:txBody>
          <a:bodyPr/>
          <a:lstStyle/>
          <a:p>
            <a:fld id="{69E57DC2-970A-4B3E-BB1C-7A09969E49DF}" type="slidenum">
              <a:rPr lang="en-US" smtClean="0"/>
              <a:t>14</a:t>
            </a:fld>
            <a:endParaRPr lang="en-US" dirty="0"/>
          </a:p>
        </p:txBody>
      </p:sp>
      <p:sp>
        <p:nvSpPr>
          <p:cNvPr id="5" name="Footer Placeholder 4">
            <a:extLst>
              <a:ext uri="{FF2B5EF4-FFF2-40B4-BE49-F238E27FC236}">
                <a16:creationId xmlns:a16="http://schemas.microsoft.com/office/drawing/2014/main" id="{FCCA0381-60DE-0F51-B334-DF2BEBE6FF4A}"/>
              </a:ext>
            </a:extLst>
          </p:cNvPr>
          <p:cNvSpPr>
            <a:spLocks noGrp="1"/>
          </p:cNvSpPr>
          <p:nvPr>
            <p:ph type="ftr" sz="quarter" idx="11"/>
          </p:nvPr>
        </p:nvSpPr>
        <p:spPr/>
        <p:txBody>
          <a:bodyPr/>
          <a:lstStyle/>
          <a:p>
            <a:r>
              <a:rPr lang="en-US" sz="1100" dirty="0"/>
              <a:t>   Rev. Aug. 2025</a:t>
            </a:r>
          </a:p>
        </p:txBody>
      </p:sp>
    </p:spTree>
    <p:extLst>
      <p:ext uri="{BB962C8B-B14F-4D97-AF65-F5344CB8AC3E}">
        <p14:creationId xmlns:p14="http://schemas.microsoft.com/office/powerpoint/2010/main" val="4286978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812C54-7AEF-4ABB-826E-221F51CB0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AAB490-058C-4660-A38B-ADCA59FF3676}"/>
              </a:ext>
            </a:extLst>
          </p:cNvPr>
          <p:cNvSpPr>
            <a:spLocks noGrp="1"/>
          </p:cNvSpPr>
          <p:nvPr>
            <p:ph type="title"/>
          </p:nvPr>
        </p:nvSpPr>
        <p:spPr>
          <a:xfrm>
            <a:off x="3363864" y="685800"/>
            <a:ext cx="7705164" cy="1173480"/>
          </a:xfrm>
        </p:spPr>
        <p:txBody>
          <a:bodyPr>
            <a:normAutofit/>
          </a:bodyPr>
          <a:lstStyle/>
          <a:p>
            <a:r>
              <a:rPr lang="en-US" sz="3200" dirty="0"/>
              <a:t>Sealing Arrest and Criminal Records When No Charges Filed</a:t>
            </a:r>
            <a:endParaRPr lang="en-US" sz="3400" dirty="0"/>
          </a:p>
        </p:txBody>
      </p:sp>
      <p:sp>
        <p:nvSpPr>
          <p:cNvPr id="10" name="Rectangle 9">
            <a:extLst>
              <a:ext uri="{FF2B5EF4-FFF2-40B4-BE49-F238E27FC236}">
                <a16:creationId xmlns:a16="http://schemas.microsoft.com/office/drawing/2014/main" id="{891F40E4-8A76-44CF-91EC-907367352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304441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72171013-D973-4187-9CF2-EE098EEF81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81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9DBC6F4D-05F5-41D2-8382-E7699FA04CD8}"/>
              </a:ext>
            </a:extLst>
          </p:cNvPr>
          <p:cNvSpPr>
            <a:spLocks noGrp="1"/>
          </p:cNvSpPr>
          <p:nvPr>
            <p:ph idx="1"/>
          </p:nvPr>
        </p:nvSpPr>
        <p:spPr>
          <a:xfrm>
            <a:off x="3363864" y="2049780"/>
            <a:ext cx="7705164" cy="4699812"/>
          </a:xfrm>
        </p:spPr>
        <p:txBody>
          <a:bodyPr>
            <a:normAutofit/>
          </a:bodyPr>
          <a:lstStyle/>
          <a:p>
            <a:r>
              <a:rPr lang="en-US" dirty="0"/>
              <a:t>Step 4: Be prepared for hearing (if applicable). </a:t>
            </a:r>
          </a:p>
          <a:p>
            <a:pPr lvl="1"/>
            <a:r>
              <a:rPr lang="en-US" dirty="0"/>
              <a:t>The court may deny your request without a hearing if it finds based on the face of your petition that you are not eligible to have your record sealed.</a:t>
            </a:r>
          </a:p>
          <a:p>
            <a:pPr lvl="1"/>
            <a:r>
              <a:rPr lang="en-US" dirty="0"/>
              <a:t>If a hearing is set, it will be set at least 35 days out and the court will notify the DA, the arresting agency, and any other person or agency listed in the petition. </a:t>
            </a:r>
          </a:p>
          <a:p>
            <a:pPr lvl="1"/>
            <a:r>
              <a:rPr lang="en-US" dirty="0"/>
              <a:t>If no objections are filed at least 7 days prior to the hearing date, the court shall vacate the hearing and grant your request.</a:t>
            </a:r>
          </a:p>
          <a:p>
            <a:pPr lvl="1"/>
            <a:endParaRPr lang="en-US" dirty="0"/>
          </a:p>
        </p:txBody>
      </p:sp>
      <p:sp>
        <p:nvSpPr>
          <p:cNvPr id="4" name="Slide Number Placeholder 3">
            <a:extLst>
              <a:ext uri="{FF2B5EF4-FFF2-40B4-BE49-F238E27FC236}">
                <a16:creationId xmlns:a16="http://schemas.microsoft.com/office/drawing/2014/main" id="{551DC524-17B7-4FE8-B56E-747068F7AE62}"/>
              </a:ext>
            </a:extLst>
          </p:cNvPr>
          <p:cNvSpPr>
            <a:spLocks noGrp="1"/>
          </p:cNvSpPr>
          <p:nvPr>
            <p:ph type="sldNum" sz="quarter" idx="12"/>
          </p:nvPr>
        </p:nvSpPr>
        <p:spPr/>
        <p:txBody>
          <a:bodyPr/>
          <a:lstStyle/>
          <a:p>
            <a:fld id="{69E57DC2-970A-4B3E-BB1C-7A09969E49DF}" type="slidenum">
              <a:rPr lang="en-US" smtClean="0"/>
              <a:t>15</a:t>
            </a:fld>
            <a:endParaRPr lang="en-US" dirty="0"/>
          </a:p>
        </p:txBody>
      </p:sp>
      <p:sp>
        <p:nvSpPr>
          <p:cNvPr id="5" name="Footer Placeholder 4">
            <a:extLst>
              <a:ext uri="{FF2B5EF4-FFF2-40B4-BE49-F238E27FC236}">
                <a16:creationId xmlns:a16="http://schemas.microsoft.com/office/drawing/2014/main" id="{F749CB7E-B05E-A96B-8ED0-CA81F07EAF2B}"/>
              </a:ext>
            </a:extLst>
          </p:cNvPr>
          <p:cNvSpPr>
            <a:spLocks noGrp="1"/>
          </p:cNvSpPr>
          <p:nvPr>
            <p:ph type="ftr" sz="quarter" idx="11"/>
          </p:nvPr>
        </p:nvSpPr>
        <p:spPr/>
        <p:txBody>
          <a:bodyPr/>
          <a:lstStyle/>
          <a:p>
            <a:r>
              <a:rPr lang="en-US" sz="1100" dirty="0"/>
              <a:t>   Rev. Aug. 2025</a:t>
            </a:r>
          </a:p>
        </p:txBody>
      </p:sp>
    </p:spTree>
    <p:extLst>
      <p:ext uri="{BB962C8B-B14F-4D97-AF65-F5344CB8AC3E}">
        <p14:creationId xmlns:p14="http://schemas.microsoft.com/office/powerpoint/2010/main" val="105032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F92F9-6428-B22A-5F3D-6271B6C91CC0}"/>
              </a:ext>
            </a:extLst>
          </p:cNvPr>
          <p:cNvSpPr>
            <a:spLocks noGrp="1"/>
          </p:cNvSpPr>
          <p:nvPr>
            <p:ph type="title"/>
          </p:nvPr>
        </p:nvSpPr>
        <p:spPr/>
        <p:txBody>
          <a:bodyPr>
            <a:normAutofit/>
          </a:bodyPr>
          <a:lstStyle/>
          <a:p>
            <a:r>
              <a:rPr lang="en-US" dirty="0"/>
              <a:t>Sealing Arrest and Criminal Records When No Charges Filed</a:t>
            </a:r>
          </a:p>
        </p:txBody>
      </p:sp>
      <p:sp>
        <p:nvSpPr>
          <p:cNvPr id="3" name="Content Placeholder 2">
            <a:extLst>
              <a:ext uri="{FF2B5EF4-FFF2-40B4-BE49-F238E27FC236}">
                <a16:creationId xmlns:a16="http://schemas.microsoft.com/office/drawing/2014/main" id="{8C3B7C44-A44B-7485-215F-638CDA1EC704}"/>
              </a:ext>
            </a:extLst>
          </p:cNvPr>
          <p:cNvSpPr>
            <a:spLocks noGrp="1"/>
          </p:cNvSpPr>
          <p:nvPr>
            <p:ph idx="1"/>
          </p:nvPr>
        </p:nvSpPr>
        <p:spPr>
          <a:xfrm>
            <a:off x="1371600" y="2285999"/>
            <a:ext cx="9601200" cy="4019909"/>
          </a:xfrm>
        </p:spPr>
        <p:txBody>
          <a:bodyPr>
            <a:normAutofit/>
          </a:bodyPr>
          <a:lstStyle/>
          <a:p>
            <a:r>
              <a:rPr lang="en-US" sz="2200" dirty="0"/>
              <a:t>Step 4 Cont’d:</a:t>
            </a:r>
          </a:p>
          <a:p>
            <a:pPr lvl="1"/>
            <a:r>
              <a:rPr lang="en-US" sz="2200"/>
              <a:t>Courts must </a:t>
            </a:r>
            <a:r>
              <a:rPr lang="en-US" sz="2200" dirty="0"/>
              <a:t>allow defendants, named-victims, witnesses, and the prosecution to appear in person or remotely. A request for remote participation must be raised at least 48 hours before the hearing, as courts have discretion to prohibit a “requested change in participation.”</a:t>
            </a:r>
          </a:p>
          <a:p>
            <a:pPr lvl="1"/>
            <a:r>
              <a:rPr lang="en-US" sz="2200" dirty="0"/>
              <a:t>If the matter goes to a hearing, be prepared to answer questions regarding your request to have your case sealed.</a:t>
            </a:r>
          </a:p>
          <a:p>
            <a:pPr lvl="2"/>
            <a:r>
              <a:rPr lang="en-US" sz="2200" dirty="0"/>
              <a:t>The court will consider the harm to your privacy and any unwarranted adverse consequences to you </a:t>
            </a:r>
            <a:r>
              <a:rPr lang="en-US" sz="2200" b="1" dirty="0"/>
              <a:t>versus</a:t>
            </a:r>
            <a:r>
              <a:rPr lang="en-US" sz="2200" dirty="0"/>
              <a:t> the public’s interest in retaining access to the records. </a:t>
            </a:r>
          </a:p>
          <a:p>
            <a:pPr marL="987552" lvl="2" indent="0">
              <a:buNone/>
            </a:pPr>
            <a:endParaRPr lang="en-US" dirty="0"/>
          </a:p>
          <a:p>
            <a:pPr lvl="1"/>
            <a:endParaRPr lang="en-US" dirty="0"/>
          </a:p>
          <a:p>
            <a:pPr lvl="1"/>
            <a:endParaRPr lang="en-US" dirty="0"/>
          </a:p>
        </p:txBody>
      </p:sp>
      <p:sp>
        <p:nvSpPr>
          <p:cNvPr id="4" name="Slide Number Placeholder 3">
            <a:extLst>
              <a:ext uri="{FF2B5EF4-FFF2-40B4-BE49-F238E27FC236}">
                <a16:creationId xmlns:a16="http://schemas.microsoft.com/office/drawing/2014/main" id="{D15C759D-B215-5CBE-0ACC-40385B47A157}"/>
              </a:ext>
            </a:extLst>
          </p:cNvPr>
          <p:cNvSpPr>
            <a:spLocks noGrp="1"/>
          </p:cNvSpPr>
          <p:nvPr>
            <p:ph type="sldNum" sz="quarter" idx="12"/>
          </p:nvPr>
        </p:nvSpPr>
        <p:spPr/>
        <p:txBody>
          <a:bodyPr/>
          <a:lstStyle/>
          <a:p>
            <a:fld id="{69E57DC2-970A-4B3E-BB1C-7A09969E49DF}" type="slidenum">
              <a:rPr lang="en-US" smtClean="0"/>
              <a:t>16</a:t>
            </a:fld>
            <a:endParaRPr lang="en-US" dirty="0"/>
          </a:p>
        </p:txBody>
      </p:sp>
      <p:sp>
        <p:nvSpPr>
          <p:cNvPr id="5" name="Footer Placeholder 4">
            <a:extLst>
              <a:ext uri="{FF2B5EF4-FFF2-40B4-BE49-F238E27FC236}">
                <a16:creationId xmlns:a16="http://schemas.microsoft.com/office/drawing/2014/main" id="{F651DCA2-3724-2ADD-6F8B-DDAFC3EC7074}"/>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576026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5D8EB-04E0-435D-85A6-179778E30D1C}"/>
              </a:ext>
            </a:extLst>
          </p:cNvPr>
          <p:cNvSpPr>
            <a:spLocks noGrp="1"/>
          </p:cNvSpPr>
          <p:nvPr>
            <p:ph type="title"/>
          </p:nvPr>
        </p:nvSpPr>
        <p:spPr/>
        <p:txBody>
          <a:bodyPr/>
          <a:lstStyle/>
          <a:p>
            <a:r>
              <a:rPr lang="en-US" sz="3600" dirty="0"/>
              <a:t>Sealing of Criminal Conviction – Municipal Record</a:t>
            </a:r>
            <a:br>
              <a:rPr lang="en-US" sz="3600" dirty="0"/>
            </a:br>
            <a:br>
              <a:rPr lang="en-US" sz="3600" dirty="0"/>
            </a:br>
            <a:r>
              <a:rPr lang="en-US" sz="2800" dirty="0"/>
              <a:t>See C.R.S. 24-72-703 and C.R.S 24-72-708</a:t>
            </a:r>
            <a:endParaRPr lang="en-US" sz="3600" dirty="0"/>
          </a:p>
        </p:txBody>
      </p:sp>
      <p:sp>
        <p:nvSpPr>
          <p:cNvPr id="3" name="Content Placeholder 2">
            <a:extLst>
              <a:ext uri="{FF2B5EF4-FFF2-40B4-BE49-F238E27FC236}">
                <a16:creationId xmlns:a16="http://schemas.microsoft.com/office/drawing/2014/main" id="{D51FAE0D-9750-4128-AB2A-36D4C93F1F76}"/>
              </a:ext>
            </a:extLst>
          </p:cNvPr>
          <p:cNvSpPr>
            <a:spLocks noGrp="1"/>
          </p:cNvSpPr>
          <p:nvPr>
            <p:ph idx="1"/>
          </p:nvPr>
        </p:nvSpPr>
        <p:spPr>
          <a:xfrm>
            <a:off x="6256020" y="182880"/>
            <a:ext cx="5654040" cy="5678171"/>
          </a:xfrm>
        </p:spPr>
        <p:txBody>
          <a:bodyPr>
            <a:normAutofit lnSpcReduction="10000"/>
          </a:bodyPr>
          <a:lstStyle/>
          <a:p>
            <a:r>
              <a:rPr lang="en-US" dirty="0"/>
              <a:t>Petitions to seal municipal convictions must be served on the prosecuting attorney.</a:t>
            </a:r>
          </a:p>
          <a:p>
            <a:r>
              <a:rPr lang="en-US" dirty="0"/>
              <a:t>Petitions to seal municipal convictions can be filed once every twelve-month period.</a:t>
            </a:r>
          </a:p>
          <a:p>
            <a:r>
              <a:rPr lang="en-US" dirty="0"/>
              <a:t>Such Petitions can be filed into the municipal court case. </a:t>
            </a:r>
          </a:p>
          <a:p>
            <a:r>
              <a:rPr lang="en-US" dirty="0"/>
              <a:t>However, if the Petitioner decides to file the Petition in district court, the following applies:	</a:t>
            </a:r>
          </a:p>
          <a:p>
            <a:pPr lvl="1"/>
            <a:r>
              <a:rPr lang="en-US" dirty="0"/>
              <a:t>A Petition may be filed in the county where the municipal conviction is located.</a:t>
            </a:r>
          </a:p>
          <a:p>
            <a:pPr lvl="1"/>
            <a:r>
              <a:rPr lang="en-US" dirty="0"/>
              <a:t>The case will be opened as a new district court civil case.</a:t>
            </a:r>
          </a:p>
          <a:p>
            <a:pPr lvl="1"/>
            <a:r>
              <a:rPr lang="en-US" dirty="0"/>
              <a:t>A filing Fee of $224 is required. If eligible, you may file a motion to proceed without payment (JDF 205) and the corresponding proposed order (JDF 206).</a:t>
            </a:r>
          </a:p>
          <a:p>
            <a:endParaRPr lang="en-US" dirty="0"/>
          </a:p>
          <a:p>
            <a:pPr marL="530352" lvl="1" indent="0">
              <a:buNone/>
            </a:pPr>
            <a:endParaRPr lang="en-US" dirty="0"/>
          </a:p>
        </p:txBody>
      </p:sp>
      <p:sp>
        <p:nvSpPr>
          <p:cNvPr id="4" name="Text Placeholder 3">
            <a:extLst>
              <a:ext uri="{FF2B5EF4-FFF2-40B4-BE49-F238E27FC236}">
                <a16:creationId xmlns:a16="http://schemas.microsoft.com/office/drawing/2014/main" id="{C16D39AB-CC1A-4311-927B-E4E5084C1557}"/>
              </a:ext>
            </a:extLst>
          </p:cNvPr>
          <p:cNvSpPr>
            <a:spLocks noGrp="1"/>
          </p:cNvSpPr>
          <p:nvPr>
            <p:ph type="body" sz="half" idx="2"/>
          </p:nvPr>
        </p:nvSpPr>
        <p:spPr/>
        <p:txBody>
          <a:bodyPr>
            <a:normAutofit/>
          </a:bodyPr>
          <a:lstStyle/>
          <a:p>
            <a:r>
              <a:rPr lang="en-US" dirty="0"/>
              <a:t>	 </a:t>
            </a:r>
          </a:p>
        </p:txBody>
      </p:sp>
      <p:sp>
        <p:nvSpPr>
          <p:cNvPr id="5" name="Slide Number Placeholder 4">
            <a:extLst>
              <a:ext uri="{FF2B5EF4-FFF2-40B4-BE49-F238E27FC236}">
                <a16:creationId xmlns:a16="http://schemas.microsoft.com/office/drawing/2014/main" id="{CE2C355A-0C94-493F-9CA3-95323AF6BF4F}"/>
              </a:ext>
            </a:extLst>
          </p:cNvPr>
          <p:cNvSpPr>
            <a:spLocks noGrp="1"/>
          </p:cNvSpPr>
          <p:nvPr>
            <p:ph type="sldNum" sz="quarter" idx="12"/>
          </p:nvPr>
        </p:nvSpPr>
        <p:spPr/>
        <p:txBody>
          <a:bodyPr/>
          <a:lstStyle/>
          <a:p>
            <a:fld id="{69E57DC2-970A-4B3E-BB1C-7A09969E49DF}" type="slidenum">
              <a:rPr lang="en-US" smtClean="0"/>
              <a:pPr/>
              <a:t>17</a:t>
            </a:fld>
            <a:endParaRPr lang="en-US" dirty="0"/>
          </a:p>
        </p:txBody>
      </p:sp>
      <p:sp>
        <p:nvSpPr>
          <p:cNvPr id="6" name="Footer Placeholder 5">
            <a:extLst>
              <a:ext uri="{FF2B5EF4-FFF2-40B4-BE49-F238E27FC236}">
                <a16:creationId xmlns:a16="http://schemas.microsoft.com/office/drawing/2014/main" id="{734C8AA2-93EC-C173-2FF1-52E3D0151B5D}"/>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3658175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77148-2590-4B87-97EE-414F6C546785}"/>
              </a:ext>
            </a:extLst>
          </p:cNvPr>
          <p:cNvSpPr>
            <a:spLocks noGrp="1"/>
          </p:cNvSpPr>
          <p:nvPr>
            <p:ph type="title"/>
          </p:nvPr>
        </p:nvSpPr>
        <p:spPr>
          <a:xfrm>
            <a:off x="1371600" y="685800"/>
            <a:ext cx="9601200" cy="1272540"/>
          </a:xfrm>
        </p:spPr>
        <p:txBody>
          <a:bodyPr>
            <a:normAutofit fontScale="90000"/>
          </a:bodyPr>
          <a:lstStyle/>
          <a:p>
            <a:r>
              <a:rPr lang="en-US" dirty="0"/>
              <a:t>Sealing of Criminal Conviction - Municipal Record</a:t>
            </a:r>
            <a:br>
              <a:rPr lang="en-US" dirty="0"/>
            </a:br>
            <a:endParaRPr lang="en-US" dirty="0"/>
          </a:p>
        </p:txBody>
      </p:sp>
      <p:sp>
        <p:nvSpPr>
          <p:cNvPr id="3" name="Content Placeholder 2">
            <a:extLst>
              <a:ext uri="{FF2B5EF4-FFF2-40B4-BE49-F238E27FC236}">
                <a16:creationId xmlns:a16="http://schemas.microsoft.com/office/drawing/2014/main" id="{A2605108-8BC0-49D4-A76D-EE36022C4280}"/>
              </a:ext>
            </a:extLst>
          </p:cNvPr>
          <p:cNvSpPr>
            <a:spLocks noGrp="1"/>
          </p:cNvSpPr>
          <p:nvPr>
            <p:ph idx="1"/>
          </p:nvPr>
        </p:nvSpPr>
        <p:spPr>
          <a:xfrm>
            <a:off x="1371600" y="2103120"/>
            <a:ext cx="9601200" cy="4754880"/>
          </a:xfrm>
        </p:spPr>
        <p:txBody>
          <a:bodyPr>
            <a:normAutofit fontScale="92500" lnSpcReduction="10000"/>
          </a:bodyPr>
          <a:lstStyle/>
          <a:p>
            <a:r>
              <a:rPr lang="en-US" dirty="0"/>
              <a:t>Petitions to seal municipal convictions can be filed in the municipal case. C.R.S. 24-72-708(1) (“A defendant may file a motion in the criminal case in which any conviction records pertaining to the defendant for a municipal violation are located . . .”). </a:t>
            </a:r>
          </a:p>
          <a:p>
            <a:r>
              <a:rPr lang="en-US" dirty="0"/>
              <a:t>Subject to the exception on the next slide, municipal convictions are eligible to be sealed if: </a:t>
            </a:r>
          </a:p>
          <a:p>
            <a:pPr lvl="1"/>
            <a:r>
              <a:rPr lang="en-US" dirty="0"/>
              <a:t>The Petition is filed three or more years after the final date of disposition or the release from supervision, whichever is later.</a:t>
            </a:r>
          </a:p>
          <a:p>
            <a:pPr lvl="1"/>
            <a:r>
              <a:rPr lang="en-US" dirty="0"/>
              <a:t>The Petitioner has not been convicted of a felony, misdemeanor, or misdemeanor traffic offense since the date of final disposition or the release from supervision.</a:t>
            </a:r>
            <a:r>
              <a:rPr lang="en-US" dirty="0">
                <a:solidFill>
                  <a:srgbClr val="FF0000"/>
                </a:solidFill>
              </a:rPr>
              <a:t>*</a:t>
            </a:r>
          </a:p>
          <a:p>
            <a:pPr lvl="1"/>
            <a:r>
              <a:rPr lang="en-US" dirty="0"/>
              <a:t>The conviction records are not for a misdemeanor traffic offense by a holder of a commercial learner’s permit or commercial driver’s license or by the operator of a commercial vehicle (see C.R.S. 42-2-402 for definitions).</a:t>
            </a:r>
          </a:p>
          <a:p>
            <a:r>
              <a:rPr lang="en-US" dirty="0"/>
              <a:t>For those who still want to file the Petition in district court, the Petition must be filed in the county where the municipal conviction record exists. </a:t>
            </a:r>
          </a:p>
          <a:p>
            <a:pPr lvl="1"/>
            <a:endParaRPr lang="en-US" dirty="0"/>
          </a:p>
          <a:p>
            <a:pPr marL="530352" lvl="1" indent="0">
              <a:buNone/>
            </a:pPr>
            <a:r>
              <a:rPr lang="en-US" dirty="0">
                <a:solidFill>
                  <a:srgbClr val="FF0000"/>
                </a:solidFill>
              </a:rPr>
              <a:t>*</a:t>
            </a:r>
            <a:r>
              <a:rPr lang="en-US" dirty="0"/>
              <a:t>See exception in next slide</a:t>
            </a:r>
          </a:p>
        </p:txBody>
      </p:sp>
      <p:sp>
        <p:nvSpPr>
          <p:cNvPr id="4" name="Slide Number Placeholder 3">
            <a:extLst>
              <a:ext uri="{FF2B5EF4-FFF2-40B4-BE49-F238E27FC236}">
                <a16:creationId xmlns:a16="http://schemas.microsoft.com/office/drawing/2014/main" id="{6F5B094C-B046-4A9C-AD9F-50FE4DC03F8F}"/>
              </a:ext>
            </a:extLst>
          </p:cNvPr>
          <p:cNvSpPr>
            <a:spLocks noGrp="1"/>
          </p:cNvSpPr>
          <p:nvPr>
            <p:ph type="sldNum" sz="quarter" idx="12"/>
          </p:nvPr>
        </p:nvSpPr>
        <p:spPr/>
        <p:txBody>
          <a:bodyPr/>
          <a:lstStyle/>
          <a:p>
            <a:fld id="{69E57DC2-970A-4B3E-BB1C-7A09969E49DF}" type="slidenum">
              <a:rPr lang="en-US" smtClean="0"/>
              <a:t>18</a:t>
            </a:fld>
            <a:endParaRPr lang="en-US" dirty="0"/>
          </a:p>
        </p:txBody>
      </p:sp>
      <p:sp>
        <p:nvSpPr>
          <p:cNvPr id="5" name="Footer Placeholder 4">
            <a:extLst>
              <a:ext uri="{FF2B5EF4-FFF2-40B4-BE49-F238E27FC236}">
                <a16:creationId xmlns:a16="http://schemas.microsoft.com/office/drawing/2014/main" id="{A651C28F-4ABA-FBF8-DC81-4BC3D7AD853E}"/>
              </a:ext>
            </a:extLst>
          </p:cNvPr>
          <p:cNvSpPr>
            <a:spLocks noGrp="1"/>
          </p:cNvSpPr>
          <p:nvPr>
            <p:ph type="ftr" sz="quarter" idx="11"/>
          </p:nvPr>
        </p:nvSpPr>
        <p:spPr>
          <a:xfrm>
            <a:off x="2867685" y="6668219"/>
            <a:ext cx="6280830" cy="163902"/>
          </a:xfrm>
        </p:spPr>
        <p:txBody>
          <a:bodyPr/>
          <a:lstStyle/>
          <a:p>
            <a:pPr algn="r"/>
            <a:r>
              <a:rPr lang="en-US" sz="1100" dirty="0"/>
              <a:t>Rev. Aug. 2025</a:t>
            </a:r>
          </a:p>
        </p:txBody>
      </p:sp>
    </p:spTree>
    <p:extLst>
      <p:ext uri="{BB962C8B-B14F-4D97-AF65-F5344CB8AC3E}">
        <p14:creationId xmlns:p14="http://schemas.microsoft.com/office/powerpoint/2010/main" val="2725958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ACEEF-CF36-464F-A3D3-CAFFD8DF8567}"/>
              </a:ext>
            </a:extLst>
          </p:cNvPr>
          <p:cNvSpPr>
            <a:spLocks noGrp="1"/>
          </p:cNvSpPr>
          <p:nvPr>
            <p:ph type="title"/>
          </p:nvPr>
        </p:nvSpPr>
        <p:spPr/>
        <p:txBody>
          <a:bodyPr/>
          <a:lstStyle/>
          <a:p>
            <a:r>
              <a:rPr lang="en-US" dirty="0"/>
              <a:t>Sealing of Criminal Conviction – Municipal Record</a:t>
            </a:r>
          </a:p>
        </p:txBody>
      </p:sp>
      <p:sp>
        <p:nvSpPr>
          <p:cNvPr id="3" name="Content Placeholder 2">
            <a:extLst>
              <a:ext uri="{FF2B5EF4-FFF2-40B4-BE49-F238E27FC236}">
                <a16:creationId xmlns:a16="http://schemas.microsoft.com/office/drawing/2014/main" id="{910C8253-9FAE-454A-8D7A-8758950419F4}"/>
              </a:ext>
            </a:extLst>
          </p:cNvPr>
          <p:cNvSpPr>
            <a:spLocks noGrp="1"/>
          </p:cNvSpPr>
          <p:nvPr>
            <p:ph idx="1"/>
          </p:nvPr>
        </p:nvSpPr>
        <p:spPr>
          <a:xfrm>
            <a:off x="1371600" y="2171700"/>
            <a:ext cx="9601200" cy="4257380"/>
          </a:xfrm>
        </p:spPr>
        <p:txBody>
          <a:bodyPr>
            <a:normAutofit/>
          </a:bodyPr>
          <a:lstStyle/>
          <a:p>
            <a:r>
              <a:rPr lang="en-US" dirty="0"/>
              <a:t>If you have had a conviction after the municipal record you wish to seal, you may still be eligible if </a:t>
            </a:r>
            <a:r>
              <a:rPr lang="en-US" b="1" u="sng" dirty="0"/>
              <a:t>ALL</a:t>
            </a:r>
            <a:r>
              <a:rPr lang="en-US" dirty="0"/>
              <a:t> of the following are true:</a:t>
            </a:r>
          </a:p>
          <a:p>
            <a:pPr lvl="1"/>
            <a:r>
              <a:rPr lang="en-US" dirty="0"/>
              <a:t>The record you want sealed is not for municipal assault or battery involving domestic violence or any other municipal violation involving domestic violence.</a:t>
            </a:r>
          </a:p>
          <a:p>
            <a:pPr lvl="1"/>
            <a:r>
              <a:rPr lang="en-US" dirty="0"/>
              <a:t>Your subsequent conviction was a single offense that was not a felony and did not involve domestic violence (see C.R.S. 18-6-800.3(1)), unlawful sexual behavior (see C.R.S. 16-22-102 (9)), or child abuse (see C.R.S. 18-6-401).</a:t>
            </a:r>
          </a:p>
          <a:p>
            <a:pPr lvl="1"/>
            <a:r>
              <a:rPr lang="en-US" dirty="0"/>
              <a:t>You have not been convicted of a felony, misdemeanor, or misdemeanor traffic offense for at least ten years since the date of final disposition of all criminal proceedings against you in the subsequent conviction or release from supervision concerning the subsequent conviction, whichever is later.</a:t>
            </a:r>
          </a:p>
          <a:p>
            <a:pPr marL="530352" lvl="1" indent="0">
              <a:buNone/>
            </a:pPr>
            <a:endParaRPr lang="en-US" dirty="0"/>
          </a:p>
        </p:txBody>
      </p:sp>
      <p:sp>
        <p:nvSpPr>
          <p:cNvPr id="4" name="Slide Number Placeholder 3">
            <a:extLst>
              <a:ext uri="{FF2B5EF4-FFF2-40B4-BE49-F238E27FC236}">
                <a16:creationId xmlns:a16="http://schemas.microsoft.com/office/drawing/2014/main" id="{6F0ED5C8-51DE-4DF8-B3F5-AEE9D104DEA8}"/>
              </a:ext>
            </a:extLst>
          </p:cNvPr>
          <p:cNvSpPr>
            <a:spLocks noGrp="1"/>
          </p:cNvSpPr>
          <p:nvPr>
            <p:ph type="sldNum" sz="quarter" idx="12"/>
          </p:nvPr>
        </p:nvSpPr>
        <p:spPr/>
        <p:txBody>
          <a:bodyPr/>
          <a:lstStyle/>
          <a:p>
            <a:fld id="{69E57DC2-970A-4B3E-BB1C-7A09969E49DF}" type="slidenum">
              <a:rPr lang="en-US" smtClean="0"/>
              <a:t>19</a:t>
            </a:fld>
            <a:endParaRPr lang="en-US" dirty="0"/>
          </a:p>
        </p:txBody>
      </p:sp>
      <p:sp>
        <p:nvSpPr>
          <p:cNvPr id="5" name="Footer Placeholder 4">
            <a:extLst>
              <a:ext uri="{FF2B5EF4-FFF2-40B4-BE49-F238E27FC236}">
                <a16:creationId xmlns:a16="http://schemas.microsoft.com/office/drawing/2014/main" id="{B59D2CA1-8256-8CBB-569A-DCF963FF2C14}"/>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2425329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CED2E4E6-39A6-4894-BE94-A08AF8667994}"/>
              </a:ext>
            </a:extLst>
          </p:cNvPr>
          <p:cNvSpPr>
            <a:spLocks noGrp="1"/>
          </p:cNvSpPr>
          <p:nvPr>
            <p:ph idx="1"/>
          </p:nvPr>
        </p:nvSpPr>
        <p:spPr>
          <a:xfrm>
            <a:off x="1371601" y="402671"/>
            <a:ext cx="8812634" cy="5678951"/>
          </a:xfrm>
        </p:spPr>
        <p:txBody>
          <a:bodyPr anchor="t">
            <a:normAutofit/>
          </a:bodyPr>
          <a:lstStyle/>
          <a:p>
            <a:r>
              <a:rPr lang="en-US" sz="3200" b="1" dirty="0"/>
              <a:t>12</a:t>
            </a:r>
            <a:r>
              <a:rPr lang="en-US" sz="3200" b="1" baseline="30000" dirty="0"/>
              <a:t>th</a:t>
            </a:r>
            <a:r>
              <a:rPr lang="en-US" sz="3200" b="1" dirty="0"/>
              <a:t> Judicial District Staff:</a:t>
            </a:r>
          </a:p>
          <a:p>
            <a:r>
              <a:rPr lang="en-US" sz="2400" dirty="0"/>
              <a:t>Ronnie Mondragon, 12JD Legal Research Attorney</a:t>
            </a:r>
          </a:p>
          <a:p>
            <a:r>
              <a:rPr lang="en-US" sz="2400" dirty="0"/>
              <a:t>Lisa Mizell, 12JD Self-Represented Litigant Coordinator</a:t>
            </a:r>
          </a:p>
          <a:p>
            <a:pPr marL="0" indent="0">
              <a:buNone/>
            </a:pPr>
            <a:endParaRPr lang="en-US" sz="2400" dirty="0"/>
          </a:p>
          <a:p>
            <a:r>
              <a:rPr lang="en-US" sz="3200" b="1" i="0" dirty="0"/>
              <a:t>Resources:</a:t>
            </a:r>
          </a:p>
          <a:p>
            <a:r>
              <a:rPr lang="en-US" sz="2400" dirty="0"/>
              <a:t>Courts’ Website — Sealing Resources: </a:t>
            </a:r>
            <a:r>
              <a:rPr lang="en-US" sz="2400" dirty="0">
                <a:hlinkClick r:id="rId3"/>
              </a:rPr>
              <a:t>https://www.coloradojudicial.gov/self-help/seal-my-case</a:t>
            </a:r>
            <a:r>
              <a:rPr lang="en-US" sz="2400" dirty="0"/>
              <a:t> </a:t>
            </a:r>
          </a:p>
          <a:p>
            <a:r>
              <a:rPr lang="en-US" sz="2400" dirty="0"/>
              <a:t>12JD Self Help Resources &amp; Services: </a:t>
            </a:r>
            <a:r>
              <a:rPr lang="en-US" sz="2400" dirty="0">
                <a:hlinkClick r:id="rId4"/>
              </a:rPr>
              <a:t>https://www.coloradojudicial.gov/courts/trial-courts/alamosa-county/self-help-resources-services?topic=10&amp;wrapped=true</a:t>
            </a:r>
            <a:endParaRPr lang="en-US" sz="2400" dirty="0"/>
          </a:p>
          <a:p>
            <a:endParaRPr lang="en-US" dirty="0"/>
          </a:p>
        </p:txBody>
      </p:sp>
      <p:sp>
        <p:nvSpPr>
          <p:cNvPr id="2" name="Slide Number Placeholder 1">
            <a:extLst>
              <a:ext uri="{FF2B5EF4-FFF2-40B4-BE49-F238E27FC236}">
                <a16:creationId xmlns:a16="http://schemas.microsoft.com/office/drawing/2014/main" id="{9922A5CD-C58B-4BE7-8067-BB3A40FAC37F}"/>
              </a:ext>
            </a:extLst>
          </p:cNvPr>
          <p:cNvSpPr>
            <a:spLocks noGrp="1"/>
          </p:cNvSpPr>
          <p:nvPr>
            <p:ph type="sldNum" sz="quarter" idx="12"/>
          </p:nvPr>
        </p:nvSpPr>
        <p:spPr/>
        <p:txBody>
          <a:bodyPr/>
          <a:lstStyle/>
          <a:p>
            <a:fld id="{69E57DC2-970A-4B3E-BB1C-7A09969E49DF}" type="slidenum">
              <a:rPr lang="en-US" smtClean="0"/>
              <a:t>2</a:t>
            </a:fld>
            <a:endParaRPr lang="en-US" dirty="0"/>
          </a:p>
        </p:txBody>
      </p:sp>
      <p:sp>
        <p:nvSpPr>
          <p:cNvPr id="3" name="Footer Placeholder 2">
            <a:extLst>
              <a:ext uri="{FF2B5EF4-FFF2-40B4-BE49-F238E27FC236}">
                <a16:creationId xmlns:a16="http://schemas.microsoft.com/office/drawing/2014/main" id="{AE417A84-7EF7-8485-206A-F1234B6FE14E}"/>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19196454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812C54-7AEF-4ABB-826E-221F51CB0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AAB490-058C-4660-A38B-ADCA59FF3676}"/>
              </a:ext>
            </a:extLst>
          </p:cNvPr>
          <p:cNvSpPr>
            <a:spLocks noGrp="1"/>
          </p:cNvSpPr>
          <p:nvPr>
            <p:ph type="title"/>
          </p:nvPr>
        </p:nvSpPr>
        <p:spPr>
          <a:xfrm>
            <a:off x="3363864" y="685800"/>
            <a:ext cx="7705164" cy="1485900"/>
          </a:xfrm>
        </p:spPr>
        <p:txBody>
          <a:bodyPr>
            <a:normAutofit/>
          </a:bodyPr>
          <a:lstStyle/>
          <a:p>
            <a:r>
              <a:rPr lang="en-US" sz="3600" dirty="0"/>
              <a:t>Sealing of Criminal Conviction – Municipal Record</a:t>
            </a:r>
            <a:endParaRPr lang="en-US" sz="3400" dirty="0"/>
          </a:p>
        </p:txBody>
      </p:sp>
      <p:sp>
        <p:nvSpPr>
          <p:cNvPr id="10" name="Rectangle 9">
            <a:extLst>
              <a:ext uri="{FF2B5EF4-FFF2-40B4-BE49-F238E27FC236}">
                <a16:creationId xmlns:a16="http://schemas.microsoft.com/office/drawing/2014/main" id="{891F40E4-8A76-44CF-91EC-907367352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304441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72171013-D973-4187-9CF2-EE098EEF81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81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9DBC6F4D-05F5-41D2-8382-E7699FA04CD8}"/>
              </a:ext>
            </a:extLst>
          </p:cNvPr>
          <p:cNvSpPr>
            <a:spLocks noGrp="1"/>
          </p:cNvSpPr>
          <p:nvPr>
            <p:ph idx="1"/>
          </p:nvPr>
        </p:nvSpPr>
        <p:spPr>
          <a:xfrm>
            <a:off x="3363864" y="2286000"/>
            <a:ext cx="7705164" cy="3581400"/>
          </a:xfrm>
        </p:spPr>
        <p:txBody>
          <a:bodyPr>
            <a:normAutofit fontScale="92500" lnSpcReduction="20000"/>
          </a:bodyPr>
          <a:lstStyle/>
          <a:p>
            <a:r>
              <a:rPr lang="en-US" dirty="0"/>
              <a:t>Step 1: Gather Information.</a:t>
            </a:r>
          </a:p>
          <a:p>
            <a:pPr lvl="1"/>
            <a:r>
              <a:rPr lang="en-US" dirty="0"/>
              <a:t>There are instructions on the courts’ website (</a:t>
            </a:r>
            <a:r>
              <a:rPr lang="en-US" dirty="0" err="1"/>
              <a:t>JDF</a:t>
            </a:r>
            <a:r>
              <a:rPr lang="en-US" dirty="0"/>
              <a:t> 682)</a:t>
            </a:r>
          </a:p>
          <a:p>
            <a:pPr lvl="1"/>
            <a:r>
              <a:rPr lang="en-US" dirty="0"/>
              <a:t>Municipal Court Records</a:t>
            </a:r>
          </a:p>
          <a:p>
            <a:pPr lvl="1"/>
            <a:r>
              <a:rPr lang="en-US" dirty="0"/>
              <a:t>Arrest or Police Records</a:t>
            </a:r>
          </a:p>
          <a:p>
            <a:pPr lvl="1"/>
            <a:r>
              <a:rPr lang="en-US" dirty="0"/>
              <a:t>Colorado Bureau of Investigation (CBI) Report </a:t>
            </a:r>
            <a:r>
              <a:rPr lang="en-US" dirty="0">
                <a:hlinkClick r:id="rId3"/>
              </a:rPr>
              <a:t>https://www.cbirecordscheck.com/Index.aspx?AspxAutoDetectCookieSupport=1</a:t>
            </a:r>
            <a:r>
              <a:rPr lang="en-US" dirty="0"/>
              <a:t> </a:t>
            </a:r>
          </a:p>
          <a:p>
            <a:pPr lvl="2"/>
            <a:r>
              <a:rPr lang="en-US" dirty="0"/>
              <a:t>Will help with accuracy of information of the arrest. (dates, agencies, case numbers, etc.).</a:t>
            </a:r>
          </a:p>
          <a:p>
            <a:pPr lvl="2"/>
            <a:r>
              <a:rPr lang="en-US" dirty="0"/>
              <a:t>$6.00 fee, immediate name-based check.</a:t>
            </a:r>
          </a:p>
          <a:p>
            <a:pPr marL="987552" lvl="2" indent="0">
              <a:buNone/>
            </a:pPr>
            <a:r>
              <a:rPr lang="en-US" dirty="0">
                <a:solidFill>
                  <a:srgbClr val="FF0000"/>
                </a:solidFill>
              </a:rPr>
              <a:t>*</a:t>
            </a:r>
            <a:r>
              <a:rPr lang="en-US" dirty="0"/>
              <a:t>This criminal history report must be obtained (</a:t>
            </a:r>
            <a:r>
              <a:rPr lang="en-US" dirty="0" err="1"/>
              <a:t>i</a:t>
            </a:r>
            <a:r>
              <a:rPr lang="en-US" dirty="0"/>
              <a:t>) no more than 20 days before you file your Petition or (ii) no more than 10 days after you file your Petition.</a:t>
            </a:r>
          </a:p>
          <a:p>
            <a:pPr lvl="2"/>
            <a:endParaRPr lang="en-US" dirty="0"/>
          </a:p>
          <a:p>
            <a:endParaRPr lang="en-US" dirty="0"/>
          </a:p>
        </p:txBody>
      </p:sp>
      <p:sp>
        <p:nvSpPr>
          <p:cNvPr id="4" name="Slide Number Placeholder 3">
            <a:extLst>
              <a:ext uri="{FF2B5EF4-FFF2-40B4-BE49-F238E27FC236}">
                <a16:creationId xmlns:a16="http://schemas.microsoft.com/office/drawing/2014/main" id="{48A12E9C-9F19-4F08-94E0-8096FF0AA80F}"/>
              </a:ext>
            </a:extLst>
          </p:cNvPr>
          <p:cNvSpPr>
            <a:spLocks noGrp="1"/>
          </p:cNvSpPr>
          <p:nvPr>
            <p:ph type="sldNum" sz="quarter" idx="12"/>
          </p:nvPr>
        </p:nvSpPr>
        <p:spPr/>
        <p:txBody>
          <a:bodyPr/>
          <a:lstStyle/>
          <a:p>
            <a:fld id="{69E57DC2-970A-4B3E-BB1C-7A09969E49DF}" type="slidenum">
              <a:rPr lang="en-US" smtClean="0"/>
              <a:t>20</a:t>
            </a:fld>
            <a:endParaRPr lang="en-US" dirty="0"/>
          </a:p>
        </p:txBody>
      </p:sp>
      <p:sp>
        <p:nvSpPr>
          <p:cNvPr id="5" name="Footer Placeholder 4">
            <a:extLst>
              <a:ext uri="{FF2B5EF4-FFF2-40B4-BE49-F238E27FC236}">
                <a16:creationId xmlns:a16="http://schemas.microsoft.com/office/drawing/2014/main" id="{CF9AC718-50A4-FDC2-9200-C471509E2602}"/>
              </a:ext>
            </a:extLst>
          </p:cNvPr>
          <p:cNvSpPr>
            <a:spLocks noGrp="1"/>
          </p:cNvSpPr>
          <p:nvPr>
            <p:ph type="ftr" sz="quarter" idx="11"/>
          </p:nvPr>
        </p:nvSpPr>
        <p:spPr/>
        <p:txBody>
          <a:bodyPr/>
          <a:lstStyle/>
          <a:p>
            <a:r>
              <a:rPr lang="en-US" sz="1100" dirty="0"/>
              <a:t>   Rev. Aug. 2025</a:t>
            </a:r>
          </a:p>
        </p:txBody>
      </p:sp>
    </p:spTree>
    <p:extLst>
      <p:ext uri="{BB962C8B-B14F-4D97-AF65-F5344CB8AC3E}">
        <p14:creationId xmlns:p14="http://schemas.microsoft.com/office/powerpoint/2010/main" val="21426878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812C54-7AEF-4ABB-826E-221F51CB0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AAB490-058C-4660-A38B-ADCA59FF3676}"/>
              </a:ext>
            </a:extLst>
          </p:cNvPr>
          <p:cNvSpPr>
            <a:spLocks noGrp="1"/>
          </p:cNvSpPr>
          <p:nvPr>
            <p:ph type="title"/>
          </p:nvPr>
        </p:nvSpPr>
        <p:spPr>
          <a:xfrm>
            <a:off x="3363864" y="685800"/>
            <a:ext cx="7705164" cy="1485900"/>
          </a:xfrm>
        </p:spPr>
        <p:txBody>
          <a:bodyPr>
            <a:normAutofit/>
          </a:bodyPr>
          <a:lstStyle/>
          <a:p>
            <a:r>
              <a:rPr lang="en-US" sz="3600" dirty="0"/>
              <a:t>Sealing of Criminal Conviction – Municipal Record</a:t>
            </a:r>
            <a:endParaRPr lang="en-US" sz="3400" dirty="0"/>
          </a:p>
        </p:txBody>
      </p:sp>
      <p:sp>
        <p:nvSpPr>
          <p:cNvPr id="10" name="Rectangle 9">
            <a:extLst>
              <a:ext uri="{FF2B5EF4-FFF2-40B4-BE49-F238E27FC236}">
                <a16:creationId xmlns:a16="http://schemas.microsoft.com/office/drawing/2014/main" id="{891F40E4-8A76-44CF-91EC-907367352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304441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72171013-D973-4187-9CF2-EE098EEF81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81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9DBC6F4D-05F5-41D2-8382-E7699FA04CD8}"/>
              </a:ext>
            </a:extLst>
          </p:cNvPr>
          <p:cNvSpPr>
            <a:spLocks noGrp="1"/>
          </p:cNvSpPr>
          <p:nvPr>
            <p:ph idx="1"/>
          </p:nvPr>
        </p:nvSpPr>
        <p:spPr>
          <a:xfrm>
            <a:off x="3363864" y="2286000"/>
            <a:ext cx="7705164" cy="3581400"/>
          </a:xfrm>
        </p:spPr>
        <p:txBody>
          <a:bodyPr>
            <a:normAutofit/>
          </a:bodyPr>
          <a:lstStyle/>
          <a:p>
            <a:r>
              <a:rPr lang="en-US" dirty="0"/>
              <a:t>Step 2: Complete Forms.</a:t>
            </a:r>
          </a:p>
          <a:p>
            <a:pPr lvl="1"/>
            <a:r>
              <a:rPr lang="en-US" dirty="0"/>
              <a:t>Petition to Seal Criminal Conviction Municipal Records JDF 683—Complete Entire Form</a:t>
            </a:r>
          </a:p>
          <a:p>
            <a:pPr lvl="1"/>
            <a:r>
              <a:rPr lang="en-US" dirty="0"/>
              <a:t>Proposed Orders JDF 684, JDF 685, JDF 686 – Complete Caption Only</a:t>
            </a:r>
          </a:p>
          <a:p>
            <a:r>
              <a:rPr lang="en-US" dirty="0"/>
              <a:t>Step 3: File into the municipal case –OR- file a new case with the district court. If filing in district court, you must:</a:t>
            </a:r>
          </a:p>
          <a:p>
            <a:pPr lvl="1"/>
            <a:r>
              <a:rPr lang="en-US" dirty="0"/>
              <a:t>Pay a filing fee or $224 or file motion to waive the filing fee — forms JDF 205 and JDF 206</a:t>
            </a:r>
          </a:p>
          <a:p>
            <a:pPr marL="530352" lvl="1"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17F2329B-CBB6-4F9B-835A-EBBC50A3C452}"/>
              </a:ext>
            </a:extLst>
          </p:cNvPr>
          <p:cNvSpPr>
            <a:spLocks noGrp="1"/>
          </p:cNvSpPr>
          <p:nvPr>
            <p:ph type="sldNum" sz="quarter" idx="12"/>
          </p:nvPr>
        </p:nvSpPr>
        <p:spPr/>
        <p:txBody>
          <a:bodyPr/>
          <a:lstStyle/>
          <a:p>
            <a:fld id="{69E57DC2-970A-4B3E-BB1C-7A09969E49DF}" type="slidenum">
              <a:rPr lang="en-US" smtClean="0"/>
              <a:t>21</a:t>
            </a:fld>
            <a:endParaRPr lang="en-US" dirty="0"/>
          </a:p>
        </p:txBody>
      </p:sp>
      <p:sp>
        <p:nvSpPr>
          <p:cNvPr id="5" name="Footer Placeholder 4">
            <a:extLst>
              <a:ext uri="{FF2B5EF4-FFF2-40B4-BE49-F238E27FC236}">
                <a16:creationId xmlns:a16="http://schemas.microsoft.com/office/drawing/2014/main" id="{67F865A1-987A-3074-4186-72F9A57E809D}"/>
              </a:ext>
            </a:extLst>
          </p:cNvPr>
          <p:cNvSpPr>
            <a:spLocks noGrp="1"/>
          </p:cNvSpPr>
          <p:nvPr>
            <p:ph type="ftr" sz="quarter" idx="11"/>
          </p:nvPr>
        </p:nvSpPr>
        <p:spPr/>
        <p:txBody>
          <a:bodyPr/>
          <a:lstStyle/>
          <a:p>
            <a:r>
              <a:rPr lang="en-US" sz="1100" dirty="0"/>
              <a:t>   Rev. Aug. 2025</a:t>
            </a:r>
          </a:p>
        </p:txBody>
      </p:sp>
    </p:spTree>
    <p:extLst>
      <p:ext uri="{BB962C8B-B14F-4D97-AF65-F5344CB8AC3E}">
        <p14:creationId xmlns:p14="http://schemas.microsoft.com/office/powerpoint/2010/main" val="39513689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812C54-7AEF-4ABB-826E-221F51CB0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AAB490-058C-4660-A38B-ADCA59FF3676}"/>
              </a:ext>
            </a:extLst>
          </p:cNvPr>
          <p:cNvSpPr>
            <a:spLocks noGrp="1"/>
          </p:cNvSpPr>
          <p:nvPr>
            <p:ph type="title"/>
          </p:nvPr>
        </p:nvSpPr>
        <p:spPr>
          <a:xfrm>
            <a:off x="3363864" y="685800"/>
            <a:ext cx="7705164" cy="1485900"/>
          </a:xfrm>
        </p:spPr>
        <p:txBody>
          <a:bodyPr>
            <a:normAutofit/>
          </a:bodyPr>
          <a:lstStyle/>
          <a:p>
            <a:r>
              <a:rPr lang="en-US" sz="3600" dirty="0"/>
              <a:t>Sealing of Criminal Conviction – Municipal Record</a:t>
            </a:r>
            <a:endParaRPr lang="en-US" sz="3400" dirty="0"/>
          </a:p>
        </p:txBody>
      </p:sp>
      <p:sp>
        <p:nvSpPr>
          <p:cNvPr id="10" name="Rectangle 9">
            <a:extLst>
              <a:ext uri="{FF2B5EF4-FFF2-40B4-BE49-F238E27FC236}">
                <a16:creationId xmlns:a16="http://schemas.microsoft.com/office/drawing/2014/main" id="{891F40E4-8A76-44CF-91EC-907367352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304441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72171013-D973-4187-9CF2-EE098EEF81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81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9DBC6F4D-05F5-41D2-8382-E7699FA04CD8}"/>
              </a:ext>
            </a:extLst>
          </p:cNvPr>
          <p:cNvSpPr>
            <a:spLocks noGrp="1"/>
          </p:cNvSpPr>
          <p:nvPr>
            <p:ph idx="1"/>
          </p:nvPr>
        </p:nvSpPr>
        <p:spPr>
          <a:xfrm>
            <a:off x="3363864" y="2285999"/>
            <a:ext cx="7705164" cy="4312764"/>
          </a:xfrm>
        </p:spPr>
        <p:txBody>
          <a:bodyPr>
            <a:normAutofit lnSpcReduction="10000"/>
          </a:bodyPr>
          <a:lstStyle/>
          <a:p>
            <a:r>
              <a:rPr lang="en-US" dirty="0"/>
              <a:t>Step 4: Be prepared for hearing (if one is set).</a:t>
            </a:r>
          </a:p>
          <a:p>
            <a:pPr lvl="1"/>
            <a:r>
              <a:rPr lang="en-US" dirty="0"/>
              <a:t>If the court finds that based on the face of the petition, you are not eligible to have your record sealed, the court may deny your request without a hearing.</a:t>
            </a:r>
          </a:p>
          <a:p>
            <a:pPr lvl="1"/>
            <a:r>
              <a:rPr lang="en-US" dirty="0"/>
              <a:t>If the prosecution files an objection, a hearing will be set within 42 days, and the court will notify the prosecution, municipal police department/other local law enforcement agency, and any other person identified in the petition of the hearing date.</a:t>
            </a:r>
          </a:p>
          <a:p>
            <a:pPr lvl="1"/>
            <a:r>
              <a:rPr lang="en-US" sz="2000" dirty="0"/>
              <a:t>Courts must allow defendants, named victims, any witnesses, and the prosecution to appear in person or remotely. A request for remote participation must be raised at least 48 hours before the hearing, as courts have discretion to prohibit a “requested change in participation.”</a:t>
            </a:r>
          </a:p>
          <a:p>
            <a:pPr lvl="1"/>
            <a:endParaRPr lang="en-US" dirty="0"/>
          </a:p>
          <a:p>
            <a:pPr lvl="1"/>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C9527754-EDBF-4FBD-8BD1-137117327B7B}"/>
              </a:ext>
            </a:extLst>
          </p:cNvPr>
          <p:cNvSpPr>
            <a:spLocks noGrp="1"/>
          </p:cNvSpPr>
          <p:nvPr>
            <p:ph type="sldNum" sz="quarter" idx="12"/>
          </p:nvPr>
        </p:nvSpPr>
        <p:spPr/>
        <p:txBody>
          <a:bodyPr/>
          <a:lstStyle/>
          <a:p>
            <a:fld id="{69E57DC2-970A-4B3E-BB1C-7A09969E49DF}" type="slidenum">
              <a:rPr lang="en-US" smtClean="0"/>
              <a:t>22</a:t>
            </a:fld>
            <a:endParaRPr lang="en-US" dirty="0"/>
          </a:p>
        </p:txBody>
      </p:sp>
      <p:sp>
        <p:nvSpPr>
          <p:cNvPr id="5" name="Footer Placeholder 4">
            <a:extLst>
              <a:ext uri="{FF2B5EF4-FFF2-40B4-BE49-F238E27FC236}">
                <a16:creationId xmlns:a16="http://schemas.microsoft.com/office/drawing/2014/main" id="{4BC6FDE4-9CCF-EDE4-B00A-9D1F5F3CE7D0}"/>
              </a:ext>
            </a:extLst>
          </p:cNvPr>
          <p:cNvSpPr>
            <a:spLocks noGrp="1"/>
          </p:cNvSpPr>
          <p:nvPr>
            <p:ph type="ftr" sz="quarter" idx="11"/>
          </p:nvPr>
        </p:nvSpPr>
        <p:spPr/>
        <p:txBody>
          <a:bodyPr/>
          <a:lstStyle/>
          <a:p>
            <a:r>
              <a:rPr lang="en-US" sz="1100" dirty="0"/>
              <a:t>    Rev. Aug. 2025</a:t>
            </a:r>
          </a:p>
        </p:txBody>
      </p:sp>
    </p:spTree>
    <p:extLst>
      <p:ext uri="{BB962C8B-B14F-4D97-AF65-F5344CB8AC3E}">
        <p14:creationId xmlns:p14="http://schemas.microsoft.com/office/powerpoint/2010/main" val="6436231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7BE86-B20C-C16C-9DE6-01BE42EEDF9A}"/>
              </a:ext>
            </a:extLst>
          </p:cNvPr>
          <p:cNvSpPr>
            <a:spLocks noGrp="1"/>
          </p:cNvSpPr>
          <p:nvPr>
            <p:ph type="title"/>
          </p:nvPr>
        </p:nvSpPr>
        <p:spPr/>
        <p:txBody>
          <a:bodyPr/>
          <a:lstStyle/>
          <a:p>
            <a:r>
              <a:rPr lang="en-US" sz="4400" dirty="0"/>
              <a:t>Sealing of Criminal Conviction – Municipal Record</a:t>
            </a:r>
            <a:endParaRPr lang="en-US" dirty="0"/>
          </a:p>
        </p:txBody>
      </p:sp>
      <p:sp>
        <p:nvSpPr>
          <p:cNvPr id="3" name="Content Placeholder 2">
            <a:extLst>
              <a:ext uri="{FF2B5EF4-FFF2-40B4-BE49-F238E27FC236}">
                <a16:creationId xmlns:a16="http://schemas.microsoft.com/office/drawing/2014/main" id="{25F052CC-5183-4A37-F3A5-8A20314781DD}"/>
              </a:ext>
            </a:extLst>
          </p:cNvPr>
          <p:cNvSpPr>
            <a:spLocks noGrp="1"/>
          </p:cNvSpPr>
          <p:nvPr>
            <p:ph idx="1"/>
          </p:nvPr>
        </p:nvSpPr>
        <p:spPr/>
        <p:txBody>
          <a:bodyPr>
            <a:normAutofit/>
          </a:bodyPr>
          <a:lstStyle/>
          <a:p>
            <a:r>
              <a:rPr lang="en-US" dirty="0"/>
              <a:t>Step 4 Cont’d:</a:t>
            </a:r>
          </a:p>
          <a:p>
            <a:pPr lvl="1"/>
            <a:r>
              <a:rPr lang="en-US" sz="2200" dirty="0"/>
              <a:t>If the matter goes to a hearing, be prepared to answer questions regarding your request to have your case sealed.</a:t>
            </a:r>
          </a:p>
          <a:p>
            <a:pPr lvl="2"/>
            <a:r>
              <a:rPr lang="en-US" sz="2200" dirty="0"/>
              <a:t>The court will consider the harm to your privacy and any unwarranted adverse consequences to you </a:t>
            </a:r>
            <a:r>
              <a:rPr lang="en-US" sz="2200" b="1" dirty="0"/>
              <a:t>versus</a:t>
            </a:r>
            <a:r>
              <a:rPr lang="en-US" sz="2200" dirty="0"/>
              <a:t> the public’s interest in retaining access to the records. </a:t>
            </a:r>
          </a:p>
          <a:p>
            <a:pPr lvl="1"/>
            <a:endParaRPr lang="en-US" dirty="0"/>
          </a:p>
          <a:p>
            <a:endParaRPr lang="en-US" dirty="0"/>
          </a:p>
        </p:txBody>
      </p:sp>
      <p:sp>
        <p:nvSpPr>
          <p:cNvPr id="4" name="Slide Number Placeholder 3">
            <a:extLst>
              <a:ext uri="{FF2B5EF4-FFF2-40B4-BE49-F238E27FC236}">
                <a16:creationId xmlns:a16="http://schemas.microsoft.com/office/drawing/2014/main" id="{45944A04-B710-02EB-C515-1E5A1505F0B2}"/>
              </a:ext>
            </a:extLst>
          </p:cNvPr>
          <p:cNvSpPr>
            <a:spLocks noGrp="1"/>
          </p:cNvSpPr>
          <p:nvPr>
            <p:ph type="sldNum" sz="quarter" idx="12"/>
          </p:nvPr>
        </p:nvSpPr>
        <p:spPr/>
        <p:txBody>
          <a:bodyPr/>
          <a:lstStyle/>
          <a:p>
            <a:fld id="{69E57DC2-970A-4B3E-BB1C-7A09969E49DF}" type="slidenum">
              <a:rPr lang="en-US" smtClean="0"/>
              <a:t>23</a:t>
            </a:fld>
            <a:endParaRPr lang="en-US" dirty="0"/>
          </a:p>
        </p:txBody>
      </p:sp>
      <p:sp>
        <p:nvSpPr>
          <p:cNvPr id="5" name="Footer Placeholder 4">
            <a:extLst>
              <a:ext uri="{FF2B5EF4-FFF2-40B4-BE49-F238E27FC236}">
                <a16:creationId xmlns:a16="http://schemas.microsoft.com/office/drawing/2014/main" id="{6DAB0E3E-353C-433C-9C2A-04C667B6BAA6}"/>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12910500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91FFA-4B02-45DE-80EA-076C3BB8A267}"/>
              </a:ext>
            </a:extLst>
          </p:cNvPr>
          <p:cNvSpPr>
            <a:spLocks noGrp="1"/>
          </p:cNvSpPr>
          <p:nvPr>
            <p:ph type="title"/>
          </p:nvPr>
        </p:nvSpPr>
        <p:spPr/>
        <p:txBody>
          <a:bodyPr/>
          <a:lstStyle/>
          <a:p>
            <a:r>
              <a:rPr lang="en-US" sz="4400" dirty="0"/>
              <a:t>Sealing Criminal Convictions</a:t>
            </a:r>
            <a:br>
              <a:rPr lang="en-US" sz="4400" dirty="0"/>
            </a:br>
            <a:br>
              <a:rPr lang="en-US" sz="4400" dirty="0"/>
            </a:br>
            <a:r>
              <a:rPr lang="en-US" sz="2400" dirty="0"/>
              <a:t>See 24-72-701, 703, and 706 though 708</a:t>
            </a:r>
          </a:p>
        </p:txBody>
      </p:sp>
      <p:sp>
        <p:nvSpPr>
          <p:cNvPr id="3" name="Content Placeholder 2">
            <a:extLst>
              <a:ext uri="{FF2B5EF4-FFF2-40B4-BE49-F238E27FC236}">
                <a16:creationId xmlns:a16="http://schemas.microsoft.com/office/drawing/2014/main" id="{5F6EE4FB-63D5-447D-9FE8-16E091F8ED31}"/>
              </a:ext>
            </a:extLst>
          </p:cNvPr>
          <p:cNvSpPr>
            <a:spLocks noGrp="1"/>
          </p:cNvSpPr>
          <p:nvPr>
            <p:ph idx="1"/>
          </p:nvPr>
        </p:nvSpPr>
        <p:spPr>
          <a:xfrm>
            <a:off x="5762445" y="129540"/>
            <a:ext cx="6124755" cy="6469668"/>
          </a:xfrm>
        </p:spPr>
        <p:txBody>
          <a:bodyPr>
            <a:normAutofit fontScale="92500"/>
          </a:bodyPr>
          <a:lstStyle/>
          <a:p>
            <a:r>
              <a:rPr lang="en-US" dirty="0"/>
              <a:t>In General:</a:t>
            </a:r>
          </a:p>
          <a:p>
            <a:r>
              <a:rPr lang="en-US" dirty="0"/>
              <a:t>	A Motion can be filed into the case where the conviction occurred.</a:t>
            </a:r>
          </a:p>
          <a:p>
            <a:pPr lvl="1"/>
            <a:r>
              <a:rPr lang="en-US" dirty="0"/>
              <a:t>You are required to serve the Motion on the prosecuting attorney.</a:t>
            </a:r>
          </a:p>
          <a:p>
            <a:r>
              <a:rPr lang="en-US" dirty="0"/>
              <a:t>	A Motion can be filed once every twelve-month period.</a:t>
            </a:r>
          </a:p>
          <a:p>
            <a:r>
              <a:rPr lang="en-US" dirty="0"/>
              <a:t>All convictions in a case must be eligible for the case to be sealed. </a:t>
            </a:r>
          </a:p>
          <a:p>
            <a:pPr lvl="1"/>
            <a:r>
              <a:rPr lang="en-US" sz="1800" dirty="0"/>
              <a:t>“. . . In regard to any conviction of the defendant resulting from a single case in which the defendant is convicted of more than one offense, records of the conviction may be sealed . . . only if the records of every conviction of the defendant resulting from that case may be sealed . . .” </a:t>
            </a:r>
            <a:r>
              <a:rPr lang="en-US" sz="1800" i="0" dirty="0"/>
              <a:t>C.R.S. 24-72-703(12)(a)(I). </a:t>
            </a:r>
            <a:endParaRPr lang="en-US" sz="1800" dirty="0"/>
          </a:p>
          <a:p>
            <a:r>
              <a:rPr lang="en-US" dirty="0"/>
              <a:t>Restitution must be paid or the court must have vacated the order requiring payment of restitution.	</a:t>
            </a:r>
          </a:p>
          <a:p>
            <a:r>
              <a:rPr lang="en-US" dirty="0"/>
              <a:t>A $65 fee is required or a motion to waive the fee may be filed (JDF 205) along with the corresponding proposed order (JDF 206).</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D2FC87CD-DC16-456F-B6B9-3EC6DCABBC05}"/>
              </a:ext>
            </a:extLst>
          </p:cNvPr>
          <p:cNvSpPr>
            <a:spLocks noGrp="1"/>
          </p:cNvSpPr>
          <p:nvPr>
            <p:ph type="sldNum" sz="quarter" idx="12"/>
          </p:nvPr>
        </p:nvSpPr>
        <p:spPr/>
        <p:txBody>
          <a:bodyPr/>
          <a:lstStyle/>
          <a:p>
            <a:fld id="{69E57DC2-970A-4B3E-BB1C-7A09969E49DF}" type="slidenum">
              <a:rPr lang="en-US" smtClean="0"/>
              <a:pPr/>
              <a:t>24</a:t>
            </a:fld>
            <a:endParaRPr lang="en-US" dirty="0"/>
          </a:p>
        </p:txBody>
      </p:sp>
      <p:sp>
        <p:nvSpPr>
          <p:cNvPr id="5" name="Footer Placeholder 4">
            <a:extLst>
              <a:ext uri="{FF2B5EF4-FFF2-40B4-BE49-F238E27FC236}">
                <a16:creationId xmlns:a16="http://schemas.microsoft.com/office/drawing/2014/main" id="{51ECFAD5-A4FF-EE43-D6B2-388F28FCF84A}"/>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36480146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Content Placeholder 3">
            <a:extLst>
              <a:ext uri="{FF2B5EF4-FFF2-40B4-BE49-F238E27FC236}">
                <a16:creationId xmlns:a16="http://schemas.microsoft.com/office/drawing/2014/main" id="{6DB422BC-7386-4F07-B8EE-CD9169858DFF}"/>
              </a:ext>
            </a:extLst>
          </p:cNvPr>
          <p:cNvGraphicFramePr>
            <a:graphicFrameLocks noGrp="1"/>
          </p:cNvGraphicFramePr>
          <p:nvPr>
            <p:extLst>
              <p:ext uri="{D42A27DB-BD31-4B8C-83A1-F6EECF244321}">
                <p14:modId xmlns:p14="http://schemas.microsoft.com/office/powerpoint/2010/main" val="3917665042"/>
              </p:ext>
            </p:extLst>
          </p:nvPr>
        </p:nvGraphicFramePr>
        <p:xfrm>
          <a:off x="2032552" y="1893689"/>
          <a:ext cx="8763000" cy="48005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6" name="Title 25">
            <a:extLst>
              <a:ext uri="{FF2B5EF4-FFF2-40B4-BE49-F238E27FC236}">
                <a16:creationId xmlns:a16="http://schemas.microsoft.com/office/drawing/2014/main" id="{2E42D528-2D19-4A81-B1F7-47B59063B0B5}"/>
              </a:ext>
            </a:extLst>
          </p:cNvPr>
          <p:cNvSpPr>
            <a:spLocks noGrp="1"/>
          </p:cNvSpPr>
          <p:nvPr>
            <p:ph type="title"/>
          </p:nvPr>
        </p:nvSpPr>
        <p:spPr>
          <a:xfrm>
            <a:off x="1371600" y="685800"/>
            <a:ext cx="9601200" cy="998884"/>
          </a:xfrm>
        </p:spPr>
        <p:txBody>
          <a:bodyPr>
            <a:normAutofit fontScale="90000"/>
          </a:bodyPr>
          <a:lstStyle/>
          <a:p>
            <a:pPr algn="ctr"/>
            <a:r>
              <a:rPr lang="en-US" dirty="0"/>
              <a:t>Sealing Criminal Convictions – Not Eligible </a:t>
            </a:r>
            <a:r>
              <a:rPr lang="en-US" sz="3600" dirty="0"/>
              <a:t>C.R.S. 24-72-706(2)</a:t>
            </a:r>
          </a:p>
        </p:txBody>
      </p:sp>
      <p:sp>
        <p:nvSpPr>
          <p:cNvPr id="2" name="Slide Number Placeholder 1">
            <a:extLst>
              <a:ext uri="{FF2B5EF4-FFF2-40B4-BE49-F238E27FC236}">
                <a16:creationId xmlns:a16="http://schemas.microsoft.com/office/drawing/2014/main" id="{5E5E35EE-72E5-4484-97F4-66EA0C746917}"/>
              </a:ext>
            </a:extLst>
          </p:cNvPr>
          <p:cNvSpPr>
            <a:spLocks noGrp="1"/>
          </p:cNvSpPr>
          <p:nvPr>
            <p:ph type="sldNum" sz="quarter" idx="12"/>
          </p:nvPr>
        </p:nvSpPr>
        <p:spPr/>
        <p:txBody>
          <a:bodyPr/>
          <a:lstStyle/>
          <a:p>
            <a:fld id="{69E57DC2-970A-4B3E-BB1C-7A09969E49DF}" type="slidenum">
              <a:rPr lang="en-US" smtClean="0"/>
              <a:t>25</a:t>
            </a:fld>
            <a:endParaRPr lang="en-US" dirty="0"/>
          </a:p>
        </p:txBody>
      </p:sp>
      <p:sp>
        <p:nvSpPr>
          <p:cNvPr id="3" name="Footer Placeholder 2">
            <a:extLst>
              <a:ext uri="{FF2B5EF4-FFF2-40B4-BE49-F238E27FC236}">
                <a16:creationId xmlns:a16="http://schemas.microsoft.com/office/drawing/2014/main" id="{FDC5E6BB-B112-EB61-45C2-00EEBFF5098B}"/>
              </a:ext>
            </a:extLst>
          </p:cNvPr>
          <p:cNvSpPr>
            <a:spLocks noGrp="1"/>
          </p:cNvSpPr>
          <p:nvPr>
            <p:ph type="ftr" sz="quarter" idx="11"/>
          </p:nvPr>
        </p:nvSpPr>
        <p:spPr>
          <a:xfrm>
            <a:off x="2893564" y="6694288"/>
            <a:ext cx="6280830" cy="163712"/>
          </a:xfrm>
        </p:spPr>
        <p:txBody>
          <a:bodyPr/>
          <a:lstStyle/>
          <a:p>
            <a:r>
              <a:rPr lang="en-US" sz="1100" dirty="0"/>
              <a:t>Rev. Aug. 2025</a:t>
            </a:r>
          </a:p>
        </p:txBody>
      </p:sp>
    </p:spTree>
    <p:extLst>
      <p:ext uri="{BB962C8B-B14F-4D97-AF65-F5344CB8AC3E}">
        <p14:creationId xmlns:p14="http://schemas.microsoft.com/office/powerpoint/2010/main" val="41126745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Sealing Criminal Convictions—Not Eligible</a:t>
            </a:r>
            <a:br>
              <a:rPr lang="en-US" dirty="0"/>
            </a:br>
            <a:r>
              <a:rPr lang="en-US" i="1" dirty="0"/>
              <a:t>Exception</a:t>
            </a:r>
            <a:endParaRPr lang="en-US" dirty="0"/>
          </a:p>
        </p:txBody>
      </p:sp>
      <p:sp>
        <p:nvSpPr>
          <p:cNvPr id="3" name="Content Placeholder 2"/>
          <p:cNvSpPr>
            <a:spLocks noGrp="1"/>
          </p:cNvSpPr>
          <p:nvPr>
            <p:ph idx="1"/>
          </p:nvPr>
        </p:nvSpPr>
        <p:spPr/>
        <p:txBody>
          <a:bodyPr/>
          <a:lstStyle/>
          <a:p>
            <a:r>
              <a:rPr lang="en-US" dirty="0"/>
              <a:t>If your conviction is for a </a:t>
            </a:r>
            <a:r>
              <a:rPr lang="en-US" u="sng" dirty="0">
                <a:solidFill>
                  <a:srgbClr val="FF0000"/>
                </a:solidFill>
              </a:rPr>
              <a:t>misdemeanor offense </a:t>
            </a:r>
            <a:r>
              <a:rPr lang="en-US" dirty="0"/>
              <a:t>that falls into one of the categories that are not eligible for sealing, you may still be able to have your conviction sealed if:</a:t>
            </a:r>
          </a:p>
          <a:p>
            <a:pPr lvl="1"/>
            <a:r>
              <a:rPr lang="en-US" dirty="0"/>
              <a:t>The District Attorney consents to the sealing; </a:t>
            </a:r>
            <a:r>
              <a:rPr lang="en-US" u="sng" dirty="0"/>
              <a:t>OR</a:t>
            </a:r>
            <a:r>
              <a:rPr lang="en-US" dirty="0"/>
              <a:t> </a:t>
            </a:r>
          </a:p>
          <a:p>
            <a:pPr lvl="1"/>
            <a:r>
              <a:rPr lang="en-US" dirty="0"/>
              <a:t>The court finds, by clear and convincing evidence, that your need for sealing of the record is significant and substantial, the passage of time is such that the you are no longer a threat to public safety, and the public disclosure of the record is no longer necessary to protect or inform the public. C.R.S. 24-72-706(2)(b).</a:t>
            </a:r>
          </a:p>
          <a:p>
            <a:pPr lvl="1"/>
            <a:endParaRPr lang="en-US" dirty="0"/>
          </a:p>
        </p:txBody>
      </p:sp>
      <p:sp>
        <p:nvSpPr>
          <p:cNvPr id="4" name="Slide Number Placeholder 3">
            <a:extLst>
              <a:ext uri="{FF2B5EF4-FFF2-40B4-BE49-F238E27FC236}">
                <a16:creationId xmlns:a16="http://schemas.microsoft.com/office/drawing/2014/main" id="{AA7FFBB6-D87C-4175-8C88-6BCEED5957C0}"/>
              </a:ext>
            </a:extLst>
          </p:cNvPr>
          <p:cNvSpPr>
            <a:spLocks noGrp="1"/>
          </p:cNvSpPr>
          <p:nvPr>
            <p:ph type="sldNum" sz="quarter" idx="12"/>
          </p:nvPr>
        </p:nvSpPr>
        <p:spPr/>
        <p:txBody>
          <a:bodyPr/>
          <a:lstStyle/>
          <a:p>
            <a:fld id="{69E57DC2-970A-4B3E-BB1C-7A09969E49DF}" type="slidenum">
              <a:rPr lang="en-US" smtClean="0"/>
              <a:t>26</a:t>
            </a:fld>
            <a:endParaRPr lang="en-US" dirty="0"/>
          </a:p>
        </p:txBody>
      </p:sp>
      <p:sp>
        <p:nvSpPr>
          <p:cNvPr id="5" name="Footer Placeholder 4">
            <a:extLst>
              <a:ext uri="{FF2B5EF4-FFF2-40B4-BE49-F238E27FC236}">
                <a16:creationId xmlns:a16="http://schemas.microsoft.com/office/drawing/2014/main" id="{D40F5A09-D3A2-2D00-FE7B-01E5A85B483B}"/>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20916892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D530C-61ED-4B0D-8B69-E574248A4B78}"/>
              </a:ext>
            </a:extLst>
          </p:cNvPr>
          <p:cNvSpPr>
            <a:spLocks noGrp="1"/>
          </p:cNvSpPr>
          <p:nvPr>
            <p:ph type="title"/>
          </p:nvPr>
        </p:nvSpPr>
        <p:spPr/>
        <p:txBody>
          <a:bodyPr/>
          <a:lstStyle/>
          <a:p>
            <a:pPr algn="ctr"/>
            <a:r>
              <a:rPr lang="en-US" dirty="0"/>
              <a:t>Sealing Criminal Convictions – Eligibility Time Frames</a:t>
            </a:r>
          </a:p>
        </p:txBody>
      </p:sp>
      <p:grpSp>
        <p:nvGrpSpPr>
          <p:cNvPr id="28" name="Group 27">
            <a:extLst>
              <a:ext uri="{FF2B5EF4-FFF2-40B4-BE49-F238E27FC236}">
                <a16:creationId xmlns:a16="http://schemas.microsoft.com/office/drawing/2014/main" id="{07291B7E-2C64-4A10-8C04-327181ABAEA9}"/>
              </a:ext>
            </a:extLst>
          </p:cNvPr>
          <p:cNvGrpSpPr/>
          <p:nvPr/>
        </p:nvGrpSpPr>
        <p:grpSpPr>
          <a:xfrm>
            <a:off x="834800" y="2899594"/>
            <a:ext cx="11224204" cy="2888530"/>
            <a:chOff x="528622" y="2899594"/>
            <a:chExt cx="11530382" cy="2888530"/>
          </a:xfrm>
        </p:grpSpPr>
        <p:sp>
          <p:nvSpPr>
            <p:cNvPr id="29" name="Rectangle: Top Corners Rounded 28">
              <a:extLst>
                <a:ext uri="{FF2B5EF4-FFF2-40B4-BE49-F238E27FC236}">
                  <a16:creationId xmlns:a16="http://schemas.microsoft.com/office/drawing/2014/main" id="{93F00FF2-7477-4FC3-87BB-A7515158E380}"/>
                </a:ext>
              </a:extLst>
            </p:cNvPr>
            <p:cNvSpPr/>
            <p:nvPr/>
          </p:nvSpPr>
          <p:spPr>
            <a:xfrm>
              <a:off x="528622" y="2917276"/>
              <a:ext cx="2624869" cy="1879123"/>
            </a:xfrm>
            <a:prstGeom prst="round2SameRect">
              <a:avLst>
                <a:gd name="adj1" fmla="val 8000"/>
                <a:gd name="adj2" fmla="val 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r>
                <a:rPr lang="en-US" dirty="0"/>
                <a:t>Petty Offenses</a:t>
              </a:r>
            </a:p>
            <a:p>
              <a:r>
                <a:rPr lang="en-US" dirty="0"/>
                <a:t>Drug Petty Offenses</a:t>
              </a:r>
            </a:p>
          </p:txBody>
        </p:sp>
        <p:sp>
          <p:nvSpPr>
            <p:cNvPr id="30" name="Freeform: Shape 29">
              <a:extLst>
                <a:ext uri="{FF2B5EF4-FFF2-40B4-BE49-F238E27FC236}">
                  <a16:creationId xmlns:a16="http://schemas.microsoft.com/office/drawing/2014/main" id="{9BDB713A-54EB-4A50-8372-B74AEB6F80F6}"/>
                </a:ext>
              </a:extLst>
            </p:cNvPr>
            <p:cNvSpPr/>
            <p:nvPr/>
          </p:nvSpPr>
          <p:spPr>
            <a:xfrm>
              <a:off x="528622" y="4778717"/>
              <a:ext cx="2492746" cy="808023"/>
            </a:xfrm>
            <a:custGeom>
              <a:avLst/>
              <a:gdLst>
                <a:gd name="connsiteX0" fmla="*/ 0 w 2517316"/>
                <a:gd name="connsiteY0" fmla="*/ 0 h 808023"/>
                <a:gd name="connsiteX1" fmla="*/ 2517316 w 2517316"/>
                <a:gd name="connsiteY1" fmla="*/ 0 h 808023"/>
                <a:gd name="connsiteX2" fmla="*/ 2517316 w 2517316"/>
                <a:gd name="connsiteY2" fmla="*/ 808023 h 808023"/>
                <a:gd name="connsiteX3" fmla="*/ 0 w 2517316"/>
                <a:gd name="connsiteY3" fmla="*/ 808023 h 808023"/>
                <a:gd name="connsiteX4" fmla="*/ 0 w 2517316"/>
                <a:gd name="connsiteY4" fmla="*/ 0 h 808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7316" h="808023">
                  <a:moveTo>
                    <a:pt x="0" y="0"/>
                  </a:moveTo>
                  <a:lnTo>
                    <a:pt x="2517316" y="0"/>
                  </a:lnTo>
                  <a:lnTo>
                    <a:pt x="2517316" y="808023"/>
                  </a:lnTo>
                  <a:lnTo>
                    <a:pt x="0" y="808023"/>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0960" tIns="0" rIns="764878" bIns="0" numCol="1" spcCol="1270" anchor="ctr" anchorCtr="0">
              <a:noAutofit/>
            </a:bodyPr>
            <a:lstStyle/>
            <a:p>
              <a:pPr marL="0" lvl="0" indent="0" algn="l" defTabSz="711200">
                <a:lnSpc>
                  <a:spcPct val="90000"/>
                </a:lnSpc>
                <a:spcBef>
                  <a:spcPct val="0"/>
                </a:spcBef>
                <a:spcAft>
                  <a:spcPct val="35000"/>
                </a:spcAft>
                <a:buNone/>
              </a:pPr>
              <a:r>
                <a:rPr lang="en-US" sz="1600" kern="1200" dirty="0"/>
                <a:t>1 year or more</a:t>
              </a:r>
            </a:p>
            <a:p>
              <a:pPr marL="0" lvl="0" indent="0" algn="ctr" defTabSz="711200">
                <a:lnSpc>
                  <a:spcPct val="90000"/>
                </a:lnSpc>
                <a:spcBef>
                  <a:spcPct val="0"/>
                </a:spcBef>
                <a:spcAft>
                  <a:spcPct val="35000"/>
                </a:spcAft>
                <a:buNone/>
              </a:pPr>
              <a:r>
                <a:rPr lang="en-US" sz="1600" kern="1200" dirty="0"/>
                <a:t>after final disposition</a:t>
              </a:r>
            </a:p>
          </p:txBody>
        </p:sp>
        <p:sp>
          <p:nvSpPr>
            <p:cNvPr id="31" name="Oval 30">
              <a:extLst>
                <a:ext uri="{FF2B5EF4-FFF2-40B4-BE49-F238E27FC236}">
                  <a16:creationId xmlns:a16="http://schemas.microsoft.com/office/drawing/2014/main" id="{8A879418-22AF-474D-8454-5DD17BCF8A84}"/>
                </a:ext>
              </a:extLst>
            </p:cNvPr>
            <p:cNvSpPr/>
            <p:nvPr/>
          </p:nvSpPr>
          <p:spPr>
            <a:xfrm>
              <a:off x="2348022" y="4907064"/>
              <a:ext cx="881060" cy="881060"/>
            </a:xfrm>
            <a:prstGeom prst="ellipse">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32" name="Rectangle: Top Corners Rounded 31">
              <a:extLst>
                <a:ext uri="{FF2B5EF4-FFF2-40B4-BE49-F238E27FC236}">
                  <a16:creationId xmlns:a16="http://schemas.microsoft.com/office/drawing/2014/main" id="{69ACBC5B-92F9-4BDD-BC67-F064B514B2E7}"/>
                </a:ext>
              </a:extLst>
            </p:cNvPr>
            <p:cNvSpPr/>
            <p:nvPr/>
          </p:nvSpPr>
          <p:spPr>
            <a:xfrm>
              <a:off x="3339808" y="2899594"/>
              <a:ext cx="2624869" cy="1879123"/>
            </a:xfrm>
            <a:prstGeom prst="round2SameRect">
              <a:avLst>
                <a:gd name="adj1" fmla="val 8000"/>
                <a:gd name="adj2" fmla="val 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r>
                <a:rPr lang="en-US" dirty="0"/>
                <a:t>Class 2 Misdemeanors</a:t>
              </a:r>
            </a:p>
            <a:p>
              <a:r>
                <a:rPr lang="en-US" dirty="0"/>
                <a:t>Class 3 Misdemeanors</a:t>
              </a:r>
            </a:p>
            <a:p>
              <a:r>
                <a:rPr lang="en-US" dirty="0"/>
                <a:t>Any Drug Misdemeanor</a:t>
              </a:r>
            </a:p>
          </p:txBody>
        </p:sp>
        <p:sp>
          <p:nvSpPr>
            <p:cNvPr id="33" name="Freeform: Shape 32">
              <a:extLst>
                <a:ext uri="{FF2B5EF4-FFF2-40B4-BE49-F238E27FC236}">
                  <a16:creationId xmlns:a16="http://schemas.microsoft.com/office/drawing/2014/main" id="{575D03CB-161F-43F6-8653-9D4A02EBE68B}"/>
                </a:ext>
              </a:extLst>
            </p:cNvPr>
            <p:cNvSpPr/>
            <p:nvPr/>
          </p:nvSpPr>
          <p:spPr>
            <a:xfrm>
              <a:off x="3339806" y="4778717"/>
              <a:ext cx="2624871" cy="808023"/>
            </a:xfrm>
            <a:custGeom>
              <a:avLst/>
              <a:gdLst>
                <a:gd name="connsiteX0" fmla="*/ 0 w 2517316"/>
                <a:gd name="connsiteY0" fmla="*/ 0 h 808023"/>
                <a:gd name="connsiteX1" fmla="*/ 2517316 w 2517316"/>
                <a:gd name="connsiteY1" fmla="*/ 0 h 808023"/>
                <a:gd name="connsiteX2" fmla="*/ 2517316 w 2517316"/>
                <a:gd name="connsiteY2" fmla="*/ 808023 h 808023"/>
                <a:gd name="connsiteX3" fmla="*/ 0 w 2517316"/>
                <a:gd name="connsiteY3" fmla="*/ 808023 h 808023"/>
                <a:gd name="connsiteX4" fmla="*/ 0 w 2517316"/>
                <a:gd name="connsiteY4" fmla="*/ 0 h 808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7316" h="808023">
                  <a:moveTo>
                    <a:pt x="0" y="0"/>
                  </a:moveTo>
                  <a:lnTo>
                    <a:pt x="2517316" y="0"/>
                  </a:lnTo>
                  <a:lnTo>
                    <a:pt x="2517316" y="808023"/>
                  </a:lnTo>
                  <a:lnTo>
                    <a:pt x="0" y="808023"/>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0" rIns="767418" bIns="0" numCol="1" spcCol="1270" anchor="ctr" anchorCtr="0">
              <a:noAutofit/>
            </a:bodyPr>
            <a:lstStyle/>
            <a:p>
              <a:pPr marL="0" lvl="0" indent="0" algn="l" defTabSz="800100">
                <a:lnSpc>
                  <a:spcPct val="90000"/>
                </a:lnSpc>
                <a:spcBef>
                  <a:spcPct val="0"/>
                </a:spcBef>
                <a:spcAft>
                  <a:spcPct val="35000"/>
                </a:spcAft>
                <a:buNone/>
              </a:pPr>
              <a:r>
                <a:rPr lang="en-US" sz="1800" kern="1200" dirty="0"/>
                <a:t>2 Years or more</a:t>
              </a:r>
            </a:p>
            <a:p>
              <a:pPr marL="0" lvl="0" indent="0" algn="l" defTabSz="800100">
                <a:lnSpc>
                  <a:spcPct val="90000"/>
                </a:lnSpc>
                <a:spcBef>
                  <a:spcPct val="0"/>
                </a:spcBef>
                <a:spcAft>
                  <a:spcPct val="35000"/>
                </a:spcAft>
                <a:buNone/>
              </a:pPr>
              <a:r>
                <a:rPr lang="en-US" sz="1800" kern="1200" dirty="0"/>
                <a:t>after final disposition</a:t>
              </a:r>
            </a:p>
          </p:txBody>
        </p:sp>
        <p:sp>
          <p:nvSpPr>
            <p:cNvPr id="34" name="Oval 33">
              <a:extLst>
                <a:ext uri="{FF2B5EF4-FFF2-40B4-BE49-F238E27FC236}">
                  <a16:creationId xmlns:a16="http://schemas.microsoft.com/office/drawing/2014/main" id="{2D2F80C2-1542-47DA-85F0-353B7B171CE4}"/>
                </a:ext>
              </a:extLst>
            </p:cNvPr>
            <p:cNvSpPr/>
            <p:nvPr/>
          </p:nvSpPr>
          <p:spPr>
            <a:xfrm>
              <a:off x="5291330" y="4907064"/>
              <a:ext cx="881060" cy="881060"/>
            </a:xfrm>
            <a:prstGeom prst="ellipse">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35" name="Rectangle: Top Corners Rounded 34">
              <a:extLst>
                <a:ext uri="{FF2B5EF4-FFF2-40B4-BE49-F238E27FC236}">
                  <a16:creationId xmlns:a16="http://schemas.microsoft.com/office/drawing/2014/main" id="{6683E235-D691-4E02-88CE-B3B2F4BEE427}"/>
                </a:ext>
              </a:extLst>
            </p:cNvPr>
            <p:cNvSpPr/>
            <p:nvPr/>
          </p:nvSpPr>
          <p:spPr>
            <a:xfrm>
              <a:off x="6283116" y="2899594"/>
              <a:ext cx="2624869" cy="1879123"/>
            </a:xfrm>
            <a:prstGeom prst="round2SameRect">
              <a:avLst>
                <a:gd name="adj1" fmla="val 8000"/>
                <a:gd name="adj2" fmla="val 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r>
                <a:rPr lang="en-US" dirty="0"/>
                <a:t>Class 4 Felonies</a:t>
              </a:r>
            </a:p>
            <a:p>
              <a:r>
                <a:rPr lang="en-US" dirty="0"/>
                <a:t>Class 5 Felonies</a:t>
              </a:r>
            </a:p>
            <a:p>
              <a:r>
                <a:rPr lang="en-US" dirty="0"/>
                <a:t>Class 6 Felonies</a:t>
              </a:r>
            </a:p>
            <a:p>
              <a:r>
                <a:rPr lang="en-US" dirty="0"/>
                <a:t>Level 2, 3, or 4 DFs</a:t>
              </a:r>
            </a:p>
            <a:p>
              <a:r>
                <a:rPr lang="en-US" dirty="0"/>
                <a:t>Class 1 Misdemeanors</a:t>
              </a:r>
            </a:p>
          </p:txBody>
        </p:sp>
        <p:sp>
          <p:nvSpPr>
            <p:cNvPr id="36" name="Freeform: Shape 35">
              <a:extLst>
                <a:ext uri="{FF2B5EF4-FFF2-40B4-BE49-F238E27FC236}">
                  <a16:creationId xmlns:a16="http://schemas.microsoft.com/office/drawing/2014/main" id="{059BD874-D7B1-400F-B259-5042FCA272F3}"/>
                </a:ext>
              </a:extLst>
            </p:cNvPr>
            <p:cNvSpPr/>
            <p:nvPr/>
          </p:nvSpPr>
          <p:spPr>
            <a:xfrm>
              <a:off x="6283114" y="4778717"/>
              <a:ext cx="2624871" cy="808023"/>
            </a:xfrm>
            <a:custGeom>
              <a:avLst/>
              <a:gdLst>
                <a:gd name="connsiteX0" fmla="*/ 0 w 2517316"/>
                <a:gd name="connsiteY0" fmla="*/ 0 h 808023"/>
                <a:gd name="connsiteX1" fmla="*/ 2517316 w 2517316"/>
                <a:gd name="connsiteY1" fmla="*/ 0 h 808023"/>
                <a:gd name="connsiteX2" fmla="*/ 2517316 w 2517316"/>
                <a:gd name="connsiteY2" fmla="*/ 808023 h 808023"/>
                <a:gd name="connsiteX3" fmla="*/ 0 w 2517316"/>
                <a:gd name="connsiteY3" fmla="*/ 808023 h 808023"/>
                <a:gd name="connsiteX4" fmla="*/ 0 w 2517316"/>
                <a:gd name="connsiteY4" fmla="*/ 0 h 808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7316" h="808023">
                  <a:moveTo>
                    <a:pt x="0" y="0"/>
                  </a:moveTo>
                  <a:lnTo>
                    <a:pt x="2517316" y="0"/>
                  </a:lnTo>
                  <a:lnTo>
                    <a:pt x="2517316" y="808023"/>
                  </a:lnTo>
                  <a:lnTo>
                    <a:pt x="0" y="808023"/>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0" rIns="767418" bIns="0" numCol="1" spcCol="1270" anchor="ctr" anchorCtr="0">
              <a:noAutofit/>
            </a:bodyPr>
            <a:lstStyle/>
            <a:p>
              <a:pPr marL="0" lvl="0" indent="0" algn="l" defTabSz="800100">
                <a:lnSpc>
                  <a:spcPct val="90000"/>
                </a:lnSpc>
                <a:spcBef>
                  <a:spcPct val="0"/>
                </a:spcBef>
                <a:spcAft>
                  <a:spcPct val="35000"/>
                </a:spcAft>
                <a:buNone/>
              </a:pPr>
              <a:r>
                <a:rPr lang="en-US" sz="1800" kern="1200" dirty="0"/>
                <a:t>3 years or more</a:t>
              </a:r>
            </a:p>
            <a:p>
              <a:pPr marL="0" lvl="0" indent="0" algn="l" defTabSz="800100">
                <a:lnSpc>
                  <a:spcPct val="90000"/>
                </a:lnSpc>
                <a:spcBef>
                  <a:spcPct val="0"/>
                </a:spcBef>
                <a:spcAft>
                  <a:spcPct val="35000"/>
                </a:spcAft>
                <a:buNone/>
              </a:pPr>
              <a:r>
                <a:rPr lang="en-US" sz="1800" kern="1200" dirty="0"/>
                <a:t>after final disposition</a:t>
              </a:r>
            </a:p>
          </p:txBody>
        </p:sp>
        <p:sp>
          <p:nvSpPr>
            <p:cNvPr id="37" name="Oval 36">
              <a:extLst>
                <a:ext uri="{FF2B5EF4-FFF2-40B4-BE49-F238E27FC236}">
                  <a16:creationId xmlns:a16="http://schemas.microsoft.com/office/drawing/2014/main" id="{F243CA1D-2127-4FD6-BB83-38ECAA765D69}"/>
                </a:ext>
              </a:extLst>
            </p:cNvPr>
            <p:cNvSpPr/>
            <p:nvPr/>
          </p:nvSpPr>
          <p:spPr>
            <a:xfrm>
              <a:off x="8234637" y="4907064"/>
              <a:ext cx="881060" cy="881060"/>
            </a:xfrm>
            <a:prstGeom prst="ellipse">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38" name="Rectangle: Top Corners Rounded 37">
              <a:extLst>
                <a:ext uri="{FF2B5EF4-FFF2-40B4-BE49-F238E27FC236}">
                  <a16:creationId xmlns:a16="http://schemas.microsoft.com/office/drawing/2014/main" id="{AF2A1275-D7A7-49D2-A5CD-6564E126F19F}"/>
                </a:ext>
              </a:extLst>
            </p:cNvPr>
            <p:cNvSpPr/>
            <p:nvPr/>
          </p:nvSpPr>
          <p:spPr>
            <a:xfrm>
              <a:off x="9226423" y="2899594"/>
              <a:ext cx="2624868" cy="1879123"/>
            </a:xfrm>
            <a:prstGeom prst="round2SameRect">
              <a:avLst>
                <a:gd name="adj1" fmla="val 8000"/>
                <a:gd name="adj2" fmla="val 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r>
                <a:rPr lang="en-US" dirty="0"/>
                <a:t>All Other Offenses</a:t>
              </a:r>
            </a:p>
          </p:txBody>
        </p:sp>
        <p:sp>
          <p:nvSpPr>
            <p:cNvPr id="39" name="Freeform: Shape 38">
              <a:extLst>
                <a:ext uri="{FF2B5EF4-FFF2-40B4-BE49-F238E27FC236}">
                  <a16:creationId xmlns:a16="http://schemas.microsoft.com/office/drawing/2014/main" id="{334EDAA9-41F3-46B2-94E9-7F151A1B7180}"/>
                </a:ext>
              </a:extLst>
            </p:cNvPr>
            <p:cNvSpPr/>
            <p:nvPr/>
          </p:nvSpPr>
          <p:spPr>
            <a:xfrm>
              <a:off x="9226423" y="4778717"/>
              <a:ext cx="2624868" cy="808023"/>
            </a:xfrm>
            <a:custGeom>
              <a:avLst/>
              <a:gdLst>
                <a:gd name="connsiteX0" fmla="*/ 0 w 2517316"/>
                <a:gd name="connsiteY0" fmla="*/ 0 h 808023"/>
                <a:gd name="connsiteX1" fmla="*/ 2517316 w 2517316"/>
                <a:gd name="connsiteY1" fmla="*/ 0 h 808023"/>
                <a:gd name="connsiteX2" fmla="*/ 2517316 w 2517316"/>
                <a:gd name="connsiteY2" fmla="*/ 808023 h 808023"/>
                <a:gd name="connsiteX3" fmla="*/ 0 w 2517316"/>
                <a:gd name="connsiteY3" fmla="*/ 808023 h 808023"/>
                <a:gd name="connsiteX4" fmla="*/ 0 w 2517316"/>
                <a:gd name="connsiteY4" fmla="*/ 0 h 808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7316" h="808023">
                  <a:moveTo>
                    <a:pt x="0" y="0"/>
                  </a:moveTo>
                  <a:lnTo>
                    <a:pt x="2517316" y="0"/>
                  </a:lnTo>
                  <a:lnTo>
                    <a:pt x="2517316" y="808023"/>
                  </a:lnTo>
                  <a:lnTo>
                    <a:pt x="0" y="808023"/>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0" rIns="767418" bIns="0" numCol="1" spcCol="1270" anchor="ctr" anchorCtr="0">
              <a:noAutofit/>
            </a:bodyPr>
            <a:lstStyle/>
            <a:p>
              <a:pPr marL="0" lvl="0" indent="0" algn="l" defTabSz="800100">
                <a:lnSpc>
                  <a:spcPct val="90000"/>
                </a:lnSpc>
                <a:spcBef>
                  <a:spcPct val="0"/>
                </a:spcBef>
                <a:spcAft>
                  <a:spcPct val="35000"/>
                </a:spcAft>
                <a:buNone/>
              </a:pPr>
              <a:r>
                <a:rPr lang="en-US" sz="1800" kern="1200" dirty="0"/>
                <a:t>5 years or more after final disposition</a:t>
              </a:r>
            </a:p>
          </p:txBody>
        </p:sp>
        <p:sp>
          <p:nvSpPr>
            <p:cNvPr id="40" name="Oval 39">
              <a:extLst>
                <a:ext uri="{FF2B5EF4-FFF2-40B4-BE49-F238E27FC236}">
                  <a16:creationId xmlns:a16="http://schemas.microsoft.com/office/drawing/2014/main" id="{14A8C6AA-321E-4AE1-96D3-A9BB6085AF65}"/>
                </a:ext>
              </a:extLst>
            </p:cNvPr>
            <p:cNvSpPr/>
            <p:nvPr/>
          </p:nvSpPr>
          <p:spPr>
            <a:xfrm>
              <a:off x="11177944" y="4907064"/>
              <a:ext cx="881060" cy="881060"/>
            </a:xfrm>
            <a:prstGeom prst="ellipse">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endParaRPr lang="en-US"/>
            </a:p>
          </p:txBody>
        </p:sp>
      </p:grpSp>
      <p:sp>
        <p:nvSpPr>
          <p:cNvPr id="41" name="TextBox 40">
            <a:extLst>
              <a:ext uri="{FF2B5EF4-FFF2-40B4-BE49-F238E27FC236}">
                <a16:creationId xmlns:a16="http://schemas.microsoft.com/office/drawing/2014/main" id="{BB9699D8-364F-41A6-80EC-F273E3FFC8F2}"/>
              </a:ext>
            </a:extLst>
          </p:cNvPr>
          <p:cNvSpPr txBox="1"/>
          <p:nvPr/>
        </p:nvSpPr>
        <p:spPr>
          <a:xfrm>
            <a:off x="1706880" y="6015244"/>
            <a:ext cx="9326880" cy="369332"/>
          </a:xfrm>
          <a:prstGeom prst="rect">
            <a:avLst/>
          </a:prstGeom>
          <a:noFill/>
        </p:spPr>
        <p:txBody>
          <a:bodyPr wrap="square" rtlCol="0">
            <a:spAutoFit/>
          </a:bodyPr>
          <a:lstStyle/>
          <a:p>
            <a:pPr algn="ctr"/>
            <a:r>
              <a:rPr lang="en-US" dirty="0"/>
              <a:t>Offenses Committed by Victims of Human Trafficking: Any Time After Conviction</a:t>
            </a:r>
          </a:p>
        </p:txBody>
      </p:sp>
      <p:sp>
        <p:nvSpPr>
          <p:cNvPr id="3" name="Slide Number Placeholder 2">
            <a:extLst>
              <a:ext uri="{FF2B5EF4-FFF2-40B4-BE49-F238E27FC236}">
                <a16:creationId xmlns:a16="http://schemas.microsoft.com/office/drawing/2014/main" id="{A3015BA6-2793-4CC6-A84C-551C2B02FA17}"/>
              </a:ext>
            </a:extLst>
          </p:cNvPr>
          <p:cNvSpPr>
            <a:spLocks noGrp="1"/>
          </p:cNvSpPr>
          <p:nvPr>
            <p:ph type="sldNum" sz="quarter" idx="12"/>
          </p:nvPr>
        </p:nvSpPr>
        <p:spPr/>
        <p:txBody>
          <a:bodyPr/>
          <a:lstStyle/>
          <a:p>
            <a:fld id="{69E57DC2-970A-4B3E-BB1C-7A09969E49DF}" type="slidenum">
              <a:rPr lang="en-US" smtClean="0"/>
              <a:t>27</a:t>
            </a:fld>
            <a:endParaRPr lang="en-US" dirty="0"/>
          </a:p>
        </p:txBody>
      </p:sp>
      <p:sp>
        <p:nvSpPr>
          <p:cNvPr id="4" name="Footer Placeholder 3">
            <a:extLst>
              <a:ext uri="{FF2B5EF4-FFF2-40B4-BE49-F238E27FC236}">
                <a16:creationId xmlns:a16="http://schemas.microsoft.com/office/drawing/2014/main" id="{7CD72C63-97B2-3B5F-D4CA-01F26CA8542C}"/>
              </a:ext>
            </a:extLst>
          </p:cNvPr>
          <p:cNvSpPr>
            <a:spLocks noGrp="1"/>
          </p:cNvSpPr>
          <p:nvPr>
            <p:ph type="ftr" sz="quarter" idx="11"/>
          </p:nvPr>
        </p:nvSpPr>
        <p:spPr>
          <a:xfrm>
            <a:off x="978500" y="6437851"/>
            <a:ext cx="6280830" cy="404614"/>
          </a:xfrm>
        </p:spPr>
        <p:txBody>
          <a:bodyPr/>
          <a:lstStyle/>
          <a:p>
            <a:r>
              <a:rPr lang="en-US" sz="1100" dirty="0"/>
              <a:t>Rev. Aug. 2025</a:t>
            </a:r>
          </a:p>
        </p:txBody>
      </p:sp>
    </p:spTree>
    <p:extLst>
      <p:ext uri="{BB962C8B-B14F-4D97-AF65-F5344CB8AC3E}">
        <p14:creationId xmlns:p14="http://schemas.microsoft.com/office/powerpoint/2010/main" val="38155287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8D4E5-A901-2D3B-072D-8FC045AB30CB}"/>
              </a:ext>
            </a:extLst>
          </p:cNvPr>
          <p:cNvSpPr>
            <a:spLocks noGrp="1"/>
          </p:cNvSpPr>
          <p:nvPr>
            <p:ph type="title"/>
          </p:nvPr>
        </p:nvSpPr>
        <p:spPr/>
        <p:txBody>
          <a:bodyPr>
            <a:normAutofit fontScale="90000"/>
          </a:bodyPr>
          <a:lstStyle/>
          <a:p>
            <a:pPr algn="ctr"/>
            <a:r>
              <a:rPr lang="en-US" sz="4900" b="1" dirty="0"/>
              <a:t>C.R.S. 24-72-711</a:t>
            </a:r>
            <a:br>
              <a:rPr lang="en-US" dirty="0"/>
            </a:br>
            <a:r>
              <a:rPr lang="en-US" sz="3100" dirty="0"/>
              <a:t>“Record sealing – change in the law – conduct no longer prohibited.”</a:t>
            </a:r>
            <a:endParaRPr lang="en-US" dirty="0"/>
          </a:p>
        </p:txBody>
      </p:sp>
      <p:sp>
        <p:nvSpPr>
          <p:cNvPr id="3" name="Content Placeholder 2">
            <a:extLst>
              <a:ext uri="{FF2B5EF4-FFF2-40B4-BE49-F238E27FC236}">
                <a16:creationId xmlns:a16="http://schemas.microsoft.com/office/drawing/2014/main" id="{8B2A812A-DADF-000E-8234-AFA1AE591D39}"/>
              </a:ext>
            </a:extLst>
          </p:cNvPr>
          <p:cNvSpPr>
            <a:spLocks noGrp="1"/>
          </p:cNvSpPr>
          <p:nvPr>
            <p:ph idx="1"/>
          </p:nvPr>
        </p:nvSpPr>
        <p:spPr/>
        <p:txBody>
          <a:bodyPr/>
          <a:lstStyle/>
          <a:p>
            <a:r>
              <a:rPr lang="en-US" dirty="0"/>
              <a:t>“. . . If a statutory change legalizes previously prohibited conduct, a defendant may file a motion in any case in which a conviction record exists pertaining to the defendant’s conviction for an offense that is no longer prohibited by statute and provide notice of the motion to the district attorney. A defendant may file the motion after the date of the final disposition against the defendant or the date of the defendant’s release from supervision, whichever is later.” </a:t>
            </a:r>
            <a:r>
              <a:rPr lang="en-US" i="1" dirty="0"/>
              <a:t>Id. </a:t>
            </a:r>
            <a:r>
              <a:rPr lang="en-US" dirty="0"/>
              <a:t>at (1). </a:t>
            </a:r>
          </a:p>
          <a:p>
            <a:r>
              <a:rPr lang="en-US" dirty="0"/>
              <a:t>No fees for this, and no CBI background check is required. </a:t>
            </a:r>
            <a:r>
              <a:rPr lang="en-US" i="1" dirty="0"/>
              <a:t>Id. </a:t>
            </a:r>
            <a:r>
              <a:rPr lang="en-US" dirty="0"/>
              <a:t>at (2) &amp; (4). </a:t>
            </a:r>
          </a:p>
          <a:p>
            <a:r>
              <a:rPr lang="en-US" dirty="0"/>
              <a:t>The prosecution can only object if it has a good-faith belief that the offense is still illegal at the time the motion is filed. </a:t>
            </a:r>
            <a:r>
              <a:rPr lang="en-US" i="1" dirty="0"/>
              <a:t>Id. </a:t>
            </a:r>
            <a:r>
              <a:rPr lang="en-US" dirty="0"/>
              <a:t>at (3). </a:t>
            </a:r>
          </a:p>
        </p:txBody>
      </p:sp>
      <p:sp>
        <p:nvSpPr>
          <p:cNvPr id="4" name="Slide Number Placeholder 3">
            <a:extLst>
              <a:ext uri="{FF2B5EF4-FFF2-40B4-BE49-F238E27FC236}">
                <a16:creationId xmlns:a16="http://schemas.microsoft.com/office/drawing/2014/main" id="{24F50910-D14F-A3BB-2FB5-6E624B702E38}"/>
              </a:ext>
            </a:extLst>
          </p:cNvPr>
          <p:cNvSpPr>
            <a:spLocks noGrp="1"/>
          </p:cNvSpPr>
          <p:nvPr>
            <p:ph type="sldNum" sz="quarter" idx="12"/>
          </p:nvPr>
        </p:nvSpPr>
        <p:spPr/>
        <p:txBody>
          <a:bodyPr/>
          <a:lstStyle/>
          <a:p>
            <a:fld id="{69E57DC2-970A-4B3E-BB1C-7A09969E49DF}" type="slidenum">
              <a:rPr lang="en-US" smtClean="0"/>
              <a:t>28</a:t>
            </a:fld>
            <a:endParaRPr lang="en-US" dirty="0"/>
          </a:p>
        </p:txBody>
      </p:sp>
      <p:sp>
        <p:nvSpPr>
          <p:cNvPr id="5" name="Footer Placeholder 4">
            <a:extLst>
              <a:ext uri="{FF2B5EF4-FFF2-40B4-BE49-F238E27FC236}">
                <a16:creationId xmlns:a16="http://schemas.microsoft.com/office/drawing/2014/main" id="{A2BF3F73-91A4-DB35-D53F-6C6ACF9A051A}"/>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3569504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812C54-7AEF-4ABB-826E-221F51CB0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AAB490-058C-4660-A38B-ADCA59FF3676}"/>
              </a:ext>
            </a:extLst>
          </p:cNvPr>
          <p:cNvSpPr>
            <a:spLocks noGrp="1"/>
          </p:cNvSpPr>
          <p:nvPr>
            <p:ph type="title"/>
          </p:nvPr>
        </p:nvSpPr>
        <p:spPr>
          <a:xfrm>
            <a:off x="3363864" y="685800"/>
            <a:ext cx="7705164" cy="1485900"/>
          </a:xfrm>
        </p:spPr>
        <p:txBody>
          <a:bodyPr>
            <a:normAutofit/>
          </a:bodyPr>
          <a:lstStyle/>
          <a:p>
            <a:r>
              <a:rPr lang="en-US" sz="3600" dirty="0"/>
              <a:t>Sealing Criminal Convictions</a:t>
            </a:r>
            <a:endParaRPr lang="en-US" sz="3400" dirty="0"/>
          </a:p>
        </p:txBody>
      </p:sp>
      <p:sp>
        <p:nvSpPr>
          <p:cNvPr id="10" name="Rectangle 9">
            <a:extLst>
              <a:ext uri="{FF2B5EF4-FFF2-40B4-BE49-F238E27FC236}">
                <a16:creationId xmlns:a16="http://schemas.microsoft.com/office/drawing/2014/main" id="{891F40E4-8A76-44CF-91EC-907367352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304441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72171013-D973-4187-9CF2-EE098EEF81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81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9DBC6F4D-05F5-41D2-8382-E7699FA04CD8}"/>
              </a:ext>
            </a:extLst>
          </p:cNvPr>
          <p:cNvSpPr>
            <a:spLocks noGrp="1"/>
          </p:cNvSpPr>
          <p:nvPr>
            <p:ph idx="1"/>
          </p:nvPr>
        </p:nvSpPr>
        <p:spPr>
          <a:xfrm>
            <a:off x="3363864" y="1914525"/>
            <a:ext cx="7705164" cy="3952875"/>
          </a:xfrm>
        </p:spPr>
        <p:txBody>
          <a:bodyPr>
            <a:normAutofit fontScale="92500" lnSpcReduction="20000"/>
          </a:bodyPr>
          <a:lstStyle/>
          <a:p>
            <a:r>
              <a:rPr lang="en-US" dirty="0"/>
              <a:t>Step 1: Gather Information.</a:t>
            </a:r>
          </a:p>
          <a:p>
            <a:pPr lvl="1"/>
            <a:r>
              <a:rPr lang="en-US" dirty="0"/>
              <a:t>There are instructions on the court’s website</a:t>
            </a:r>
            <a:br>
              <a:rPr lang="en-US" dirty="0"/>
            </a:br>
            <a:r>
              <a:rPr lang="en-US" dirty="0"/>
              <a:t>(JDF 611)</a:t>
            </a:r>
          </a:p>
          <a:p>
            <a:pPr lvl="1"/>
            <a:r>
              <a:rPr lang="en-US" dirty="0"/>
              <a:t>Court Records </a:t>
            </a:r>
          </a:p>
          <a:p>
            <a:pPr lvl="1"/>
            <a:r>
              <a:rPr lang="en-US" dirty="0"/>
              <a:t>Arrest or Police Records</a:t>
            </a:r>
          </a:p>
          <a:p>
            <a:pPr lvl="1"/>
            <a:r>
              <a:rPr lang="en-US" dirty="0"/>
              <a:t>Colorado Bureau of Investigation (CBI) Report</a:t>
            </a:r>
          </a:p>
          <a:p>
            <a:pPr marL="530352" lvl="1" indent="0">
              <a:buNone/>
            </a:pPr>
            <a:r>
              <a:rPr lang="en-US" dirty="0">
                <a:hlinkClick r:id="rId3"/>
              </a:rPr>
              <a:t>https://www.cbirecordscheck.com/Index.aspx?AspxAutoDetectCookieSupport=1</a:t>
            </a:r>
            <a:r>
              <a:rPr lang="en-US" dirty="0"/>
              <a:t> </a:t>
            </a:r>
          </a:p>
          <a:p>
            <a:pPr lvl="2"/>
            <a:r>
              <a:rPr lang="en-US" dirty="0"/>
              <a:t>Will help with accuracy of information of the arrest. (dates, agencies, case numbers, etc.).</a:t>
            </a:r>
          </a:p>
          <a:p>
            <a:pPr lvl="2"/>
            <a:r>
              <a:rPr lang="en-US" dirty="0"/>
              <a:t>$6.00 fee, immediate name-based check. </a:t>
            </a:r>
          </a:p>
          <a:p>
            <a:pPr marL="987552" lvl="2" indent="0">
              <a:buNone/>
            </a:pPr>
            <a:r>
              <a:rPr lang="en-US" dirty="0">
                <a:solidFill>
                  <a:srgbClr val="FF0000"/>
                </a:solidFill>
              </a:rPr>
              <a:t>*</a:t>
            </a:r>
            <a:r>
              <a:rPr lang="en-US" dirty="0"/>
              <a:t>This criminal history report must be obtained (</a:t>
            </a:r>
            <a:r>
              <a:rPr lang="en-US" dirty="0" err="1"/>
              <a:t>i</a:t>
            </a:r>
            <a:r>
              <a:rPr lang="en-US" dirty="0"/>
              <a:t>) no more than 20 days before you file your Petition or (ii) no more than 10 days after you file your Petition.</a:t>
            </a:r>
          </a:p>
        </p:txBody>
      </p:sp>
      <p:sp>
        <p:nvSpPr>
          <p:cNvPr id="4" name="Slide Number Placeholder 3">
            <a:extLst>
              <a:ext uri="{FF2B5EF4-FFF2-40B4-BE49-F238E27FC236}">
                <a16:creationId xmlns:a16="http://schemas.microsoft.com/office/drawing/2014/main" id="{10FE9C81-5BE8-4A6A-9641-DE6197B5862F}"/>
              </a:ext>
            </a:extLst>
          </p:cNvPr>
          <p:cNvSpPr>
            <a:spLocks noGrp="1"/>
          </p:cNvSpPr>
          <p:nvPr>
            <p:ph type="sldNum" sz="quarter" idx="12"/>
          </p:nvPr>
        </p:nvSpPr>
        <p:spPr/>
        <p:txBody>
          <a:bodyPr/>
          <a:lstStyle/>
          <a:p>
            <a:fld id="{69E57DC2-970A-4B3E-BB1C-7A09969E49DF}" type="slidenum">
              <a:rPr lang="en-US" smtClean="0"/>
              <a:t>29</a:t>
            </a:fld>
            <a:endParaRPr lang="en-US" dirty="0"/>
          </a:p>
        </p:txBody>
      </p:sp>
      <p:sp>
        <p:nvSpPr>
          <p:cNvPr id="5" name="Footer Placeholder 4">
            <a:extLst>
              <a:ext uri="{FF2B5EF4-FFF2-40B4-BE49-F238E27FC236}">
                <a16:creationId xmlns:a16="http://schemas.microsoft.com/office/drawing/2014/main" id="{3F1509CA-B5E1-5562-3072-C58A47256272}"/>
              </a:ext>
            </a:extLst>
          </p:cNvPr>
          <p:cNvSpPr>
            <a:spLocks noGrp="1"/>
          </p:cNvSpPr>
          <p:nvPr>
            <p:ph type="ftr" sz="quarter" idx="11"/>
          </p:nvPr>
        </p:nvSpPr>
        <p:spPr/>
        <p:txBody>
          <a:bodyPr/>
          <a:lstStyle/>
          <a:p>
            <a:r>
              <a:rPr lang="en-US" sz="1100" dirty="0"/>
              <a:t>   Rev. Aug. 2025</a:t>
            </a:r>
          </a:p>
        </p:txBody>
      </p:sp>
    </p:spTree>
    <p:extLst>
      <p:ext uri="{BB962C8B-B14F-4D97-AF65-F5344CB8AC3E}">
        <p14:creationId xmlns:p14="http://schemas.microsoft.com/office/powerpoint/2010/main" val="426133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A09D3-432F-4008-BDC8-AA1E72DEA3BE}"/>
              </a:ext>
            </a:extLst>
          </p:cNvPr>
          <p:cNvSpPr>
            <a:spLocks noGrp="1"/>
          </p:cNvSpPr>
          <p:nvPr>
            <p:ph type="title"/>
          </p:nvPr>
        </p:nvSpPr>
        <p:spPr/>
        <p:txBody>
          <a:bodyPr/>
          <a:lstStyle/>
          <a:p>
            <a:r>
              <a:rPr lang="en-US" dirty="0"/>
              <a:t>What Does it Mean to Have a Record Sealed?</a:t>
            </a:r>
          </a:p>
        </p:txBody>
      </p:sp>
      <p:sp>
        <p:nvSpPr>
          <p:cNvPr id="3" name="Content Placeholder 2">
            <a:extLst>
              <a:ext uri="{FF2B5EF4-FFF2-40B4-BE49-F238E27FC236}">
                <a16:creationId xmlns:a16="http://schemas.microsoft.com/office/drawing/2014/main" id="{35EDB59F-4975-49EA-ABFB-AFB879519D0A}"/>
              </a:ext>
            </a:extLst>
          </p:cNvPr>
          <p:cNvSpPr>
            <a:spLocks noGrp="1"/>
          </p:cNvSpPr>
          <p:nvPr>
            <p:ph idx="1"/>
          </p:nvPr>
        </p:nvSpPr>
        <p:spPr/>
        <p:txBody>
          <a:bodyPr>
            <a:normAutofit lnSpcReduction="10000"/>
          </a:bodyPr>
          <a:lstStyle/>
          <a:p>
            <a:r>
              <a:rPr lang="en-US" dirty="0"/>
              <a:t>A Record that is sealed is no longer accessible to the public.</a:t>
            </a:r>
          </a:p>
          <a:p>
            <a:pPr lvl="1"/>
            <a:r>
              <a:rPr lang="en-US" dirty="0"/>
              <a:t>Upon inquiry, any agency who has the record must answer “No such record exists with respect to such person.“</a:t>
            </a:r>
          </a:p>
          <a:p>
            <a:pPr lvl="2"/>
            <a:r>
              <a:rPr lang="en-US" dirty="0"/>
              <a:t>HOWEVER, this does not apply to inquiries by criminal justice agencies.</a:t>
            </a:r>
          </a:p>
          <a:p>
            <a:pPr marL="987552" lvl="2" indent="0">
              <a:buNone/>
            </a:pPr>
            <a:endParaRPr lang="en-US" dirty="0"/>
          </a:p>
          <a:p>
            <a:r>
              <a:rPr lang="en-US" dirty="0"/>
              <a:t>The record is NOT destroyed and remains available to criminal justice agencies, the court, and the District Attorney.</a:t>
            </a:r>
          </a:p>
          <a:p>
            <a:pPr lvl="1"/>
            <a:r>
              <a:rPr lang="en-US" dirty="0"/>
              <a:t>If your record is sealed and you are convicted again, your previous record may be unsealed by the court and/or available to the court, probation, and the District Attorney in sentencing.</a:t>
            </a:r>
          </a:p>
          <a:p>
            <a:pPr lvl="1"/>
            <a:r>
              <a:rPr lang="en-US" dirty="0"/>
              <a:t>Sealing a conviction does NOT vacate the conviction.</a:t>
            </a:r>
          </a:p>
        </p:txBody>
      </p:sp>
      <p:sp>
        <p:nvSpPr>
          <p:cNvPr id="4" name="Slide Number Placeholder 3">
            <a:extLst>
              <a:ext uri="{FF2B5EF4-FFF2-40B4-BE49-F238E27FC236}">
                <a16:creationId xmlns:a16="http://schemas.microsoft.com/office/drawing/2014/main" id="{C7CCF311-E876-4959-B37A-B97ECC29224F}"/>
              </a:ext>
            </a:extLst>
          </p:cNvPr>
          <p:cNvSpPr>
            <a:spLocks noGrp="1"/>
          </p:cNvSpPr>
          <p:nvPr>
            <p:ph type="sldNum" sz="quarter" idx="12"/>
          </p:nvPr>
        </p:nvSpPr>
        <p:spPr/>
        <p:txBody>
          <a:bodyPr/>
          <a:lstStyle/>
          <a:p>
            <a:fld id="{DC8B609D-315D-4B7A-9A70-A688DDAB0764}" type="slidenum">
              <a:rPr lang="en-US" sz="1600"/>
              <a:t>3</a:t>
            </a:fld>
            <a:endParaRPr lang="en-US" dirty="0"/>
          </a:p>
        </p:txBody>
      </p:sp>
      <p:sp>
        <p:nvSpPr>
          <p:cNvPr id="5" name="Footer Placeholder 4">
            <a:extLst>
              <a:ext uri="{FF2B5EF4-FFF2-40B4-BE49-F238E27FC236}">
                <a16:creationId xmlns:a16="http://schemas.microsoft.com/office/drawing/2014/main" id="{E6955EBE-B66F-52E0-4251-8FFBF97D50B4}"/>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17986688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812C54-7AEF-4ABB-826E-221F51CB0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AAB490-058C-4660-A38B-ADCA59FF3676}"/>
              </a:ext>
            </a:extLst>
          </p:cNvPr>
          <p:cNvSpPr>
            <a:spLocks noGrp="1"/>
          </p:cNvSpPr>
          <p:nvPr>
            <p:ph type="title"/>
          </p:nvPr>
        </p:nvSpPr>
        <p:spPr>
          <a:xfrm>
            <a:off x="3363864" y="685800"/>
            <a:ext cx="7705164" cy="1485900"/>
          </a:xfrm>
        </p:spPr>
        <p:txBody>
          <a:bodyPr>
            <a:normAutofit/>
          </a:bodyPr>
          <a:lstStyle/>
          <a:p>
            <a:r>
              <a:rPr lang="en-US" sz="3600" dirty="0"/>
              <a:t>Sealing Criminal Convictions</a:t>
            </a:r>
            <a:endParaRPr lang="en-US" sz="3400" dirty="0"/>
          </a:p>
        </p:txBody>
      </p:sp>
      <p:sp>
        <p:nvSpPr>
          <p:cNvPr id="10" name="Rectangle 9">
            <a:extLst>
              <a:ext uri="{FF2B5EF4-FFF2-40B4-BE49-F238E27FC236}">
                <a16:creationId xmlns:a16="http://schemas.microsoft.com/office/drawing/2014/main" id="{891F40E4-8A76-44CF-91EC-907367352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304441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72171013-D973-4187-9CF2-EE098EEF81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81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9DBC6F4D-05F5-41D2-8382-E7699FA04CD8}"/>
              </a:ext>
            </a:extLst>
          </p:cNvPr>
          <p:cNvSpPr>
            <a:spLocks noGrp="1"/>
          </p:cNvSpPr>
          <p:nvPr>
            <p:ph idx="1"/>
          </p:nvPr>
        </p:nvSpPr>
        <p:spPr>
          <a:xfrm>
            <a:off x="3363864" y="1785668"/>
            <a:ext cx="7705164" cy="4643412"/>
          </a:xfrm>
        </p:spPr>
        <p:txBody>
          <a:bodyPr>
            <a:normAutofit/>
          </a:bodyPr>
          <a:lstStyle/>
          <a:p>
            <a:r>
              <a:rPr lang="en-US" dirty="0"/>
              <a:t>Step 2: Complete Forms.</a:t>
            </a:r>
          </a:p>
          <a:p>
            <a:pPr lvl="1"/>
            <a:r>
              <a:rPr lang="en-US" dirty="0"/>
              <a:t>Motion to Seal Criminal Conviction Records JDF 612 – Complete the entire form</a:t>
            </a:r>
          </a:p>
          <a:p>
            <a:pPr lvl="1"/>
            <a:r>
              <a:rPr lang="en-US" dirty="0"/>
              <a:t>Proposed Orders JDF 613, JDF 614, JDF 615 – Complete caption of the form only </a:t>
            </a:r>
          </a:p>
          <a:p>
            <a:r>
              <a:rPr lang="en-US" dirty="0"/>
              <a:t>Step 3: File Motion into the case.</a:t>
            </a:r>
          </a:p>
          <a:p>
            <a:pPr lvl="1"/>
            <a:r>
              <a:rPr lang="en-US" dirty="0"/>
              <a:t>A $65 fee is required or a motion to waive the fee may be filed. </a:t>
            </a:r>
          </a:p>
          <a:p>
            <a:pPr lvl="1"/>
            <a:r>
              <a:rPr lang="en-US" dirty="0"/>
              <a:t>You must file a verified copy of your criminal history with your Motion, which must be obtained in the 30-day window required by statute. </a:t>
            </a:r>
          </a:p>
        </p:txBody>
      </p:sp>
      <p:sp>
        <p:nvSpPr>
          <p:cNvPr id="4" name="Slide Number Placeholder 3">
            <a:extLst>
              <a:ext uri="{FF2B5EF4-FFF2-40B4-BE49-F238E27FC236}">
                <a16:creationId xmlns:a16="http://schemas.microsoft.com/office/drawing/2014/main" id="{59E7CB6A-9C3A-4463-AFB7-C7AF980FF830}"/>
              </a:ext>
            </a:extLst>
          </p:cNvPr>
          <p:cNvSpPr>
            <a:spLocks noGrp="1"/>
          </p:cNvSpPr>
          <p:nvPr>
            <p:ph type="sldNum" sz="quarter" idx="12"/>
          </p:nvPr>
        </p:nvSpPr>
        <p:spPr/>
        <p:txBody>
          <a:bodyPr/>
          <a:lstStyle/>
          <a:p>
            <a:fld id="{69E57DC2-970A-4B3E-BB1C-7A09969E49DF}" type="slidenum">
              <a:rPr lang="en-US" smtClean="0"/>
              <a:t>30</a:t>
            </a:fld>
            <a:endParaRPr lang="en-US" dirty="0"/>
          </a:p>
        </p:txBody>
      </p:sp>
      <p:sp>
        <p:nvSpPr>
          <p:cNvPr id="5" name="Footer Placeholder 4">
            <a:extLst>
              <a:ext uri="{FF2B5EF4-FFF2-40B4-BE49-F238E27FC236}">
                <a16:creationId xmlns:a16="http://schemas.microsoft.com/office/drawing/2014/main" id="{98527E43-F66C-836E-FEA7-27EEAA5298C5}"/>
              </a:ext>
            </a:extLst>
          </p:cNvPr>
          <p:cNvSpPr>
            <a:spLocks noGrp="1"/>
          </p:cNvSpPr>
          <p:nvPr>
            <p:ph type="ftr" sz="quarter" idx="11"/>
          </p:nvPr>
        </p:nvSpPr>
        <p:spPr/>
        <p:txBody>
          <a:bodyPr/>
          <a:lstStyle/>
          <a:p>
            <a:r>
              <a:rPr lang="en-US" sz="1100" dirty="0"/>
              <a:t>    Rev. Aug. 2025</a:t>
            </a:r>
          </a:p>
        </p:txBody>
      </p:sp>
    </p:spTree>
    <p:extLst>
      <p:ext uri="{BB962C8B-B14F-4D97-AF65-F5344CB8AC3E}">
        <p14:creationId xmlns:p14="http://schemas.microsoft.com/office/powerpoint/2010/main" val="1471515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812C54-7AEF-4ABB-826E-221F51CB0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AAB490-058C-4660-A38B-ADCA59FF3676}"/>
              </a:ext>
            </a:extLst>
          </p:cNvPr>
          <p:cNvSpPr>
            <a:spLocks noGrp="1"/>
          </p:cNvSpPr>
          <p:nvPr>
            <p:ph type="title"/>
          </p:nvPr>
        </p:nvSpPr>
        <p:spPr>
          <a:xfrm>
            <a:off x="3363864" y="685800"/>
            <a:ext cx="7705164" cy="1485900"/>
          </a:xfrm>
        </p:spPr>
        <p:txBody>
          <a:bodyPr>
            <a:normAutofit/>
          </a:bodyPr>
          <a:lstStyle/>
          <a:p>
            <a:r>
              <a:rPr lang="en-US" sz="3600" dirty="0"/>
              <a:t>Sealing Criminal Convictions</a:t>
            </a:r>
            <a:endParaRPr lang="en-US" sz="3400" dirty="0"/>
          </a:p>
        </p:txBody>
      </p:sp>
      <p:sp>
        <p:nvSpPr>
          <p:cNvPr id="10" name="Rectangle 9">
            <a:extLst>
              <a:ext uri="{FF2B5EF4-FFF2-40B4-BE49-F238E27FC236}">
                <a16:creationId xmlns:a16="http://schemas.microsoft.com/office/drawing/2014/main" id="{891F40E4-8A76-44CF-91EC-907367352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304441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72171013-D973-4187-9CF2-EE098EEF81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81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9DBC6F4D-05F5-41D2-8382-E7699FA04CD8}"/>
              </a:ext>
            </a:extLst>
          </p:cNvPr>
          <p:cNvSpPr>
            <a:spLocks noGrp="1"/>
          </p:cNvSpPr>
          <p:nvPr>
            <p:ph idx="1"/>
          </p:nvPr>
        </p:nvSpPr>
        <p:spPr>
          <a:xfrm>
            <a:off x="3363864" y="1743959"/>
            <a:ext cx="7705164" cy="4986779"/>
          </a:xfrm>
        </p:spPr>
        <p:txBody>
          <a:bodyPr>
            <a:normAutofit/>
          </a:bodyPr>
          <a:lstStyle/>
          <a:p>
            <a:r>
              <a:rPr lang="en-US" dirty="0"/>
              <a:t>Step 4: Be prepared for hearing (if applicable).</a:t>
            </a:r>
          </a:p>
          <a:p>
            <a:pPr lvl="1"/>
            <a:r>
              <a:rPr lang="en-US" dirty="0"/>
              <a:t>If the court finds that based on the face of your Motion, you are not eligible to have your record sealed, the court may deny your request without a hearing.</a:t>
            </a:r>
          </a:p>
          <a:p>
            <a:pPr lvl="1"/>
            <a:r>
              <a:rPr lang="en-US" dirty="0"/>
              <a:t>If a hearing is set be prepared to answer questions regarding your request to have your case sealed.</a:t>
            </a:r>
          </a:p>
          <a:p>
            <a:pPr lvl="1"/>
            <a:r>
              <a:rPr lang="en-US" dirty="0"/>
              <a:t>The District Attorney and/or victim in your case may file an objection and/or participate in the hearing.</a:t>
            </a:r>
          </a:p>
          <a:p>
            <a:pPr lvl="1"/>
            <a:r>
              <a:rPr lang="en-US" dirty="0"/>
              <a:t>Courts must allow defendants, named victims, any witnesses, and the prosecution to appear in person or remotely. A request for remote participation must be raised at least 48 hours before the hearing, as courts have discretion to prohibit a “requested change in participation.”</a:t>
            </a:r>
          </a:p>
        </p:txBody>
      </p:sp>
      <p:sp>
        <p:nvSpPr>
          <p:cNvPr id="4" name="Slide Number Placeholder 3">
            <a:extLst>
              <a:ext uri="{FF2B5EF4-FFF2-40B4-BE49-F238E27FC236}">
                <a16:creationId xmlns:a16="http://schemas.microsoft.com/office/drawing/2014/main" id="{A134E89B-257F-449B-B784-F8EF3F7D1588}"/>
              </a:ext>
            </a:extLst>
          </p:cNvPr>
          <p:cNvSpPr>
            <a:spLocks noGrp="1"/>
          </p:cNvSpPr>
          <p:nvPr>
            <p:ph type="sldNum" sz="quarter" idx="12"/>
          </p:nvPr>
        </p:nvSpPr>
        <p:spPr/>
        <p:txBody>
          <a:bodyPr/>
          <a:lstStyle/>
          <a:p>
            <a:fld id="{69E57DC2-970A-4B3E-BB1C-7A09969E49DF}" type="slidenum">
              <a:rPr lang="en-US" smtClean="0"/>
              <a:t>31</a:t>
            </a:fld>
            <a:endParaRPr lang="en-US" dirty="0"/>
          </a:p>
        </p:txBody>
      </p:sp>
      <p:sp>
        <p:nvSpPr>
          <p:cNvPr id="5" name="Footer Placeholder 4">
            <a:extLst>
              <a:ext uri="{FF2B5EF4-FFF2-40B4-BE49-F238E27FC236}">
                <a16:creationId xmlns:a16="http://schemas.microsoft.com/office/drawing/2014/main" id="{EBB4F56D-9F61-6E8F-DD25-CDBC474B9418}"/>
              </a:ext>
            </a:extLst>
          </p:cNvPr>
          <p:cNvSpPr>
            <a:spLocks noGrp="1"/>
          </p:cNvSpPr>
          <p:nvPr>
            <p:ph type="ftr" sz="quarter" idx="11"/>
          </p:nvPr>
        </p:nvSpPr>
        <p:spPr/>
        <p:txBody>
          <a:bodyPr/>
          <a:lstStyle/>
          <a:p>
            <a:r>
              <a:rPr lang="en-US" sz="1100" dirty="0"/>
              <a:t>    Rev. Aug. 2025</a:t>
            </a:r>
          </a:p>
        </p:txBody>
      </p:sp>
    </p:spTree>
    <p:extLst>
      <p:ext uri="{BB962C8B-B14F-4D97-AF65-F5344CB8AC3E}">
        <p14:creationId xmlns:p14="http://schemas.microsoft.com/office/powerpoint/2010/main" val="3851109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E8F68-5FDE-E3B2-399B-1BCDE6A17AD3}"/>
              </a:ext>
            </a:extLst>
          </p:cNvPr>
          <p:cNvSpPr>
            <a:spLocks noGrp="1"/>
          </p:cNvSpPr>
          <p:nvPr>
            <p:ph type="title"/>
          </p:nvPr>
        </p:nvSpPr>
        <p:spPr/>
        <p:txBody>
          <a:bodyPr/>
          <a:lstStyle/>
          <a:p>
            <a:r>
              <a:rPr lang="en-US" sz="4400" dirty="0"/>
              <a:t>Sealing Criminal Convictions</a:t>
            </a:r>
            <a:endParaRPr lang="en-US" dirty="0"/>
          </a:p>
        </p:txBody>
      </p:sp>
      <p:sp>
        <p:nvSpPr>
          <p:cNvPr id="3" name="Content Placeholder 2">
            <a:extLst>
              <a:ext uri="{FF2B5EF4-FFF2-40B4-BE49-F238E27FC236}">
                <a16:creationId xmlns:a16="http://schemas.microsoft.com/office/drawing/2014/main" id="{4D050DC0-8D10-C2A2-646C-82C4E48E141F}"/>
              </a:ext>
            </a:extLst>
          </p:cNvPr>
          <p:cNvSpPr>
            <a:spLocks noGrp="1"/>
          </p:cNvSpPr>
          <p:nvPr>
            <p:ph idx="1"/>
          </p:nvPr>
        </p:nvSpPr>
        <p:spPr>
          <a:xfrm>
            <a:off x="1371600" y="1975449"/>
            <a:ext cx="9601200" cy="3891951"/>
          </a:xfrm>
        </p:spPr>
        <p:txBody>
          <a:bodyPr/>
          <a:lstStyle/>
          <a:p>
            <a:r>
              <a:rPr lang="en-US" dirty="0"/>
              <a:t>Step 4 Cont’d:</a:t>
            </a:r>
          </a:p>
          <a:p>
            <a:pPr lvl="1"/>
            <a:r>
              <a:rPr lang="en-US" dirty="0"/>
              <a:t>The court will consider the harm to your privacy and any unwarranted adverse consequences to you </a:t>
            </a:r>
            <a:r>
              <a:rPr lang="en-US" b="1" dirty="0"/>
              <a:t>versus</a:t>
            </a:r>
            <a:r>
              <a:rPr lang="en-US" dirty="0"/>
              <a:t> the public’s interest in retaining access to the conviction records. </a:t>
            </a:r>
          </a:p>
          <a:p>
            <a:pPr lvl="1"/>
            <a:r>
              <a:rPr lang="en-US" dirty="0"/>
              <a:t>The court will make its </a:t>
            </a:r>
            <a:r>
              <a:rPr lang="en-US"/>
              <a:t>determination based on </a:t>
            </a:r>
            <a:r>
              <a:rPr lang="en-US" dirty="0"/>
              <a:t>the following considerations:</a:t>
            </a:r>
          </a:p>
          <a:p>
            <a:pPr lvl="2"/>
            <a:r>
              <a:rPr lang="en-US" dirty="0"/>
              <a:t>The severity of the offense that is the basis of the conviction records sought to be sealed;</a:t>
            </a:r>
          </a:p>
          <a:p>
            <a:pPr lvl="2"/>
            <a:r>
              <a:rPr lang="en-US" dirty="0"/>
              <a:t>Your criminal history, including the number of convictions and dates thereof; and</a:t>
            </a:r>
          </a:p>
          <a:p>
            <a:pPr lvl="2"/>
            <a:r>
              <a:rPr lang="en-US" dirty="0"/>
              <a:t>The need for the government agency to retain the records.</a:t>
            </a:r>
          </a:p>
          <a:p>
            <a:pPr lvl="1"/>
            <a:endParaRPr lang="en-US" dirty="0"/>
          </a:p>
        </p:txBody>
      </p:sp>
      <p:sp>
        <p:nvSpPr>
          <p:cNvPr id="4" name="Slide Number Placeholder 3">
            <a:extLst>
              <a:ext uri="{FF2B5EF4-FFF2-40B4-BE49-F238E27FC236}">
                <a16:creationId xmlns:a16="http://schemas.microsoft.com/office/drawing/2014/main" id="{4522FCB7-10DC-12E4-D21A-F9D159FA0393}"/>
              </a:ext>
            </a:extLst>
          </p:cNvPr>
          <p:cNvSpPr>
            <a:spLocks noGrp="1"/>
          </p:cNvSpPr>
          <p:nvPr>
            <p:ph type="sldNum" sz="quarter" idx="12"/>
          </p:nvPr>
        </p:nvSpPr>
        <p:spPr/>
        <p:txBody>
          <a:bodyPr/>
          <a:lstStyle/>
          <a:p>
            <a:fld id="{69E57DC2-970A-4B3E-BB1C-7A09969E49DF}" type="slidenum">
              <a:rPr lang="en-US" smtClean="0"/>
              <a:t>32</a:t>
            </a:fld>
            <a:endParaRPr lang="en-US" dirty="0"/>
          </a:p>
        </p:txBody>
      </p:sp>
      <p:sp>
        <p:nvSpPr>
          <p:cNvPr id="5" name="Footer Placeholder 4">
            <a:extLst>
              <a:ext uri="{FF2B5EF4-FFF2-40B4-BE49-F238E27FC236}">
                <a16:creationId xmlns:a16="http://schemas.microsoft.com/office/drawing/2014/main" id="{D87653D9-6D80-A0C4-984E-3F964645B86F}"/>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41726020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91FFA-4B02-45DE-80EA-076C3BB8A267}"/>
              </a:ext>
            </a:extLst>
          </p:cNvPr>
          <p:cNvSpPr>
            <a:spLocks noGrp="1"/>
          </p:cNvSpPr>
          <p:nvPr>
            <p:ph type="title"/>
          </p:nvPr>
        </p:nvSpPr>
        <p:spPr/>
        <p:txBody>
          <a:bodyPr/>
          <a:lstStyle/>
          <a:p>
            <a:r>
              <a:rPr lang="en-US" sz="4400" dirty="0"/>
              <a:t>Sealing Multiple Criminal Convictions</a:t>
            </a:r>
            <a:br>
              <a:rPr lang="en-US" sz="4400" dirty="0"/>
            </a:br>
            <a:br>
              <a:rPr lang="en-US" sz="4400" dirty="0"/>
            </a:br>
            <a:r>
              <a:rPr lang="en-US" sz="2400" dirty="0"/>
              <a:t>See 24-72-709</a:t>
            </a:r>
            <a:br>
              <a:rPr lang="en-US" sz="2400" dirty="0"/>
            </a:br>
            <a:endParaRPr lang="en-US" sz="2400" dirty="0"/>
          </a:p>
        </p:txBody>
      </p:sp>
      <p:sp>
        <p:nvSpPr>
          <p:cNvPr id="3" name="Content Placeholder 2">
            <a:extLst>
              <a:ext uri="{FF2B5EF4-FFF2-40B4-BE49-F238E27FC236}">
                <a16:creationId xmlns:a16="http://schemas.microsoft.com/office/drawing/2014/main" id="{5F6EE4FB-63D5-447D-9FE8-16E091F8ED31}"/>
              </a:ext>
            </a:extLst>
          </p:cNvPr>
          <p:cNvSpPr>
            <a:spLocks noGrp="1"/>
          </p:cNvSpPr>
          <p:nvPr>
            <p:ph idx="1"/>
          </p:nvPr>
        </p:nvSpPr>
        <p:spPr>
          <a:xfrm>
            <a:off x="6256020" y="474452"/>
            <a:ext cx="5458652" cy="6142007"/>
          </a:xfrm>
        </p:spPr>
        <p:txBody>
          <a:bodyPr>
            <a:normAutofit/>
          </a:bodyPr>
          <a:lstStyle/>
          <a:p>
            <a:r>
              <a:rPr lang="en-US" dirty="0"/>
              <a:t>A Petition is filed using JDF 641. </a:t>
            </a:r>
          </a:p>
          <a:p>
            <a:r>
              <a:rPr lang="en-US" dirty="0"/>
              <a:t>Petitions to seal multiple conviction records can be filed into one case so long as the petition identifies each case you seek to seal.</a:t>
            </a:r>
          </a:p>
          <a:p>
            <a:pPr lvl="1"/>
            <a:r>
              <a:rPr lang="en-US" dirty="0"/>
              <a:t>The filing fee for this procedure is $65.</a:t>
            </a:r>
          </a:p>
          <a:p>
            <a:pPr lvl="1"/>
            <a:r>
              <a:rPr lang="en-US" dirty="0"/>
              <a:t>You may file a motion to file without payment (JDF 205) and the corresponding proposed order (JDF 206).</a:t>
            </a:r>
          </a:p>
          <a:p>
            <a:r>
              <a:rPr lang="en-US" dirty="0"/>
              <a:t>You are required to provide notice to the District Attorney. </a:t>
            </a:r>
          </a:p>
          <a:p>
            <a:r>
              <a:rPr lang="en-US" dirty="0"/>
              <a:t>Restitution must be paid or the restitution order must have been vacated.</a:t>
            </a:r>
          </a:p>
          <a:p>
            <a:r>
              <a:rPr lang="en-US" dirty="0"/>
              <a:t>If the multiple conviction records are in different jurisdictions, the Petitioner must file JDF 641 in </a:t>
            </a:r>
            <a:r>
              <a:rPr lang="en-US" b="1" u="sng" dirty="0"/>
              <a:t>each jurisdiction</a:t>
            </a:r>
            <a:r>
              <a:rPr lang="en-US" dirty="0"/>
              <a:t> along with a copy of each petition filed in other jurisdiction(s). </a:t>
            </a:r>
          </a:p>
          <a:p>
            <a:endParaRPr lang="en-US" dirty="0"/>
          </a:p>
        </p:txBody>
      </p:sp>
      <p:sp>
        <p:nvSpPr>
          <p:cNvPr id="4" name="Slide Number Placeholder 3">
            <a:extLst>
              <a:ext uri="{FF2B5EF4-FFF2-40B4-BE49-F238E27FC236}">
                <a16:creationId xmlns:a16="http://schemas.microsoft.com/office/drawing/2014/main" id="{D2FC87CD-DC16-456F-B6B9-3EC6DCABBC05}"/>
              </a:ext>
            </a:extLst>
          </p:cNvPr>
          <p:cNvSpPr>
            <a:spLocks noGrp="1"/>
          </p:cNvSpPr>
          <p:nvPr>
            <p:ph type="sldNum" sz="quarter" idx="12"/>
          </p:nvPr>
        </p:nvSpPr>
        <p:spPr/>
        <p:txBody>
          <a:bodyPr/>
          <a:lstStyle/>
          <a:p>
            <a:fld id="{69E57DC2-970A-4B3E-BB1C-7A09969E49DF}" type="slidenum">
              <a:rPr lang="en-US" smtClean="0"/>
              <a:pPr/>
              <a:t>33</a:t>
            </a:fld>
            <a:endParaRPr lang="en-US" dirty="0"/>
          </a:p>
        </p:txBody>
      </p:sp>
      <p:sp>
        <p:nvSpPr>
          <p:cNvPr id="5" name="Footer Placeholder 4">
            <a:extLst>
              <a:ext uri="{FF2B5EF4-FFF2-40B4-BE49-F238E27FC236}">
                <a16:creationId xmlns:a16="http://schemas.microsoft.com/office/drawing/2014/main" id="{633D75BC-7295-8AC8-FB75-444E25173941}"/>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2595608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Content Placeholder 3">
            <a:extLst>
              <a:ext uri="{FF2B5EF4-FFF2-40B4-BE49-F238E27FC236}">
                <a16:creationId xmlns:a16="http://schemas.microsoft.com/office/drawing/2014/main" id="{6DB422BC-7386-4F07-B8EE-CD9169858DFF}"/>
              </a:ext>
            </a:extLst>
          </p:cNvPr>
          <p:cNvGraphicFramePr>
            <a:graphicFrameLocks noGrp="1"/>
          </p:cNvGraphicFramePr>
          <p:nvPr>
            <p:extLst>
              <p:ext uri="{D42A27DB-BD31-4B8C-83A1-F6EECF244321}">
                <p14:modId xmlns:p14="http://schemas.microsoft.com/office/powerpoint/2010/main" val="1458681481"/>
              </p:ext>
            </p:extLst>
          </p:nvPr>
        </p:nvGraphicFramePr>
        <p:xfrm>
          <a:off x="2053818" y="2223299"/>
          <a:ext cx="8763000" cy="4800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6" name="Title 25">
            <a:extLst>
              <a:ext uri="{FF2B5EF4-FFF2-40B4-BE49-F238E27FC236}">
                <a16:creationId xmlns:a16="http://schemas.microsoft.com/office/drawing/2014/main" id="{2E42D528-2D19-4A81-B1F7-47B59063B0B5}"/>
              </a:ext>
            </a:extLst>
          </p:cNvPr>
          <p:cNvSpPr>
            <a:spLocks noGrp="1"/>
          </p:cNvSpPr>
          <p:nvPr>
            <p:ph type="title"/>
          </p:nvPr>
        </p:nvSpPr>
        <p:spPr>
          <a:xfrm>
            <a:off x="1371600" y="685800"/>
            <a:ext cx="9601200" cy="998884"/>
          </a:xfrm>
        </p:spPr>
        <p:txBody>
          <a:bodyPr>
            <a:normAutofit fontScale="90000"/>
          </a:bodyPr>
          <a:lstStyle/>
          <a:p>
            <a:pPr algn="ctr"/>
            <a:r>
              <a:rPr lang="en-US" dirty="0"/>
              <a:t>Sealing Multiple Criminal Convictions </a:t>
            </a:r>
            <a:br>
              <a:rPr lang="en-US" dirty="0"/>
            </a:br>
            <a:r>
              <a:rPr lang="en-US" sz="3500" i="1" dirty="0"/>
              <a:t>offenses that cannot be sealed</a:t>
            </a:r>
            <a:endParaRPr lang="en-US" sz="3600" i="1" dirty="0"/>
          </a:p>
        </p:txBody>
      </p:sp>
      <p:graphicFrame>
        <p:nvGraphicFramePr>
          <p:cNvPr id="2" name="Table 1">
            <a:extLst>
              <a:ext uri="{FF2B5EF4-FFF2-40B4-BE49-F238E27FC236}">
                <a16:creationId xmlns:a16="http://schemas.microsoft.com/office/drawing/2014/main" id="{A3CE5ED5-48F1-4316-9598-35A91778D7FC}"/>
              </a:ext>
            </a:extLst>
          </p:cNvPr>
          <p:cNvGraphicFramePr>
            <a:graphicFrameLocks noGrp="1"/>
          </p:cNvGraphicFramePr>
          <p:nvPr>
            <p:extLst>
              <p:ext uri="{D42A27DB-BD31-4B8C-83A1-F6EECF244321}">
                <p14:modId xmlns:p14="http://schemas.microsoft.com/office/powerpoint/2010/main" val="1539983958"/>
              </p:ext>
            </p:extLst>
          </p:nvPr>
        </p:nvGraphicFramePr>
        <p:xfrm>
          <a:off x="2291338" y="1873370"/>
          <a:ext cx="8097284" cy="5054600"/>
        </p:xfrm>
        <a:graphic>
          <a:graphicData uri="http://schemas.openxmlformats.org/drawingml/2006/table">
            <a:tbl>
              <a:tblPr firstRow="1" bandRow="1">
                <a:tableStyleId>{5C22544A-7EE6-4342-B048-85BDC9FD1C3A}</a:tableStyleId>
              </a:tblPr>
              <a:tblGrid>
                <a:gridCol w="4048642">
                  <a:extLst>
                    <a:ext uri="{9D8B030D-6E8A-4147-A177-3AD203B41FA5}">
                      <a16:colId xmlns:a16="http://schemas.microsoft.com/office/drawing/2014/main" val="3219191463"/>
                    </a:ext>
                  </a:extLst>
                </a:gridCol>
                <a:gridCol w="4048642">
                  <a:extLst>
                    <a:ext uri="{9D8B030D-6E8A-4147-A177-3AD203B41FA5}">
                      <a16:colId xmlns:a16="http://schemas.microsoft.com/office/drawing/2014/main" val="4061217891"/>
                    </a:ext>
                  </a:extLst>
                </a:gridCol>
              </a:tblGrid>
              <a:tr h="37084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772738734"/>
                  </a:ext>
                </a:extLst>
              </a:tr>
              <a:tr h="370840">
                <a:tc>
                  <a:txBody>
                    <a:bodyPr/>
                    <a:lstStyle/>
                    <a:p>
                      <a:r>
                        <a:rPr lang="en-US" dirty="0"/>
                        <a:t>M1 or </a:t>
                      </a:r>
                      <a:r>
                        <a:rPr lang="en-US" dirty="0" err="1"/>
                        <a:t>M2</a:t>
                      </a:r>
                      <a:r>
                        <a:rPr lang="en-US" dirty="0"/>
                        <a:t> Traffic Offense(s) and</a:t>
                      </a:r>
                      <a:br>
                        <a:rPr lang="en-US" dirty="0"/>
                      </a:br>
                      <a:r>
                        <a:rPr lang="en-US" dirty="0"/>
                        <a:t>Class A or B Traffic Infractions</a:t>
                      </a:r>
                    </a:p>
                  </a:txBody>
                  <a:tcPr/>
                </a:tc>
                <a:tc>
                  <a:txBody>
                    <a:bodyPr/>
                    <a:lstStyle/>
                    <a:p>
                      <a:r>
                        <a:rPr lang="en-US" dirty="0"/>
                        <a:t>DUIs or </a:t>
                      </a:r>
                      <a:r>
                        <a:rPr lang="en-US" dirty="0" err="1"/>
                        <a:t>DWAIs</a:t>
                      </a:r>
                      <a:endParaRPr lang="en-US" dirty="0"/>
                    </a:p>
                  </a:txBody>
                  <a:tcPr/>
                </a:tc>
                <a:extLst>
                  <a:ext uri="{0D108BD9-81ED-4DB2-BD59-A6C34878D82A}">
                    <a16:rowId xmlns:a16="http://schemas.microsoft.com/office/drawing/2014/main" val="4087678217"/>
                  </a:ext>
                </a:extLst>
              </a:tr>
              <a:tr h="370840">
                <a:tc>
                  <a:txBody>
                    <a:bodyPr/>
                    <a:lstStyle/>
                    <a:p>
                      <a:r>
                        <a:rPr lang="en-US" dirty="0"/>
                        <a:t>Involving Domestic Violence</a:t>
                      </a:r>
                    </a:p>
                  </a:txBody>
                  <a:tcPr/>
                </a:tc>
                <a:tc>
                  <a:txBody>
                    <a:bodyPr/>
                    <a:lstStyle/>
                    <a:p>
                      <a:r>
                        <a:rPr lang="en-US" dirty="0"/>
                        <a:t>Involving Unlawful Sexual Behavior</a:t>
                      </a:r>
                    </a:p>
                  </a:txBody>
                  <a:tcPr/>
                </a:tc>
                <a:extLst>
                  <a:ext uri="{0D108BD9-81ED-4DB2-BD59-A6C34878D82A}">
                    <a16:rowId xmlns:a16="http://schemas.microsoft.com/office/drawing/2014/main" val="2585404157"/>
                  </a:ext>
                </a:extLst>
              </a:tr>
              <a:tr h="370840">
                <a:tc>
                  <a:txBody>
                    <a:bodyPr/>
                    <a:lstStyle/>
                    <a:p>
                      <a:r>
                        <a:rPr lang="en-US" dirty="0"/>
                        <a:t>Involving Child Abuse</a:t>
                      </a:r>
                    </a:p>
                  </a:txBody>
                  <a:tcPr/>
                </a:tc>
                <a:tc>
                  <a:txBody>
                    <a:bodyPr/>
                    <a:lstStyle/>
                    <a:p>
                      <a:r>
                        <a:rPr lang="en-US" dirty="0"/>
                        <a:t>Extraordinary Aggravating Circumstances </a:t>
                      </a:r>
                    </a:p>
                  </a:txBody>
                  <a:tcPr/>
                </a:tc>
                <a:extLst>
                  <a:ext uri="{0D108BD9-81ED-4DB2-BD59-A6C34878D82A}">
                    <a16:rowId xmlns:a16="http://schemas.microsoft.com/office/drawing/2014/main" val="3278976241"/>
                  </a:ext>
                </a:extLst>
              </a:tr>
              <a:tr h="370840">
                <a:tc>
                  <a:txBody>
                    <a:bodyPr/>
                    <a:lstStyle/>
                    <a:p>
                      <a:r>
                        <a:rPr lang="en-US" dirty="0"/>
                        <a:t>Extraordinary Risk Crimes</a:t>
                      </a:r>
                    </a:p>
                  </a:txBody>
                  <a:tcPr/>
                </a:tc>
                <a:tc>
                  <a:txBody>
                    <a:bodyPr/>
                    <a:lstStyle/>
                    <a:p>
                      <a:r>
                        <a:rPr lang="en-US" dirty="0"/>
                        <a:t>Crimes Involving Pregnant Victim</a:t>
                      </a:r>
                    </a:p>
                  </a:txBody>
                  <a:tcPr/>
                </a:tc>
                <a:extLst>
                  <a:ext uri="{0D108BD9-81ED-4DB2-BD59-A6C34878D82A}">
                    <a16:rowId xmlns:a16="http://schemas.microsoft.com/office/drawing/2014/main" val="3405000025"/>
                  </a:ext>
                </a:extLst>
              </a:tr>
              <a:tr h="370840">
                <a:tc>
                  <a:txBody>
                    <a:bodyPr/>
                    <a:lstStyle/>
                    <a:p>
                      <a:r>
                        <a:rPr lang="en-US" dirty="0"/>
                        <a:t>Special Offender</a:t>
                      </a:r>
                    </a:p>
                  </a:txBody>
                  <a:tcPr/>
                </a:tc>
                <a:tc>
                  <a:txBody>
                    <a:bodyPr/>
                    <a:lstStyle/>
                    <a:p>
                      <a:r>
                        <a:rPr lang="en-US" dirty="0"/>
                        <a:t>Pandering</a:t>
                      </a:r>
                    </a:p>
                  </a:txBody>
                  <a:tcPr/>
                </a:tc>
                <a:extLst>
                  <a:ext uri="{0D108BD9-81ED-4DB2-BD59-A6C34878D82A}">
                    <a16:rowId xmlns:a16="http://schemas.microsoft.com/office/drawing/2014/main" val="3432413558"/>
                  </a:ext>
                </a:extLst>
              </a:tr>
              <a:tr h="370840">
                <a:tc>
                  <a:txBody>
                    <a:bodyPr/>
                    <a:lstStyle/>
                    <a:p>
                      <a:r>
                        <a:rPr lang="en-US" dirty="0"/>
                        <a:t>Various Sexual Assault Offenses</a:t>
                      </a:r>
                    </a:p>
                  </a:txBody>
                  <a:tcPr/>
                </a:tc>
                <a:tc>
                  <a:txBody>
                    <a:bodyPr/>
                    <a:lstStyle/>
                    <a:p>
                      <a:r>
                        <a:rPr lang="en-US" dirty="0"/>
                        <a:t>Prostitution</a:t>
                      </a:r>
                    </a:p>
                  </a:txBody>
                  <a:tcPr/>
                </a:tc>
                <a:extLst>
                  <a:ext uri="{0D108BD9-81ED-4DB2-BD59-A6C34878D82A}">
                    <a16:rowId xmlns:a16="http://schemas.microsoft.com/office/drawing/2014/main" val="2400798246"/>
                  </a:ext>
                </a:extLst>
              </a:tr>
              <a:tr h="370840">
                <a:tc>
                  <a:txBody>
                    <a:bodyPr/>
                    <a:lstStyle/>
                    <a:p>
                      <a:pPr algn="l"/>
                      <a:r>
                        <a:rPr lang="en-US" dirty="0"/>
                        <a:t>Any Felony Offense Covered by the Victim Rights Act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Various Crimes of Violence</a:t>
                      </a:r>
                    </a:p>
                  </a:txBody>
                  <a:tcPr/>
                </a:tc>
                <a:extLst>
                  <a:ext uri="{0D108BD9-81ED-4DB2-BD59-A6C34878D82A}">
                    <a16:rowId xmlns:a16="http://schemas.microsoft.com/office/drawing/2014/main" val="2760438268"/>
                  </a:ext>
                </a:extLst>
              </a:tr>
              <a:tr h="370840">
                <a:tc>
                  <a:txBody>
                    <a:bodyPr/>
                    <a:lstStyle/>
                    <a:p>
                      <a:pPr algn="l"/>
                      <a:r>
                        <a:rPr lang="en-US" dirty="0"/>
                        <a:t>Class 1, 2, or 3 Felony or Level 1 Drug Felony</a:t>
                      </a:r>
                    </a:p>
                  </a:txBody>
                  <a:tcPr/>
                </a:tc>
                <a:tc>
                  <a:txBody>
                    <a:bodyPr/>
                    <a:lstStyle/>
                    <a:p>
                      <a:r>
                        <a:rPr lang="en-US" dirty="0"/>
                        <a:t>Identity Theft</a:t>
                      </a:r>
                    </a:p>
                  </a:txBody>
                  <a:tcPr/>
                </a:tc>
                <a:extLst>
                  <a:ext uri="{0D108BD9-81ED-4DB2-BD59-A6C34878D82A}">
                    <a16:rowId xmlns:a16="http://schemas.microsoft.com/office/drawing/2014/main" val="989413912"/>
                  </a:ext>
                </a:extLst>
              </a:tr>
              <a:tr h="370840">
                <a:tc>
                  <a:txBody>
                    <a:bodyPr/>
                    <a:lstStyle/>
                    <a:p>
                      <a:pPr algn="l"/>
                      <a:r>
                        <a:rPr lang="en-US" dirty="0"/>
                        <a:t>Unlawful Termination of Pregnancy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Felony Offenses Involving Animal Cruelty</a:t>
                      </a:r>
                    </a:p>
                    <a:p>
                      <a:endParaRPr lang="en-US" dirty="0"/>
                    </a:p>
                  </a:txBody>
                  <a:tcPr/>
                </a:tc>
                <a:extLst>
                  <a:ext uri="{0D108BD9-81ED-4DB2-BD59-A6C34878D82A}">
                    <a16:rowId xmlns:a16="http://schemas.microsoft.com/office/drawing/2014/main" val="4260892035"/>
                  </a:ext>
                </a:extLst>
              </a:tr>
            </a:tbl>
          </a:graphicData>
        </a:graphic>
      </p:graphicFrame>
      <p:sp>
        <p:nvSpPr>
          <p:cNvPr id="3" name="Footer Placeholder 2">
            <a:extLst>
              <a:ext uri="{FF2B5EF4-FFF2-40B4-BE49-F238E27FC236}">
                <a16:creationId xmlns:a16="http://schemas.microsoft.com/office/drawing/2014/main" id="{08293E2D-B270-5872-DE56-44617B174423}"/>
              </a:ext>
            </a:extLst>
          </p:cNvPr>
          <p:cNvSpPr>
            <a:spLocks noGrp="1"/>
          </p:cNvSpPr>
          <p:nvPr>
            <p:ph type="ftr" sz="quarter" idx="11"/>
          </p:nvPr>
        </p:nvSpPr>
        <p:spPr>
          <a:xfrm>
            <a:off x="823224" y="6581955"/>
            <a:ext cx="6280830" cy="276045"/>
          </a:xfrm>
        </p:spPr>
        <p:txBody>
          <a:bodyPr/>
          <a:lstStyle/>
          <a:p>
            <a:r>
              <a:rPr lang="en-US" sz="1100" dirty="0"/>
              <a:t>Rev. Aug. 2025</a:t>
            </a:r>
          </a:p>
        </p:txBody>
      </p:sp>
      <p:sp>
        <p:nvSpPr>
          <p:cNvPr id="4" name="Slide Number Placeholder 3">
            <a:extLst>
              <a:ext uri="{FF2B5EF4-FFF2-40B4-BE49-F238E27FC236}">
                <a16:creationId xmlns:a16="http://schemas.microsoft.com/office/drawing/2014/main" id="{9FBB27A8-111E-F4AC-0AED-58A26EC03C9B}"/>
              </a:ext>
            </a:extLst>
          </p:cNvPr>
          <p:cNvSpPr>
            <a:spLocks noGrp="1"/>
          </p:cNvSpPr>
          <p:nvPr>
            <p:ph type="sldNum" sz="quarter" idx="12"/>
          </p:nvPr>
        </p:nvSpPr>
        <p:spPr/>
        <p:txBody>
          <a:bodyPr/>
          <a:lstStyle/>
          <a:p>
            <a:fld id="{69E57DC2-970A-4B3E-BB1C-7A09969E49DF}" type="slidenum">
              <a:rPr lang="en-US" smtClean="0"/>
              <a:t>34</a:t>
            </a:fld>
            <a:endParaRPr lang="en-US" dirty="0"/>
          </a:p>
        </p:txBody>
      </p:sp>
    </p:spTree>
    <p:extLst>
      <p:ext uri="{BB962C8B-B14F-4D97-AF65-F5344CB8AC3E}">
        <p14:creationId xmlns:p14="http://schemas.microsoft.com/office/powerpoint/2010/main" val="32153519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D530C-61ED-4B0D-8B69-E574248A4B78}"/>
              </a:ext>
            </a:extLst>
          </p:cNvPr>
          <p:cNvSpPr>
            <a:spLocks noGrp="1"/>
          </p:cNvSpPr>
          <p:nvPr>
            <p:ph type="title"/>
          </p:nvPr>
        </p:nvSpPr>
        <p:spPr/>
        <p:txBody>
          <a:bodyPr/>
          <a:lstStyle/>
          <a:p>
            <a:pPr algn="ctr"/>
            <a:r>
              <a:rPr lang="en-US" dirty="0"/>
              <a:t>Sealing Multiple Criminal Convictions</a:t>
            </a:r>
            <a:br>
              <a:rPr lang="en-US" dirty="0"/>
            </a:br>
            <a:r>
              <a:rPr lang="en-US" sz="3600" dirty="0"/>
              <a:t>Eligibility Time Frames</a:t>
            </a:r>
            <a:endParaRPr lang="en-US" dirty="0"/>
          </a:p>
        </p:txBody>
      </p:sp>
      <p:grpSp>
        <p:nvGrpSpPr>
          <p:cNvPr id="28" name="Group 27">
            <a:extLst>
              <a:ext uri="{FF2B5EF4-FFF2-40B4-BE49-F238E27FC236}">
                <a16:creationId xmlns:a16="http://schemas.microsoft.com/office/drawing/2014/main" id="{07291B7E-2C64-4A10-8C04-327181ABAEA9}"/>
              </a:ext>
            </a:extLst>
          </p:cNvPr>
          <p:cNvGrpSpPr/>
          <p:nvPr/>
        </p:nvGrpSpPr>
        <p:grpSpPr>
          <a:xfrm>
            <a:off x="1261163" y="2171700"/>
            <a:ext cx="10292207" cy="2964180"/>
            <a:chOff x="504053" y="2899594"/>
            <a:chExt cx="8611644" cy="2964180"/>
          </a:xfrm>
        </p:grpSpPr>
        <p:sp>
          <p:nvSpPr>
            <p:cNvPr id="29" name="Rectangle: Top Corners Rounded 28">
              <a:extLst>
                <a:ext uri="{FF2B5EF4-FFF2-40B4-BE49-F238E27FC236}">
                  <a16:creationId xmlns:a16="http://schemas.microsoft.com/office/drawing/2014/main" id="{93F00FF2-7477-4FC3-87BB-A7515158E380}"/>
                </a:ext>
              </a:extLst>
            </p:cNvPr>
            <p:cNvSpPr/>
            <p:nvPr/>
          </p:nvSpPr>
          <p:spPr>
            <a:xfrm>
              <a:off x="528622" y="2917276"/>
              <a:ext cx="2517316" cy="1879123"/>
            </a:xfrm>
            <a:prstGeom prst="round2SameRect">
              <a:avLst>
                <a:gd name="adj1" fmla="val 8000"/>
                <a:gd name="adj2" fmla="val 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r>
                <a:rPr lang="en-US" dirty="0"/>
                <a:t>Petty Offenses</a:t>
              </a:r>
            </a:p>
            <a:p>
              <a:r>
                <a:rPr lang="en-US" dirty="0"/>
                <a:t>Drug Petty Offenses</a:t>
              </a:r>
            </a:p>
          </p:txBody>
        </p:sp>
        <p:sp>
          <p:nvSpPr>
            <p:cNvPr id="30" name="Freeform: Shape 29">
              <a:extLst>
                <a:ext uri="{FF2B5EF4-FFF2-40B4-BE49-F238E27FC236}">
                  <a16:creationId xmlns:a16="http://schemas.microsoft.com/office/drawing/2014/main" id="{9BDB713A-54EB-4A50-8372-B74AEB6F80F6}"/>
                </a:ext>
              </a:extLst>
            </p:cNvPr>
            <p:cNvSpPr/>
            <p:nvPr/>
          </p:nvSpPr>
          <p:spPr>
            <a:xfrm>
              <a:off x="504053" y="4778717"/>
              <a:ext cx="2517316" cy="1085057"/>
            </a:xfrm>
            <a:custGeom>
              <a:avLst/>
              <a:gdLst>
                <a:gd name="connsiteX0" fmla="*/ 0 w 2517316"/>
                <a:gd name="connsiteY0" fmla="*/ 0 h 808023"/>
                <a:gd name="connsiteX1" fmla="*/ 2517316 w 2517316"/>
                <a:gd name="connsiteY1" fmla="*/ 0 h 808023"/>
                <a:gd name="connsiteX2" fmla="*/ 2517316 w 2517316"/>
                <a:gd name="connsiteY2" fmla="*/ 808023 h 808023"/>
                <a:gd name="connsiteX3" fmla="*/ 0 w 2517316"/>
                <a:gd name="connsiteY3" fmla="*/ 808023 h 808023"/>
                <a:gd name="connsiteX4" fmla="*/ 0 w 2517316"/>
                <a:gd name="connsiteY4" fmla="*/ 0 h 808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7316" h="808023">
                  <a:moveTo>
                    <a:pt x="0" y="0"/>
                  </a:moveTo>
                  <a:lnTo>
                    <a:pt x="2517316" y="0"/>
                  </a:lnTo>
                  <a:lnTo>
                    <a:pt x="2517316" y="808023"/>
                  </a:lnTo>
                  <a:lnTo>
                    <a:pt x="0" y="808023"/>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0960" tIns="0" rIns="764878" bIns="0" numCol="1" spcCol="1270" anchor="ctr" anchorCtr="0">
              <a:noAutofit/>
            </a:bodyPr>
            <a:lstStyle/>
            <a:p>
              <a:pPr marL="0" lvl="0" indent="0" algn="ctr" defTabSz="711200">
                <a:lnSpc>
                  <a:spcPct val="90000"/>
                </a:lnSpc>
                <a:spcBef>
                  <a:spcPct val="0"/>
                </a:spcBef>
                <a:spcAft>
                  <a:spcPct val="35000"/>
                </a:spcAft>
                <a:buNone/>
              </a:pPr>
              <a:r>
                <a:rPr lang="en-US" sz="1600" dirty="0"/>
                <a:t>2 </a:t>
              </a:r>
              <a:r>
                <a:rPr lang="en-US" sz="1600" kern="1200" dirty="0"/>
                <a:t>years or more</a:t>
              </a:r>
            </a:p>
            <a:p>
              <a:pPr marL="0" lvl="0" indent="0" algn="ctr" defTabSz="711200">
                <a:lnSpc>
                  <a:spcPct val="90000"/>
                </a:lnSpc>
                <a:spcBef>
                  <a:spcPct val="0"/>
                </a:spcBef>
                <a:spcAft>
                  <a:spcPct val="35000"/>
                </a:spcAft>
                <a:buNone/>
              </a:pPr>
              <a:r>
                <a:rPr lang="en-US" sz="1600" kern="1200" dirty="0"/>
                <a:t>after final disposition or release from supervision</a:t>
              </a:r>
            </a:p>
          </p:txBody>
        </p:sp>
        <p:sp>
          <p:nvSpPr>
            <p:cNvPr id="31" name="Oval 30">
              <a:extLst>
                <a:ext uri="{FF2B5EF4-FFF2-40B4-BE49-F238E27FC236}">
                  <a16:creationId xmlns:a16="http://schemas.microsoft.com/office/drawing/2014/main" id="{8A879418-22AF-474D-8454-5DD17BCF8A84}"/>
                </a:ext>
              </a:extLst>
            </p:cNvPr>
            <p:cNvSpPr/>
            <p:nvPr/>
          </p:nvSpPr>
          <p:spPr>
            <a:xfrm>
              <a:off x="2348022" y="4907064"/>
              <a:ext cx="881060" cy="881060"/>
            </a:xfrm>
            <a:prstGeom prst="ellipse">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32" name="Rectangle: Top Corners Rounded 31">
              <a:extLst>
                <a:ext uri="{FF2B5EF4-FFF2-40B4-BE49-F238E27FC236}">
                  <a16:creationId xmlns:a16="http://schemas.microsoft.com/office/drawing/2014/main" id="{69ACBC5B-92F9-4BDD-BC67-F064B514B2E7}"/>
                </a:ext>
              </a:extLst>
            </p:cNvPr>
            <p:cNvSpPr/>
            <p:nvPr/>
          </p:nvSpPr>
          <p:spPr>
            <a:xfrm>
              <a:off x="3447360" y="2899594"/>
              <a:ext cx="2517316" cy="1879123"/>
            </a:xfrm>
            <a:prstGeom prst="round2SameRect">
              <a:avLst>
                <a:gd name="adj1" fmla="val 8000"/>
                <a:gd name="adj2" fmla="val 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r>
                <a:rPr lang="en-US" dirty="0"/>
                <a:t>Class 2 Misdemeanors</a:t>
              </a:r>
            </a:p>
            <a:p>
              <a:r>
                <a:rPr lang="en-US" dirty="0"/>
                <a:t>Class 3 Misdemeanors</a:t>
              </a:r>
            </a:p>
            <a:p>
              <a:r>
                <a:rPr lang="en-US" dirty="0"/>
                <a:t>Drug Misdemeanor 1</a:t>
              </a:r>
            </a:p>
            <a:p>
              <a:r>
                <a:rPr lang="en-US" dirty="0"/>
                <a:t>Drug Misdemeanor 2</a:t>
              </a:r>
            </a:p>
          </p:txBody>
        </p:sp>
        <p:sp>
          <p:nvSpPr>
            <p:cNvPr id="33" name="Freeform: Shape 32">
              <a:extLst>
                <a:ext uri="{FF2B5EF4-FFF2-40B4-BE49-F238E27FC236}">
                  <a16:creationId xmlns:a16="http://schemas.microsoft.com/office/drawing/2014/main" id="{575D03CB-161F-43F6-8653-9D4A02EBE68B}"/>
                </a:ext>
              </a:extLst>
            </p:cNvPr>
            <p:cNvSpPr/>
            <p:nvPr/>
          </p:nvSpPr>
          <p:spPr>
            <a:xfrm>
              <a:off x="3447360" y="4778717"/>
              <a:ext cx="2517316" cy="1085057"/>
            </a:xfrm>
            <a:custGeom>
              <a:avLst/>
              <a:gdLst>
                <a:gd name="connsiteX0" fmla="*/ 0 w 2517316"/>
                <a:gd name="connsiteY0" fmla="*/ 0 h 808023"/>
                <a:gd name="connsiteX1" fmla="*/ 2517316 w 2517316"/>
                <a:gd name="connsiteY1" fmla="*/ 0 h 808023"/>
                <a:gd name="connsiteX2" fmla="*/ 2517316 w 2517316"/>
                <a:gd name="connsiteY2" fmla="*/ 808023 h 808023"/>
                <a:gd name="connsiteX3" fmla="*/ 0 w 2517316"/>
                <a:gd name="connsiteY3" fmla="*/ 808023 h 808023"/>
                <a:gd name="connsiteX4" fmla="*/ 0 w 2517316"/>
                <a:gd name="connsiteY4" fmla="*/ 0 h 808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7316" h="808023">
                  <a:moveTo>
                    <a:pt x="0" y="0"/>
                  </a:moveTo>
                  <a:lnTo>
                    <a:pt x="2517316" y="0"/>
                  </a:lnTo>
                  <a:lnTo>
                    <a:pt x="2517316" y="808023"/>
                  </a:lnTo>
                  <a:lnTo>
                    <a:pt x="0" y="808023"/>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0" rIns="767418" bIns="0" numCol="1" spcCol="1270" anchor="ctr" anchorCtr="0">
              <a:noAutofit/>
            </a:bodyPr>
            <a:lstStyle/>
            <a:p>
              <a:pPr marL="0" lvl="0" indent="0" algn="ctr" defTabSz="800100">
                <a:lnSpc>
                  <a:spcPct val="90000"/>
                </a:lnSpc>
                <a:spcBef>
                  <a:spcPct val="0"/>
                </a:spcBef>
                <a:spcAft>
                  <a:spcPct val="35000"/>
                </a:spcAft>
                <a:buNone/>
              </a:pPr>
              <a:r>
                <a:rPr lang="en-US" dirty="0"/>
                <a:t>5</a:t>
              </a:r>
              <a:r>
                <a:rPr lang="en-US" sz="1800" kern="1200" dirty="0"/>
                <a:t> Years or more</a:t>
              </a:r>
            </a:p>
            <a:p>
              <a:pPr marL="0" lvl="0" indent="0" algn="ctr" defTabSz="800100">
                <a:lnSpc>
                  <a:spcPct val="90000"/>
                </a:lnSpc>
                <a:spcBef>
                  <a:spcPct val="0"/>
                </a:spcBef>
                <a:spcAft>
                  <a:spcPct val="35000"/>
                </a:spcAft>
                <a:buNone/>
              </a:pPr>
              <a:r>
                <a:rPr lang="en-US" sz="1800" kern="1200" dirty="0"/>
                <a:t>after final disposition or release from supervision</a:t>
              </a:r>
            </a:p>
          </p:txBody>
        </p:sp>
        <p:sp>
          <p:nvSpPr>
            <p:cNvPr id="34" name="Oval 33">
              <a:extLst>
                <a:ext uri="{FF2B5EF4-FFF2-40B4-BE49-F238E27FC236}">
                  <a16:creationId xmlns:a16="http://schemas.microsoft.com/office/drawing/2014/main" id="{2D2F80C2-1542-47DA-85F0-353B7B171CE4}"/>
                </a:ext>
              </a:extLst>
            </p:cNvPr>
            <p:cNvSpPr/>
            <p:nvPr/>
          </p:nvSpPr>
          <p:spPr>
            <a:xfrm>
              <a:off x="5291330" y="4907064"/>
              <a:ext cx="881060" cy="881060"/>
            </a:xfrm>
            <a:prstGeom prst="ellipse">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35" name="Rectangle: Top Corners Rounded 34">
              <a:extLst>
                <a:ext uri="{FF2B5EF4-FFF2-40B4-BE49-F238E27FC236}">
                  <a16:creationId xmlns:a16="http://schemas.microsoft.com/office/drawing/2014/main" id="{6683E235-D691-4E02-88CE-B3B2F4BEE427}"/>
                </a:ext>
              </a:extLst>
            </p:cNvPr>
            <p:cNvSpPr/>
            <p:nvPr/>
          </p:nvSpPr>
          <p:spPr>
            <a:xfrm>
              <a:off x="6390668" y="2899594"/>
              <a:ext cx="2517316" cy="1879123"/>
            </a:xfrm>
            <a:prstGeom prst="round2SameRect">
              <a:avLst>
                <a:gd name="adj1" fmla="val 8000"/>
                <a:gd name="adj2" fmla="val 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r>
                <a:rPr lang="en-US" dirty="0"/>
                <a:t>Class 1 Misdemeanors</a:t>
              </a:r>
            </a:p>
            <a:p>
              <a:r>
                <a:rPr lang="en-US" dirty="0"/>
                <a:t>Class 4 Felonies</a:t>
              </a:r>
            </a:p>
            <a:p>
              <a:r>
                <a:rPr lang="en-US" dirty="0"/>
                <a:t>Class 5 Felonies</a:t>
              </a:r>
            </a:p>
            <a:p>
              <a:r>
                <a:rPr lang="en-US" dirty="0"/>
                <a:t>Class 6 Felonies</a:t>
              </a:r>
            </a:p>
            <a:p>
              <a:r>
                <a:rPr lang="en-US" dirty="0"/>
                <a:t>Drug Felonies</a:t>
              </a:r>
            </a:p>
          </p:txBody>
        </p:sp>
        <p:sp>
          <p:nvSpPr>
            <p:cNvPr id="36" name="Freeform: Shape 35">
              <a:extLst>
                <a:ext uri="{FF2B5EF4-FFF2-40B4-BE49-F238E27FC236}">
                  <a16:creationId xmlns:a16="http://schemas.microsoft.com/office/drawing/2014/main" id="{059BD874-D7B1-400F-B259-5042FCA272F3}"/>
                </a:ext>
              </a:extLst>
            </p:cNvPr>
            <p:cNvSpPr/>
            <p:nvPr/>
          </p:nvSpPr>
          <p:spPr>
            <a:xfrm>
              <a:off x="6390668" y="4778717"/>
              <a:ext cx="2517316" cy="1085057"/>
            </a:xfrm>
            <a:custGeom>
              <a:avLst/>
              <a:gdLst>
                <a:gd name="connsiteX0" fmla="*/ 0 w 2517316"/>
                <a:gd name="connsiteY0" fmla="*/ 0 h 808023"/>
                <a:gd name="connsiteX1" fmla="*/ 2517316 w 2517316"/>
                <a:gd name="connsiteY1" fmla="*/ 0 h 808023"/>
                <a:gd name="connsiteX2" fmla="*/ 2517316 w 2517316"/>
                <a:gd name="connsiteY2" fmla="*/ 808023 h 808023"/>
                <a:gd name="connsiteX3" fmla="*/ 0 w 2517316"/>
                <a:gd name="connsiteY3" fmla="*/ 808023 h 808023"/>
                <a:gd name="connsiteX4" fmla="*/ 0 w 2517316"/>
                <a:gd name="connsiteY4" fmla="*/ 0 h 808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7316" h="808023">
                  <a:moveTo>
                    <a:pt x="0" y="0"/>
                  </a:moveTo>
                  <a:lnTo>
                    <a:pt x="2517316" y="0"/>
                  </a:lnTo>
                  <a:lnTo>
                    <a:pt x="2517316" y="808023"/>
                  </a:lnTo>
                  <a:lnTo>
                    <a:pt x="0" y="808023"/>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0" rIns="767418" bIns="0" numCol="1" spcCol="1270" anchor="ctr" anchorCtr="0">
              <a:noAutofit/>
            </a:bodyPr>
            <a:lstStyle/>
            <a:p>
              <a:pPr marL="0" lvl="0" indent="0" algn="ctr" defTabSz="800100">
                <a:lnSpc>
                  <a:spcPct val="90000"/>
                </a:lnSpc>
                <a:spcBef>
                  <a:spcPct val="0"/>
                </a:spcBef>
                <a:spcAft>
                  <a:spcPct val="35000"/>
                </a:spcAft>
                <a:buNone/>
              </a:pPr>
              <a:r>
                <a:rPr lang="en-US" dirty="0"/>
                <a:t>10</a:t>
              </a:r>
              <a:r>
                <a:rPr lang="en-US" sz="1800" kern="1200" dirty="0"/>
                <a:t> years or more</a:t>
              </a:r>
            </a:p>
            <a:p>
              <a:pPr marL="0" lvl="0" indent="0" algn="ctr" defTabSz="800100">
                <a:lnSpc>
                  <a:spcPct val="90000"/>
                </a:lnSpc>
                <a:spcBef>
                  <a:spcPct val="0"/>
                </a:spcBef>
                <a:spcAft>
                  <a:spcPct val="35000"/>
                </a:spcAft>
                <a:buNone/>
              </a:pPr>
              <a:r>
                <a:rPr lang="en-US" sz="1800" kern="1200" dirty="0"/>
                <a:t>after final disposition or release from supervision</a:t>
              </a:r>
            </a:p>
          </p:txBody>
        </p:sp>
        <p:sp>
          <p:nvSpPr>
            <p:cNvPr id="37" name="Oval 36">
              <a:extLst>
                <a:ext uri="{FF2B5EF4-FFF2-40B4-BE49-F238E27FC236}">
                  <a16:creationId xmlns:a16="http://schemas.microsoft.com/office/drawing/2014/main" id="{F243CA1D-2127-4FD6-BB83-38ECAA765D69}"/>
                </a:ext>
              </a:extLst>
            </p:cNvPr>
            <p:cNvSpPr/>
            <p:nvPr/>
          </p:nvSpPr>
          <p:spPr>
            <a:xfrm>
              <a:off x="8234637" y="4907064"/>
              <a:ext cx="881060" cy="881060"/>
            </a:xfrm>
            <a:prstGeom prst="ellipse">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endParaRPr lang="en-US"/>
            </a:p>
          </p:txBody>
        </p:sp>
      </p:grpSp>
      <p:sp>
        <p:nvSpPr>
          <p:cNvPr id="41" name="TextBox 40">
            <a:extLst>
              <a:ext uri="{FF2B5EF4-FFF2-40B4-BE49-F238E27FC236}">
                <a16:creationId xmlns:a16="http://schemas.microsoft.com/office/drawing/2014/main" id="{BB9699D8-364F-41A6-80EC-F273E3FFC8F2}"/>
              </a:ext>
            </a:extLst>
          </p:cNvPr>
          <p:cNvSpPr txBox="1"/>
          <p:nvPr/>
        </p:nvSpPr>
        <p:spPr>
          <a:xfrm>
            <a:off x="1074980" y="5075058"/>
            <a:ext cx="10847166" cy="646331"/>
          </a:xfrm>
          <a:prstGeom prst="rect">
            <a:avLst/>
          </a:prstGeom>
          <a:noFill/>
        </p:spPr>
        <p:txBody>
          <a:bodyPr wrap="square" rtlCol="0">
            <a:spAutoFit/>
          </a:bodyPr>
          <a:lstStyle/>
          <a:p>
            <a:r>
              <a:rPr lang="en-US" b="1" i="1" dirty="0"/>
              <a:t>No More Than 5 Convictions                 No More Than 4 Convictions                No More Than 3 Convictions</a:t>
            </a:r>
          </a:p>
          <a:p>
            <a:pPr algn="ctr"/>
            <a:endParaRPr lang="en-US" dirty="0"/>
          </a:p>
        </p:txBody>
      </p:sp>
      <p:sp>
        <p:nvSpPr>
          <p:cNvPr id="3" name="Footer Placeholder 2">
            <a:extLst>
              <a:ext uri="{FF2B5EF4-FFF2-40B4-BE49-F238E27FC236}">
                <a16:creationId xmlns:a16="http://schemas.microsoft.com/office/drawing/2014/main" id="{70C68F52-292F-FE05-A682-D16E6D377E56}"/>
              </a:ext>
            </a:extLst>
          </p:cNvPr>
          <p:cNvSpPr>
            <a:spLocks noGrp="1"/>
          </p:cNvSpPr>
          <p:nvPr>
            <p:ph type="ftr" sz="quarter" idx="11"/>
          </p:nvPr>
        </p:nvSpPr>
        <p:spPr/>
        <p:txBody>
          <a:bodyPr/>
          <a:lstStyle/>
          <a:p>
            <a:r>
              <a:rPr lang="en-US" sz="1100" dirty="0"/>
              <a:t>Rev. Aug. 2025</a:t>
            </a:r>
          </a:p>
        </p:txBody>
      </p:sp>
      <p:sp>
        <p:nvSpPr>
          <p:cNvPr id="4" name="Slide Number Placeholder 3">
            <a:extLst>
              <a:ext uri="{FF2B5EF4-FFF2-40B4-BE49-F238E27FC236}">
                <a16:creationId xmlns:a16="http://schemas.microsoft.com/office/drawing/2014/main" id="{43FBE341-034F-B544-1293-4C46C9112BA7}"/>
              </a:ext>
            </a:extLst>
          </p:cNvPr>
          <p:cNvSpPr>
            <a:spLocks noGrp="1"/>
          </p:cNvSpPr>
          <p:nvPr>
            <p:ph type="sldNum" sz="quarter" idx="12"/>
          </p:nvPr>
        </p:nvSpPr>
        <p:spPr/>
        <p:txBody>
          <a:bodyPr/>
          <a:lstStyle/>
          <a:p>
            <a:fld id="{69E57DC2-970A-4B3E-BB1C-7A09969E49DF}" type="slidenum">
              <a:rPr lang="en-US" smtClean="0"/>
              <a:t>35</a:t>
            </a:fld>
            <a:endParaRPr lang="en-US" dirty="0"/>
          </a:p>
        </p:txBody>
      </p:sp>
    </p:spTree>
    <p:extLst>
      <p:ext uri="{BB962C8B-B14F-4D97-AF65-F5344CB8AC3E}">
        <p14:creationId xmlns:p14="http://schemas.microsoft.com/office/powerpoint/2010/main" val="33514536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F66F1-7233-4ECE-AD22-728F1F927245}"/>
              </a:ext>
            </a:extLst>
          </p:cNvPr>
          <p:cNvSpPr>
            <a:spLocks noGrp="1"/>
          </p:cNvSpPr>
          <p:nvPr>
            <p:ph type="title"/>
          </p:nvPr>
        </p:nvSpPr>
        <p:spPr/>
        <p:txBody>
          <a:bodyPr/>
          <a:lstStyle/>
          <a:p>
            <a:r>
              <a:rPr lang="en-US" dirty="0"/>
              <a:t>Sealing Multiple Criminal Convictions</a:t>
            </a:r>
          </a:p>
        </p:txBody>
      </p:sp>
      <p:sp>
        <p:nvSpPr>
          <p:cNvPr id="3" name="Content Placeholder 2">
            <a:extLst>
              <a:ext uri="{FF2B5EF4-FFF2-40B4-BE49-F238E27FC236}">
                <a16:creationId xmlns:a16="http://schemas.microsoft.com/office/drawing/2014/main" id="{11A48D6E-B4F0-4B21-877B-FCE4F833507F}"/>
              </a:ext>
            </a:extLst>
          </p:cNvPr>
          <p:cNvSpPr>
            <a:spLocks noGrp="1"/>
          </p:cNvSpPr>
          <p:nvPr>
            <p:ph idx="1"/>
          </p:nvPr>
        </p:nvSpPr>
        <p:spPr>
          <a:xfrm>
            <a:off x="1371600" y="1751162"/>
            <a:ext cx="9601200" cy="4116238"/>
          </a:xfrm>
        </p:spPr>
        <p:txBody>
          <a:bodyPr>
            <a:normAutofit/>
          </a:bodyPr>
          <a:lstStyle/>
          <a:p>
            <a:r>
              <a:rPr lang="en-US" dirty="0"/>
              <a:t>Step 1: Gather Information.</a:t>
            </a:r>
          </a:p>
          <a:p>
            <a:pPr lvl="1"/>
            <a:r>
              <a:rPr lang="en-US" dirty="0"/>
              <a:t>There are instructions on the courts’ website (JDF 640)</a:t>
            </a:r>
          </a:p>
          <a:p>
            <a:pPr lvl="1"/>
            <a:r>
              <a:rPr lang="en-US" dirty="0"/>
              <a:t>Court records from each case</a:t>
            </a:r>
          </a:p>
          <a:p>
            <a:pPr lvl="1"/>
            <a:r>
              <a:rPr lang="en-US" dirty="0"/>
              <a:t>Arrest or police records</a:t>
            </a:r>
          </a:p>
          <a:p>
            <a:pPr lvl="1"/>
            <a:r>
              <a:rPr lang="en-US" dirty="0"/>
              <a:t>Colorado Bureau of Investigation (CBI) Report</a:t>
            </a:r>
          </a:p>
          <a:p>
            <a:pPr marL="530352" lvl="1" indent="0">
              <a:buNone/>
            </a:pPr>
            <a:r>
              <a:rPr lang="en-US" dirty="0">
                <a:hlinkClick r:id="rId2"/>
              </a:rPr>
              <a:t>https://</a:t>
            </a:r>
            <a:r>
              <a:rPr lang="en-US" dirty="0" err="1">
                <a:hlinkClick r:id="rId2"/>
              </a:rPr>
              <a:t>www.cbirecordscheck.com</a:t>
            </a:r>
            <a:r>
              <a:rPr lang="en-US" dirty="0">
                <a:hlinkClick r:id="rId2"/>
              </a:rPr>
              <a:t>/</a:t>
            </a:r>
            <a:r>
              <a:rPr lang="en-US" dirty="0" err="1">
                <a:hlinkClick r:id="rId2"/>
              </a:rPr>
              <a:t>Index.aspx?AspxAutoDetectCookieSupport</a:t>
            </a:r>
            <a:r>
              <a:rPr lang="en-US" dirty="0">
                <a:hlinkClick r:id="rId2"/>
              </a:rPr>
              <a:t>=1</a:t>
            </a:r>
            <a:r>
              <a:rPr lang="en-US" dirty="0"/>
              <a:t> </a:t>
            </a:r>
          </a:p>
          <a:p>
            <a:pPr lvl="2"/>
            <a:r>
              <a:rPr lang="en-US" dirty="0"/>
              <a:t>$6.00 fee, immediate name-based check </a:t>
            </a:r>
          </a:p>
          <a:p>
            <a:pPr marL="987552" lvl="2" indent="0">
              <a:buNone/>
            </a:pPr>
            <a:r>
              <a:rPr lang="en-US" dirty="0">
                <a:solidFill>
                  <a:srgbClr val="FF0000"/>
                </a:solidFill>
              </a:rPr>
              <a:t>*</a:t>
            </a:r>
            <a:r>
              <a:rPr lang="en-US" b="1" i="1" dirty="0">
                <a:solidFill>
                  <a:schemeClr val="tx1"/>
                </a:solidFill>
              </a:rPr>
              <a:t>Note: </a:t>
            </a:r>
            <a:r>
              <a:rPr lang="en-US" dirty="0"/>
              <a:t>This criminal history report must be obtained (</a:t>
            </a:r>
            <a:r>
              <a:rPr lang="en-US" dirty="0" err="1"/>
              <a:t>i</a:t>
            </a:r>
            <a:r>
              <a:rPr lang="en-US" dirty="0"/>
              <a:t>) no more than 20 days before you file your Petition or (ii) no more than 10 days after you file your Petition.</a:t>
            </a:r>
          </a:p>
          <a:p>
            <a:pPr marL="0" indent="0">
              <a:buNone/>
            </a:pPr>
            <a:endParaRPr lang="en-US" dirty="0"/>
          </a:p>
        </p:txBody>
      </p:sp>
      <p:sp>
        <p:nvSpPr>
          <p:cNvPr id="4" name="Slide Number Placeholder 3">
            <a:extLst>
              <a:ext uri="{FF2B5EF4-FFF2-40B4-BE49-F238E27FC236}">
                <a16:creationId xmlns:a16="http://schemas.microsoft.com/office/drawing/2014/main" id="{B6C45941-2FA9-43FD-9D94-EDCDEDD46944}"/>
              </a:ext>
            </a:extLst>
          </p:cNvPr>
          <p:cNvSpPr>
            <a:spLocks noGrp="1"/>
          </p:cNvSpPr>
          <p:nvPr>
            <p:ph type="sldNum" sz="quarter" idx="12"/>
          </p:nvPr>
        </p:nvSpPr>
        <p:spPr/>
        <p:txBody>
          <a:bodyPr/>
          <a:lstStyle/>
          <a:p>
            <a:fld id="{69E57DC2-970A-4B3E-BB1C-7A09969E49DF}" type="slidenum">
              <a:rPr lang="en-US" smtClean="0"/>
              <a:t>36</a:t>
            </a:fld>
            <a:endParaRPr lang="en-US" dirty="0"/>
          </a:p>
        </p:txBody>
      </p:sp>
      <p:sp>
        <p:nvSpPr>
          <p:cNvPr id="5" name="Footer Placeholder 4">
            <a:extLst>
              <a:ext uri="{FF2B5EF4-FFF2-40B4-BE49-F238E27FC236}">
                <a16:creationId xmlns:a16="http://schemas.microsoft.com/office/drawing/2014/main" id="{29E0D7BB-56C6-5670-0274-0426D38A24A2}"/>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39580700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9166D-C205-414E-AAC6-7946119227AA}"/>
              </a:ext>
            </a:extLst>
          </p:cNvPr>
          <p:cNvSpPr>
            <a:spLocks noGrp="1"/>
          </p:cNvSpPr>
          <p:nvPr>
            <p:ph type="title"/>
          </p:nvPr>
        </p:nvSpPr>
        <p:spPr/>
        <p:txBody>
          <a:bodyPr/>
          <a:lstStyle/>
          <a:p>
            <a:r>
              <a:rPr lang="en-US" dirty="0"/>
              <a:t>Sealing Multiple Criminal Convictions</a:t>
            </a:r>
          </a:p>
        </p:txBody>
      </p:sp>
      <p:sp>
        <p:nvSpPr>
          <p:cNvPr id="3" name="Content Placeholder 2">
            <a:extLst>
              <a:ext uri="{FF2B5EF4-FFF2-40B4-BE49-F238E27FC236}">
                <a16:creationId xmlns:a16="http://schemas.microsoft.com/office/drawing/2014/main" id="{523F5FDB-D19D-47DA-AC82-EDAD011B9A7A}"/>
              </a:ext>
            </a:extLst>
          </p:cNvPr>
          <p:cNvSpPr>
            <a:spLocks noGrp="1"/>
          </p:cNvSpPr>
          <p:nvPr>
            <p:ph idx="1"/>
          </p:nvPr>
        </p:nvSpPr>
        <p:spPr>
          <a:xfrm>
            <a:off x="1371600" y="1837426"/>
            <a:ext cx="9601200" cy="4029974"/>
          </a:xfrm>
        </p:spPr>
        <p:txBody>
          <a:bodyPr>
            <a:normAutofit/>
          </a:bodyPr>
          <a:lstStyle/>
          <a:p>
            <a:r>
              <a:rPr lang="en-US" dirty="0"/>
              <a:t>Step 2: Complete Forms.</a:t>
            </a:r>
          </a:p>
          <a:p>
            <a:pPr lvl="1"/>
            <a:r>
              <a:rPr lang="en-US" dirty="0"/>
              <a:t>Petition to Seal Multiple Conviction Records </a:t>
            </a:r>
            <a:r>
              <a:rPr lang="en-US" dirty="0" err="1"/>
              <a:t>JDF</a:t>
            </a:r>
            <a:r>
              <a:rPr lang="en-US" dirty="0"/>
              <a:t> 641 – Complete the entire form</a:t>
            </a:r>
          </a:p>
          <a:p>
            <a:pPr lvl="1"/>
            <a:r>
              <a:rPr lang="en-US" dirty="0"/>
              <a:t>Proposed Orders (JDF 614, 641, 642) – Complete caption of the form only </a:t>
            </a:r>
          </a:p>
          <a:p>
            <a:r>
              <a:rPr lang="en-US" dirty="0"/>
              <a:t>Step 3: File the </a:t>
            </a:r>
            <a:r>
              <a:rPr lang="en-US" dirty="0">
                <a:sym typeface="Wingdings" panose="05000000000000000000" pitchFamily="2" charset="2"/>
              </a:rPr>
              <a:t>Petition into one of the criminal cases that resulted in a conviction.</a:t>
            </a:r>
            <a:endParaRPr lang="en-US" dirty="0"/>
          </a:p>
          <a:p>
            <a:pPr lvl="1"/>
            <a:r>
              <a:rPr lang="en-US" dirty="0"/>
              <a:t>A $65 fee is required unless you successfully move to have the fee waived.</a:t>
            </a:r>
          </a:p>
          <a:p>
            <a:endParaRPr lang="en-US" dirty="0"/>
          </a:p>
        </p:txBody>
      </p:sp>
      <p:sp>
        <p:nvSpPr>
          <p:cNvPr id="4" name="Slide Number Placeholder 3">
            <a:extLst>
              <a:ext uri="{FF2B5EF4-FFF2-40B4-BE49-F238E27FC236}">
                <a16:creationId xmlns:a16="http://schemas.microsoft.com/office/drawing/2014/main" id="{423DDDB2-9E88-4D4D-9B45-E9B1CD256731}"/>
              </a:ext>
            </a:extLst>
          </p:cNvPr>
          <p:cNvSpPr>
            <a:spLocks noGrp="1"/>
          </p:cNvSpPr>
          <p:nvPr>
            <p:ph type="sldNum" sz="quarter" idx="12"/>
          </p:nvPr>
        </p:nvSpPr>
        <p:spPr/>
        <p:txBody>
          <a:bodyPr/>
          <a:lstStyle/>
          <a:p>
            <a:fld id="{69E57DC2-970A-4B3E-BB1C-7A09969E49DF}" type="slidenum">
              <a:rPr lang="en-US" smtClean="0"/>
              <a:t>37</a:t>
            </a:fld>
            <a:endParaRPr lang="en-US" dirty="0"/>
          </a:p>
        </p:txBody>
      </p:sp>
      <p:sp>
        <p:nvSpPr>
          <p:cNvPr id="5" name="Footer Placeholder 4">
            <a:extLst>
              <a:ext uri="{FF2B5EF4-FFF2-40B4-BE49-F238E27FC236}">
                <a16:creationId xmlns:a16="http://schemas.microsoft.com/office/drawing/2014/main" id="{458302CA-0BE8-EF2F-5556-E1309F3E8EA2}"/>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30828761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AB490-058C-4660-A38B-ADCA59FF3676}"/>
              </a:ext>
            </a:extLst>
          </p:cNvPr>
          <p:cNvSpPr>
            <a:spLocks noGrp="1"/>
          </p:cNvSpPr>
          <p:nvPr>
            <p:ph type="title"/>
          </p:nvPr>
        </p:nvSpPr>
        <p:spPr>
          <a:xfrm>
            <a:off x="1350335" y="258059"/>
            <a:ext cx="9548037" cy="1485900"/>
          </a:xfrm>
        </p:spPr>
        <p:txBody>
          <a:bodyPr>
            <a:normAutofit/>
          </a:bodyPr>
          <a:lstStyle/>
          <a:p>
            <a:r>
              <a:rPr lang="en-US" dirty="0"/>
              <a:t>Sealing Multiple Criminal Convictions</a:t>
            </a:r>
            <a:endParaRPr lang="en-US" sz="4000" dirty="0"/>
          </a:p>
        </p:txBody>
      </p:sp>
      <p:sp>
        <p:nvSpPr>
          <p:cNvPr id="3" name="Content Placeholder 2">
            <a:extLst>
              <a:ext uri="{FF2B5EF4-FFF2-40B4-BE49-F238E27FC236}">
                <a16:creationId xmlns:a16="http://schemas.microsoft.com/office/drawing/2014/main" id="{9DBC6F4D-05F5-41D2-8382-E7699FA04CD8}"/>
              </a:ext>
            </a:extLst>
          </p:cNvPr>
          <p:cNvSpPr>
            <a:spLocks noGrp="1"/>
          </p:cNvSpPr>
          <p:nvPr>
            <p:ph idx="1"/>
          </p:nvPr>
        </p:nvSpPr>
        <p:spPr>
          <a:xfrm>
            <a:off x="1613140" y="1613162"/>
            <a:ext cx="8254409" cy="4986779"/>
          </a:xfrm>
        </p:spPr>
        <p:txBody>
          <a:bodyPr>
            <a:normAutofit/>
          </a:bodyPr>
          <a:lstStyle/>
          <a:p>
            <a:r>
              <a:rPr lang="en-US" dirty="0"/>
              <a:t>Step 4: Be prepared for hearing (if applicable).</a:t>
            </a:r>
          </a:p>
          <a:p>
            <a:pPr lvl="1"/>
            <a:r>
              <a:rPr lang="en-US" dirty="0"/>
              <a:t>If the court finds that based on the face of your Motion, you are not eligible to have your records sealed, the court may deny your request without a hearing.</a:t>
            </a:r>
          </a:p>
          <a:p>
            <a:pPr lvl="1"/>
            <a:r>
              <a:rPr lang="en-US" dirty="0"/>
              <a:t>If a hearing is set be prepared to answer questions regarding your request to have your conviction records sealed.</a:t>
            </a:r>
          </a:p>
          <a:p>
            <a:pPr lvl="1"/>
            <a:r>
              <a:rPr lang="en-US" dirty="0"/>
              <a:t>Courts must allow defendants, named-victims, witnesses, and the prosecution to appear in person or remotely. A request for remote participation must be raised at least 48 hours before the hearing, as courts have discretion to prohibit a “requested change in participation.”</a:t>
            </a:r>
          </a:p>
          <a:p>
            <a:pPr marL="987552" lvl="2" indent="0">
              <a:buNone/>
            </a:pPr>
            <a:endParaRPr lang="en-US" dirty="0"/>
          </a:p>
          <a:p>
            <a:pPr marL="987552" lvl="2" indent="0">
              <a:buNone/>
            </a:pPr>
            <a:endParaRPr lang="en-US" dirty="0"/>
          </a:p>
        </p:txBody>
      </p:sp>
      <p:sp>
        <p:nvSpPr>
          <p:cNvPr id="4" name="Footer Placeholder 3">
            <a:extLst>
              <a:ext uri="{FF2B5EF4-FFF2-40B4-BE49-F238E27FC236}">
                <a16:creationId xmlns:a16="http://schemas.microsoft.com/office/drawing/2014/main" id="{A71990ED-9947-125C-561D-17826D9FA18D}"/>
              </a:ext>
            </a:extLst>
          </p:cNvPr>
          <p:cNvSpPr>
            <a:spLocks noGrp="1"/>
          </p:cNvSpPr>
          <p:nvPr>
            <p:ph type="ftr" sz="quarter" idx="11"/>
          </p:nvPr>
        </p:nvSpPr>
        <p:spPr/>
        <p:txBody>
          <a:bodyPr/>
          <a:lstStyle/>
          <a:p>
            <a:r>
              <a:rPr lang="en-US" sz="1100" dirty="0"/>
              <a:t>Rev. Aug. 2025</a:t>
            </a:r>
          </a:p>
        </p:txBody>
      </p:sp>
      <p:sp>
        <p:nvSpPr>
          <p:cNvPr id="5" name="Slide Number Placeholder 4">
            <a:extLst>
              <a:ext uri="{FF2B5EF4-FFF2-40B4-BE49-F238E27FC236}">
                <a16:creationId xmlns:a16="http://schemas.microsoft.com/office/drawing/2014/main" id="{64891E5A-23C2-0BF2-8E6A-ABD099D78FF7}"/>
              </a:ext>
            </a:extLst>
          </p:cNvPr>
          <p:cNvSpPr>
            <a:spLocks noGrp="1"/>
          </p:cNvSpPr>
          <p:nvPr>
            <p:ph type="sldNum" sz="quarter" idx="12"/>
          </p:nvPr>
        </p:nvSpPr>
        <p:spPr/>
        <p:txBody>
          <a:bodyPr/>
          <a:lstStyle/>
          <a:p>
            <a:fld id="{69E57DC2-970A-4B3E-BB1C-7A09969E49DF}" type="slidenum">
              <a:rPr lang="en-US" smtClean="0"/>
              <a:t>38</a:t>
            </a:fld>
            <a:endParaRPr lang="en-US" dirty="0"/>
          </a:p>
        </p:txBody>
      </p:sp>
    </p:spTree>
    <p:extLst>
      <p:ext uri="{BB962C8B-B14F-4D97-AF65-F5344CB8AC3E}">
        <p14:creationId xmlns:p14="http://schemas.microsoft.com/office/powerpoint/2010/main" val="6416883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3DDEB-034D-A606-E410-624E1923C424}"/>
              </a:ext>
            </a:extLst>
          </p:cNvPr>
          <p:cNvSpPr>
            <a:spLocks noGrp="1"/>
          </p:cNvSpPr>
          <p:nvPr>
            <p:ph type="title"/>
          </p:nvPr>
        </p:nvSpPr>
        <p:spPr>
          <a:xfrm>
            <a:off x="1371600" y="685800"/>
            <a:ext cx="9601200" cy="1203385"/>
          </a:xfrm>
        </p:spPr>
        <p:txBody>
          <a:bodyPr>
            <a:normAutofit/>
          </a:bodyPr>
          <a:lstStyle/>
          <a:p>
            <a:r>
              <a:rPr lang="en-US" dirty="0"/>
              <a:t>Sealing Multiple Criminal Convictions</a:t>
            </a:r>
          </a:p>
        </p:txBody>
      </p:sp>
      <p:sp>
        <p:nvSpPr>
          <p:cNvPr id="3" name="Content Placeholder 2">
            <a:extLst>
              <a:ext uri="{FF2B5EF4-FFF2-40B4-BE49-F238E27FC236}">
                <a16:creationId xmlns:a16="http://schemas.microsoft.com/office/drawing/2014/main" id="{B462FFF7-9908-D943-DB93-699AF8090814}"/>
              </a:ext>
            </a:extLst>
          </p:cNvPr>
          <p:cNvSpPr>
            <a:spLocks noGrp="1"/>
          </p:cNvSpPr>
          <p:nvPr>
            <p:ph idx="1"/>
          </p:nvPr>
        </p:nvSpPr>
        <p:spPr>
          <a:xfrm>
            <a:off x="1311215" y="1768415"/>
            <a:ext cx="10498347" cy="4882551"/>
          </a:xfrm>
        </p:spPr>
        <p:txBody>
          <a:bodyPr>
            <a:normAutofit lnSpcReduction="10000"/>
          </a:bodyPr>
          <a:lstStyle/>
          <a:p>
            <a:r>
              <a:rPr lang="en-US" dirty="0"/>
              <a:t>Step 4 Cont’d:</a:t>
            </a:r>
          </a:p>
          <a:p>
            <a:pPr lvl="1"/>
            <a:r>
              <a:rPr lang="en-US" dirty="0"/>
              <a:t>The District Attorney and/or victim(s) in your cases may file an objection and/or participate in the hearing. If the District Attorney does not object and the VRA doesn’t apply, the court may rule on the Petition with or without a hearing.</a:t>
            </a:r>
          </a:p>
          <a:p>
            <a:pPr lvl="1"/>
            <a:r>
              <a:rPr lang="en-US" dirty="0"/>
              <a:t>“To order the record sealed, the criminal history . . . must document to the court that [you have] not been convicted of a criminal offense since the date of the final disposition of all criminal proceedings against [you] or since the date of [your] release from supervision, whichever is later.” CRS 24-72-709(4)(a).</a:t>
            </a:r>
          </a:p>
          <a:p>
            <a:pPr lvl="1"/>
            <a:r>
              <a:rPr lang="en-US" dirty="0"/>
              <a:t>The court will consider the harm to your privacy and any unwarranted adverse consequences to you </a:t>
            </a:r>
            <a:r>
              <a:rPr lang="en-US" b="1" dirty="0"/>
              <a:t>versus</a:t>
            </a:r>
            <a:r>
              <a:rPr lang="en-US" dirty="0"/>
              <a:t> the public’s interest in retaining access to the conviction records. </a:t>
            </a:r>
          </a:p>
          <a:p>
            <a:pPr lvl="1"/>
            <a:r>
              <a:rPr lang="en-US" dirty="0"/>
              <a:t>The court will make its determination on the following considerations:</a:t>
            </a:r>
          </a:p>
          <a:p>
            <a:pPr lvl="2"/>
            <a:r>
              <a:rPr lang="en-US" dirty="0"/>
              <a:t>The severity of the offense that is the basis of the conviction records sought to be sealed;</a:t>
            </a:r>
          </a:p>
          <a:p>
            <a:pPr lvl="2"/>
            <a:r>
              <a:rPr lang="en-US" dirty="0"/>
              <a:t>Your criminal history, including the number of convictions and dates thereof; and</a:t>
            </a:r>
          </a:p>
          <a:p>
            <a:pPr lvl="2"/>
            <a:r>
              <a:rPr lang="en-US" dirty="0"/>
              <a:t>The need for the government agency to retain the records.</a:t>
            </a:r>
          </a:p>
          <a:p>
            <a:pPr lvl="1"/>
            <a:endParaRPr lang="en-US" dirty="0"/>
          </a:p>
          <a:p>
            <a:pPr lvl="1"/>
            <a:endParaRPr lang="en-US" dirty="0"/>
          </a:p>
          <a:p>
            <a:pPr lvl="1"/>
            <a:endParaRPr lang="en-US" dirty="0"/>
          </a:p>
        </p:txBody>
      </p:sp>
      <p:sp>
        <p:nvSpPr>
          <p:cNvPr id="4" name="Slide Number Placeholder 3">
            <a:extLst>
              <a:ext uri="{FF2B5EF4-FFF2-40B4-BE49-F238E27FC236}">
                <a16:creationId xmlns:a16="http://schemas.microsoft.com/office/drawing/2014/main" id="{9FE124CA-5FC1-DADB-F856-09FA73E2B1E1}"/>
              </a:ext>
            </a:extLst>
          </p:cNvPr>
          <p:cNvSpPr>
            <a:spLocks noGrp="1"/>
          </p:cNvSpPr>
          <p:nvPr>
            <p:ph type="sldNum" sz="quarter" idx="12"/>
          </p:nvPr>
        </p:nvSpPr>
        <p:spPr/>
        <p:txBody>
          <a:bodyPr/>
          <a:lstStyle/>
          <a:p>
            <a:fld id="{69E57DC2-970A-4B3E-BB1C-7A09969E49DF}" type="slidenum">
              <a:rPr lang="en-US" smtClean="0"/>
              <a:t>39</a:t>
            </a:fld>
            <a:endParaRPr lang="en-US" dirty="0"/>
          </a:p>
        </p:txBody>
      </p:sp>
      <p:sp>
        <p:nvSpPr>
          <p:cNvPr id="5" name="Footer Placeholder 4">
            <a:extLst>
              <a:ext uri="{FF2B5EF4-FFF2-40B4-BE49-F238E27FC236}">
                <a16:creationId xmlns:a16="http://schemas.microsoft.com/office/drawing/2014/main" id="{BC03EEBB-D0D8-011D-068A-B44B156D8D23}"/>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2681501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7602-C53B-4A80-B6F6-648CCBFAF3F1}"/>
              </a:ext>
            </a:extLst>
          </p:cNvPr>
          <p:cNvSpPr>
            <a:spLocks noGrp="1"/>
          </p:cNvSpPr>
          <p:nvPr>
            <p:ph type="title"/>
          </p:nvPr>
        </p:nvSpPr>
        <p:spPr/>
        <p:txBody>
          <a:bodyPr>
            <a:normAutofit/>
          </a:bodyPr>
          <a:lstStyle/>
          <a:p>
            <a:r>
              <a:rPr lang="en-US" dirty="0"/>
              <a:t>In most cases, sealing requires action and not every record is eligible.</a:t>
            </a:r>
          </a:p>
        </p:txBody>
      </p:sp>
      <p:sp>
        <p:nvSpPr>
          <p:cNvPr id="3" name="Content Placeholder 2">
            <a:extLst>
              <a:ext uri="{FF2B5EF4-FFF2-40B4-BE49-F238E27FC236}">
                <a16:creationId xmlns:a16="http://schemas.microsoft.com/office/drawing/2014/main" id="{BB4FB1EB-AFAA-476D-84F3-158ED11E1D4F}"/>
              </a:ext>
            </a:extLst>
          </p:cNvPr>
          <p:cNvSpPr>
            <a:spLocks noGrp="1"/>
          </p:cNvSpPr>
          <p:nvPr>
            <p:ph idx="1"/>
          </p:nvPr>
        </p:nvSpPr>
        <p:spPr/>
        <p:txBody>
          <a:bodyPr>
            <a:normAutofit fontScale="85000" lnSpcReduction="10000"/>
          </a:bodyPr>
          <a:lstStyle/>
          <a:p>
            <a:r>
              <a:rPr lang="en-US" dirty="0"/>
              <a:t>In most instances, your record does not go away automatically after the passage of time. </a:t>
            </a:r>
          </a:p>
          <a:p>
            <a:pPr lvl="1"/>
            <a:r>
              <a:rPr lang="en-US" dirty="0"/>
              <a:t>The procedures differ depending on the type of record, but most require you to take at least some action. However, there are a couple procedures that are intended to be initiated by the court. </a:t>
            </a:r>
          </a:p>
          <a:p>
            <a:pPr lvl="1"/>
            <a:endParaRPr lang="en-US" dirty="0"/>
          </a:p>
          <a:p>
            <a:r>
              <a:rPr lang="en-US" dirty="0"/>
              <a:t>Eligibility is limited.</a:t>
            </a:r>
          </a:p>
          <a:p>
            <a:pPr lvl="1"/>
            <a:r>
              <a:rPr lang="en-US" dirty="0"/>
              <a:t>Eligibility and process for having your record sealed is specifically defined by statute.</a:t>
            </a:r>
          </a:p>
          <a:p>
            <a:pPr lvl="1"/>
            <a:r>
              <a:rPr lang="en-US" dirty="0"/>
              <a:t>They both can change if the legislature decides to make changes. The latest changes went into effect on July 1, 2025.</a:t>
            </a:r>
          </a:p>
          <a:p>
            <a:pPr lvl="1"/>
            <a:r>
              <a:rPr lang="en-US" dirty="0"/>
              <a:t>More types of adult convictions are now eligible to be sealed than in previous years.  </a:t>
            </a:r>
          </a:p>
          <a:p>
            <a:pPr lvl="1"/>
            <a:r>
              <a:rPr lang="en-US" dirty="0"/>
              <a:t>However, certain types of records are almost never eligible, such as conviction records involving sexual assault or other crimes of violence.</a:t>
            </a:r>
          </a:p>
          <a:p>
            <a:pPr lvl="1"/>
            <a:endParaRPr lang="en-US" dirty="0"/>
          </a:p>
        </p:txBody>
      </p:sp>
      <p:sp>
        <p:nvSpPr>
          <p:cNvPr id="4" name="Slide Number Placeholder 3">
            <a:extLst>
              <a:ext uri="{FF2B5EF4-FFF2-40B4-BE49-F238E27FC236}">
                <a16:creationId xmlns:a16="http://schemas.microsoft.com/office/drawing/2014/main" id="{271D0C63-CF6F-49F5-AEF8-D14BD8E67C83}"/>
              </a:ext>
            </a:extLst>
          </p:cNvPr>
          <p:cNvSpPr>
            <a:spLocks noGrp="1"/>
          </p:cNvSpPr>
          <p:nvPr>
            <p:ph type="sldNum" sz="quarter" idx="12"/>
          </p:nvPr>
        </p:nvSpPr>
        <p:spPr/>
        <p:txBody>
          <a:bodyPr/>
          <a:lstStyle/>
          <a:p>
            <a:fld id="{69E57DC2-970A-4B3E-BB1C-7A09969E49DF}" type="slidenum">
              <a:rPr lang="en-US" smtClean="0"/>
              <a:t>4</a:t>
            </a:fld>
            <a:endParaRPr lang="en-US" dirty="0"/>
          </a:p>
        </p:txBody>
      </p:sp>
      <p:sp>
        <p:nvSpPr>
          <p:cNvPr id="5" name="Footer Placeholder 4">
            <a:extLst>
              <a:ext uri="{FF2B5EF4-FFF2-40B4-BE49-F238E27FC236}">
                <a16:creationId xmlns:a16="http://schemas.microsoft.com/office/drawing/2014/main" id="{0A016402-48F8-6995-6CE6-91685E2438B6}"/>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29075202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58DFC-0677-484B-B007-1BF4052DE72C}"/>
              </a:ext>
            </a:extLst>
          </p:cNvPr>
          <p:cNvSpPr>
            <a:spLocks noGrp="1"/>
          </p:cNvSpPr>
          <p:nvPr>
            <p:ph type="title"/>
          </p:nvPr>
        </p:nvSpPr>
        <p:spPr/>
        <p:txBody>
          <a:bodyPr/>
          <a:lstStyle/>
          <a:p>
            <a:r>
              <a:rPr lang="en-US" dirty="0"/>
              <a:t>Forms…</a:t>
            </a:r>
          </a:p>
        </p:txBody>
      </p:sp>
      <p:sp>
        <p:nvSpPr>
          <p:cNvPr id="3" name="Content Placeholder 2">
            <a:extLst>
              <a:ext uri="{FF2B5EF4-FFF2-40B4-BE49-F238E27FC236}">
                <a16:creationId xmlns:a16="http://schemas.microsoft.com/office/drawing/2014/main" id="{7E9770E5-8527-4F0B-AD39-8A99863C2D60}"/>
              </a:ext>
            </a:extLst>
          </p:cNvPr>
          <p:cNvSpPr>
            <a:spLocks noGrp="1"/>
          </p:cNvSpPr>
          <p:nvPr>
            <p:ph idx="1"/>
          </p:nvPr>
        </p:nvSpPr>
        <p:spPr>
          <a:xfrm>
            <a:off x="1371600" y="1818167"/>
            <a:ext cx="9601200" cy="3581400"/>
          </a:xfrm>
        </p:spPr>
        <p:txBody>
          <a:bodyPr>
            <a:normAutofit/>
          </a:bodyPr>
          <a:lstStyle/>
          <a:p>
            <a:r>
              <a:rPr lang="en-US" dirty="0"/>
              <a:t>All forms and proposed orders are available at</a:t>
            </a:r>
          </a:p>
          <a:p>
            <a:pPr lvl="1"/>
            <a:r>
              <a:rPr lang="en-US" dirty="0"/>
              <a:t>The Clerk’s Office in the Courthouse</a:t>
            </a:r>
          </a:p>
          <a:p>
            <a:pPr lvl="1"/>
            <a:r>
              <a:rPr lang="en-US" dirty="0"/>
              <a:t>Courts’ Website: </a:t>
            </a:r>
            <a:r>
              <a:rPr lang="en-US" dirty="0">
                <a:hlinkClick r:id="rId3"/>
              </a:rPr>
              <a:t>https://www.coloradojudicial.gov/self-help/seal-my-case</a:t>
            </a:r>
            <a:r>
              <a:rPr lang="en-US" dirty="0"/>
              <a:t> </a:t>
            </a:r>
          </a:p>
          <a:p>
            <a:pPr lvl="1"/>
            <a:endParaRPr lang="en-US" dirty="0"/>
          </a:p>
          <a:p>
            <a:r>
              <a:rPr lang="en-US" dirty="0"/>
              <a:t>12JD Self Help Page -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a:t>
            </a:r>
            <a:r>
              <a:rPr lang="en-US"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ttps://www.coloradojudicial.gov/courts/trial-courts/alamosa-county/self-help-resources-services?topic=10&amp;wrapped=true</a:t>
            </a:r>
            <a:endParaRPr lang="en-US"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530352" lvl="1" indent="0">
              <a:buNone/>
            </a:pPr>
            <a:endParaRPr lang="en-US" dirty="0"/>
          </a:p>
          <a:p>
            <a:pPr lvl="2"/>
            <a:endParaRPr lang="en-US" dirty="0"/>
          </a:p>
          <a:p>
            <a:pPr lvl="2"/>
            <a:endParaRPr lang="en-US" dirty="0"/>
          </a:p>
        </p:txBody>
      </p:sp>
      <p:sp>
        <p:nvSpPr>
          <p:cNvPr id="4" name="Slide Number Placeholder 3">
            <a:extLst>
              <a:ext uri="{FF2B5EF4-FFF2-40B4-BE49-F238E27FC236}">
                <a16:creationId xmlns:a16="http://schemas.microsoft.com/office/drawing/2014/main" id="{A7141941-AF7A-43CB-8957-38ED1A8515A0}"/>
              </a:ext>
            </a:extLst>
          </p:cNvPr>
          <p:cNvSpPr>
            <a:spLocks noGrp="1"/>
          </p:cNvSpPr>
          <p:nvPr>
            <p:ph type="sldNum" sz="quarter" idx="12"/>
          </p:nvPr>
        </p:nvSpPr>
        <p:spPr/>
        <p:txBody>
          <a:bodyPr/>
          <a:lstStyle/>
          <a:p>
            <a:fld id="{69E57DC2-970A-4B3E-BB1C-7A09969E49DF}" type="slidenum">
              <a:rPr lang="en-US" smtClean="0"/>
              <a:t>40</a:t>
            </a:fld>
            <a:endParaRPr lang="en-US" dirty="0"/>
          </a:p>
        </p:txBody>
      </p:sp>
      <p:sp>
        <p:nvSpPr>
          <p:cNvPr id="5" name="Footer Placeholder 4">
            <a:extLst>
              <a:ext uri="{FF2B5EF4-FFF2-40B4-BE49-F238E27FC236}">
                <a16:creationId xmlns:a16="http://schemas.microsoft.com/office/drawing/2014/main" id="{6DD53712-19A4-B416-F93C-1116BB6B672F}"/>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1702330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9484204-AAC3-4FE4-AA51-51757C84A7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08AABC-0B97-4102-A2F8-6804BCA50ACC}"/>
              </a:ext>
            </a:extLst>
          </p:cNvPr>
          <p:cNvSpPr>
            <a:spLocks noGrp="1"/>
          </p:cNvSpPr>
          <p:nvPr>
            <p:ph type="title"/>
          </p:nvPr>
        </p:nvSpPr>
        <p:spPr>
          <a:xfrm>
            <a:off x="640080" y="639704"/>
            <a:ext cx="3299579" cy="5577840"/>
          </a:xfrm>
        </p:spPr>
        <p:txBody>
          <a:bodyPr anchor="ctr">
            <a:normAutofit/>
          </a:bodyPr>
          <a:lstStyle/>
          <a:p>
            <a:pPr algn="ctr"/>
            <a:r>
              <a:rPr lang="en-US" dirty="0"/>
              <a:t>Other Resources</a:t>
            </a:r>
          </a:p>
        </p:txBody>
      </p:sp>
      <p:graphicFrame>
        <p:nvGraphicFramePr>
          <p:cNvPr id="5" name="Content Placeholder 2">
            <a:extLst>
              <a:ext uri="{FF2B5EF4-FFF2-40B4-BE49-F238E27FC236}">
                <a16:creationId xmlns:a16="http://schemas.microsoft.com/office/drawing/2014/main" id="{B384A21B-C6F8-41B8-8FAF-51D158002074}"/>
              </a:ext>
            </a:extLst>
          </p:cNvPr>
          <p:cNvGraphicFramePr>
            <a:graphicFrameLocks noGrp="1"/>
          </p:cNvGraphicFramePr>
          <p:nvPr>
            <p:ph idx="1"/>
            <p:extLst>
              <p:ext uri="{D42A27DB-BD31-4B8C-83A1-F6EECF244321}">
                <p14:modId xmlns:p14="http://schemas.microsoft.com/office/powerpoint/2010/main" val="2113080979"/>
              </p:ext>
            </p:extLst>
          </p:nvPr>
        </p:nvGraphicFramePr>
        <p:xfrm>
          <a:off x="4901472" y="639705"/>
          <a:ext cx="6506304" cy="55778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DDE79098-658C-42B1-9E73-DEC8967F5FFB}"/>
              </a:ext>
            </a:extLst>
          </p:cNvPr>
          <p:cNvSpPr>
            <a:spLocks noGrp="1"/>
          </p:cNvSpPr>
          <p:nvPr>
            <p:ph type="sldNum" sz="quarter" idx="12"/>
          </p:nvPr>
        </p:nvSpPr>
        <p:spPr/>
        <p:txBody>
          <a:bodyPr/>
          <a:lstStyle/>
          <a:p>
            <a:fld id="{69E57DC2-970A-4B3E-BB1C-7A09969E49DF}" type="slidenum">
              <a:rPr lang="en-US" smtClean="0"/>
              <a:t>41</a:t>
            </a:fld>
            <a:endParaRPr lang="en-US" dirty="0"/>
          </a:p>
        </p:txBody>
      </p:sp>
      <p:sp>
        <p:nvSpPr>
          <p:cNvPr id="4" name="Footer Placeholder 3">
            <a:extLst>
              <a:ext uri="{FF2B5EF4-FFF2-40B4-BE49-F238E27FC236}">
                <a16:creationId xmlns:a16="http://schemas.microsoft.com/office/drawing/2014/main" id="{D8370D2D-7AFE-E27F-210A-22DB0F2B4BC7}"/>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3406686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FF915-8C34-4AA5-81E7-B89EBDB529D1}"/>
              </a:ext>
            </a:extLst>
          </p:cNvPr>
          <p:cNvSpPr>
            <a:spLocks noGrp="1"/>
          </p:cNvSpPr>
          <p:nvPr>
            <p:ph type="title"/>
          </p:nvPr>
        </p:nvSpPr>
        <p:spPr/>
        <p:txBody>
          <a:bodyPr>
            <a:normAutofit/>
          </a:bodyPr>
          <a:lstStyle/>
          <a:p>
            <a:r>
              <a:rPr lang="en-US" sz="4800" dirty="0"/>
              <a:t>What to expect from this clinic:</a:t>
            </a:r>
          </a:p>
        </p:txBody>
      </p:sp>
      <p:sp>
        <p:nvSpPr>
          <p:cNvPr id="3" name="Content Placeholder 2">
            <a:extLst>
              <a:ext uri="{FF2B5EF4-FFF2-40B4-BE49-F238E27FC236}">
                <a16:creationId xmlns:a16="http://schemas.microsoft.com/office/drawing/2014/main" id="{42634FE2-7B6E-4CCC-B036-8EB3EB73568E}"/>
              </a:ext>
            </a:extLst>
          </p:cNvPr>
          <p:cNvSpPr>
            <a:spLocks noGrp="1"/>
          </p:cNvSpPr>
          <p:nvPr>
            <p:ph sz="half" idx="1"/>
          </p:nvPr>
        </p:nvSpPr>
        <p:spPr>
          <a:xfrm>
            <a:off x="1371600" y="1871330"/>
            <a:ext cx="4447786" cy="3581401"/>
          </a:xfrm>
        </p:spPr>
        <p:txBody>
          <a:bodyPr>
            <a:normAutofit fontScale="85000" lnSpcReduction="10000"/>
          </a:bodyPr>
          <a:lstStyle/>
          <a:p>
            <a:pPr>
              <a:spcAft>
                <a:spcPts val="600"/>
              </a:spcAft>
            </a:pPr>
            <a:r>
              <a:rPr lang="en-US" dirty="0"/>
              <a:t>Topics covered in this presentation:</a:t>
            </a:r>
          </a:p>
          <a:p>
            <a:pPr lvl="1">
              <a:spcAft>
                <a:spcPts val="600"/>
              </a:spcAft>
            </a:pPr>
            <a:r>
              <a:rPr lang="en-US" dirty="0"/>
              <a:t>Sealing a Case – Simplified Process</a:t>
            </a:r>
          </a:p>
          <a:p>
            <a:pPr lvl="1">
              <a:spcAft>
                <a:spcPts val="600"/>
              </a:spcAft>
            </a:pPr>
            <a:r>
              <a:rPr lang="en-US" dirty="0"/>
              <a:t>Sealing Arrest and Criminal Records</a:t>
            </a:r>
          </a:p>
          <a:p>
            <a:pPr lvl="1">
              <a:spcAft>
                <a:spcPts val="600"/>
              </a:spcAft>
            </a:pPr>
            <a:r>
              <a:rPr lang="en-US" dirty="0"/>
              <a:t>Sealing Municipal Conviction Records</a:t>
            </a:r>
          </a:p>
          <a:p>
            <a:pPr lvl="1">
              <a:spcAft>
                <a:spcPts val="600"/>
              </a:spcAft>
            </a:pPr>
            <a:r>
              <a:rPr lang="en-US" dirty="0"/>
              <a:t>Sealing Criminal Conviction Records</a:t>
            </a:r>
          </a:p>
          <a:p>
            <a:pPr lvl="1"/>
            <a:r>
              <a:rPr lang="en-US" dirty="0"/>
              <a:t>Sealing Multiple Criminal Conviction Records</a:t>
            </a:r>
          </a:p>
        </p:txBody>
      </p:sp>
      <p:sp>
        <p:nvSpPr>
          <p:cNvPr id="4" name="Content Placeholder 3">
            <a:extLst>
              <a:ext uri="{FF2B5EF4-FFF2-40B4-BE49-F238E27FC236}">
                <a16:creationId xmlns:a16="http://schemas.microsoft.com/office/drawing/2014/main" id="{C76FE0FD-3A19-49EE-B562-1E02195CAE83}"/>
              </a:ext>
            </a:extLst>
          </p:cNvPr>
          <p:cNvSpPr>
            <a:spLocks noGrp="1"/>
          </p:cNvSpPr>
          <p:nvPr>
            <p:ph sz="half" idx="2"/>
          </p:nvPr>
        </p:nvSpPr>
        <p:spPr>
          <a:xfrm>
            <a:off x="6525014" y="1818609"/>
            <a:ext cx="4447786" cy="3581401"/>
          </a:xfrm>
        </p:spPr>
        <p:txBody>
          <a:bodyPr>
            <a:normAutofit fontScale="85000" lnSpcReduction="10000"/>
          </a:bodyPr>
          <a:lstStyle/>
          <a:p>
            <a:r>
              <a:rPr lang="en-US" dirty="0"/>
              <a:t>Topics NOT covered in this presentation:</a:t>
            </a:r>
          </a:p>
          <a:p>
            <a:pPr lvl="1"/>
            <a:r>
              <a:rPr lang="en-US" dirty="0"/>
              <a:t>Miscellaneous Sealing Procedures:</a:t>
            </a:r>
          </a:p>
          <a:p>
            <a:pPr lvl="2"/>
            <a:r>
              <a:rPr lang="en-US" dirty="0"/>
              <a:t>Sealing Underage Alcohol or Marijuana Convictions</a:t>
            </a:r>
          </a:p>
          <a:p>
            <a:pPr lvl="2"/>
            <a:r>
              <a:rPr lang="en-US" dirty="0"/>
              <a:t>Sealing Eligible Convictions by State Court Administrator’s Office</a:t>
            </a:r>
          </a:p>
          <a:p>
            <a:pPr lvl="2"/>
            <a:r>
              <a:rPr lang="en-US" dirty="0"/>
              <a:t>Sealing Conviction Records after a Pardon</a:t>
            </a:r>
          </a:p>
          <a:p>
            <a:pPr lvl="1"/>
            <a:r>
              <a:rPr lang="en-US" dirty="0"/>
              <a:t>Expungement of Juvenile Records</a:t>
            </a:r>
          </a:p>
          <a:p>
            <a:pPr lvl="1"/>
            <a:r>
              <a:rPr lang="en-US" dirty="0"/>
              <a:t>Challenges to the Underlying Conviction</a:t>
            </a:r>
          </a:p>
          <a:p>
            <a:pPr lvl="1"/>
            <a:r>
              <a:rPr lang="en-US" dirty="0"/>
              <a:t>Sex Offender De-Registration Process</a:t>
            </a:r>
          </a:p>
        </p:txBody>
      </p:sp>
      <p:sp>
        <p:nvSpPr>
          <p:cNvPr id="5" name="TextBox 4">
            <a:extLst>
              <a:ext uri="{FF2B5EF4-FFF2-40B4-BE49-F238E27FC236}">
                <a16:creationId xmlns:a16="http://schemas.microsoft.com/office/drawing/2014/main" id="{4FBFF87C-33F0-48C9-90C6-E4D23772D3B0}"/>
              </a:ext>
            </a:extLst>
          </p:cNvPr>
          <p:cNvSpPr txBox="1"/>
          <p:nvPr/>
        </p:nvSpPr>
        <p:spPr>
          <a:xfrm>
            <a:off x="1489166" y="5530056"/>
            <a:ext cx="9840685" cy="923330"/>
          </a:xfrm>
          <a:prstGeom prst="rect">
            <a:avLst/>
          </a:prstGeom>
          <a:noFill/>
        </p:spPr>
        <p:txBody>
          <a:bodyPr wrap="square" rtlCol="0">
            <a:spAutoFit/>
          </a:bodyPr>
          <a:lstStyle/>
          <a:p>
            <a:pPr algn="ctr"/>
            <a:r>
              <a:rPr lang="en-US" dirty="0"/>
              <a:t>For more information on topics not covered here today, you can consult with an attorney, go to </a:t>
            </a:r>
            <a:r>
              <a:rPr lang="en-US" dirty="0">
                <a:hlinkClick r:id="rId3"/>
              </a:rPr>
              <a:t>www.coloradojudicial.gov </a:t>
            </a:r>
            <a:r>
              <a:rPr lang="en-US" dirty="0"/>
              <a:t>and/or contact your district’s Self-Represented Litigant Coordinator.</a:t>
            </a:r>
          </a:p>
          <a:p>
            <a:pPr algn="ctr"/>
            <a:endParaRPr lang="en-US" dirty="0"/>
          </a:p>
        </p:txBody>
      </p:sp>
      <p:sp>
        <p:nvSpPr>
          <p:cNvPr id="6" name="Slide Number Placeholder 5">
            <a:extLst>
              <a:ext uri="{FF2B5EF4-FFF2-40B4-BE49-F238E27FC236}">
                <a16:creationId xmlns:a16="http://schemas.microsoft.com/office/drawing/2014/main" id="{5B03CEB8-2052-411E-8B43-21EC164E0882}"/>
              </a:ext>
            </a:extLst>
          </p:cNvPr>
          <p:cNvSpPr>
            <a:spLocks noGrp="1"/>
          </p:cNvSpPr>
          <p:nvPr>
            <p:ph type="sldNum" sz="quarter" idx="12"/>
          </p:nvPr>
        </p:nvSpPr>
        <p:spPr/>
        <p:txBody>
          <a:bodyPr/>
          <a:lstStyle/>
          <a:p>
            <a:fld id="{69E57DC2-970A-4B3E-BB1C-7A09969E49DF}" type="slidenum">
              <a:rPr lang="en-US" smtClean="0"/>
              <a:t>5</a:t>
            </a:fld>
            <a:endParaRPr lang="en-US" dirty="0"/>
          </a:p>
        </p:txBody>
      </p:sp>
      <p:sp>
        <p:nvSpPr>
          <p:cNvPr id="7" name="Footer Placeholder 6">
            <a:extLst>
              <a:ext uri="{FF2B5EF4-FFF2-40B4-BE49-F238E27FC236}">
                <a16:creationId xmlns:a16="http://schemas.microsoft.com/office/drawing/2014/main" id="{AE992641-03A3-E9AE-B070-97BE675ABC52}"/>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456589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31932-AECE-45F2-A0CC-B8257EDB9ACB}"/>
              </a:ext>
            </a:extLst>
          </p:cNvPr>
          <p:cNvSpPr>
            <a:spLocks noGrp="1"/>
          </p:cNvSpPr>
          <p:nvPr>
            <p:ph type="title"/>
          </p:nvPr>
        </p:nvSpPr>
        <p:spPr/>
        <p:txBody>
          <a:bodyPr/>
          <a:lstStyle/>
          <a:p>
            <a:pPr algn="ctr">
              <a:spcAft>
                <a:spcPts val="1200"/>
              </a:spcAft>
            </a:pPr>
            <a:r>
              <a:rPr lang="en-US" sz="4000" dirty="0"/>
              <a:t>Sealing Non-Conviction Cases</a:t>
            </a:r>
            <a:br>
              <a:rPr lang="en-US" sz="4000" dirty="0"/>
            </a:br>
            <a:br>
              <a:rPr lang="en-US" sz="4000" dirty="0"/>
            </a:br>
            <a:r>
              <a:rPr lang="en-US" sz="2800" dirty="0"/>
              <a:t>See C.R.S § 24-72-705</a:t>
            </a:r>
            <a:br>
              <a:rPr lang="en-US" dirty="0"/>
            </a:br>
            <a:br>
              <a:rPr lang="en-US" dirty="0"/>
            </a:br>
            <a:endParaRPr lang="en-US" dirty="0"/>
          </a:p>
        </p:txBody>
      </p:sp>
      <p:sp>
        <p:nvSpPr>
          <p:cNvPr id="3" name="Content Placeholder 2">
            <a:extLst>
              <a:ext uri="{FF2B5EF4-FFF2-40B4-BE49-F238E27FC236}">
                <a16:creationId xmlns:a16="http://schemas.microsoft.com/office/drawing/2014/main" id="{6ECA26F5-78A9-4F37-8DF7-EE90C6B29A54}"/>
              </a:ext>
            </a:extLst>
          </p:cNvPr>
          <p:cNvSpPr>
            <a:spLocks noGrp="1"/>
          </p:cNvSpPr>
          <p:nvPr>
            <p:ph idx="1"/>
          </p:nvPr>
        </p:nvSpPr>
        <p:spPr/>
        <p:txBody>
          <a:bodyPr>
            <a:normAutofit fontScale="92500" lnSpcReduction="20000"/>
          </a:bodyPr>
          <a:lstStyle/>
          <a:p>
            <a:r>
              <a:rPr lang="en-US" dirty="0"/>
              <a:t>In General:</a:t>
            </a:r>
          </a:p>
          <a:p>
            <a:r>
              <a:rPr lang="en-US" dirty="0"/>
              <a:t>	The court is required to order a defendant’s records sealed in four situations </a:t>
            </a:r>
            <a:r>
              <a:rPr lang="en-US" b="1" i="1" dirty="0"/>
              <a:t>unless</a:t>
            </a:r>
            <a:r>
              <a:rPr lang="en-US" dirty="0"/>
              <a:t> the defendant is charged with an offense that falls under the </a:t>
            </a:r>
            <a:r>
              <a:rPr lang="en-US" u="sng" dirty="0"/>
              <a:t>Victim Rights Act (VRA)</a:t>
            </a:r>
            <a:r>
              <a:rPr lang="en-US" dirty="0"/>
              <a:t>. </a:t>
            </a:r>
          </a:p>
          <a:p>
            <a:pPr lvl="1"/>
            <a:r>
              <a:rPr lang="en-US" dirty="0"/>
              <a:t>If one or more of the charges fall under the VRA, the District Attorney must notify the named-victim; either the DA or the named-victim can request a hearing. </a:t>
            </a:r>
          </a:p>
          <a:p>
            <a:r>
              <a:rPr lang="en-US" dirty="0"/>
              <a:t>        If eligible, the sealing process is intended to be automatic. </a:t>
            </a:r>
          </a:p>
          <a:p>
            <a:r>
              <a:rPr lang="en-US" dirty="0"/>
              <a:t>        If the records are eligible to be sealed but have not been, a defendant is still permitted to file a motion into the case in the county where the criminal record exists.</a:t>
            </a:r>
          </a:p>
          <a:p>
            <a:pPr lvl="1"/>
            <a:r>
              <a:rPr lang="en-US" dirty="0"/>
              <a:t>There is no fee/cost for filing such motion.</a:t>
            </a:r>
          </a:p>
          <a:p>
            <a:pPr marL="0" indent="0">
              <a:buNone/>
            </a:pPr>
            <a:endParaRPr lang="en-US" dirty="0"/>
          </a:p>
        </p:txBody>
      </p:sp>
      <p:sp>
        <p:nvSpPr>
          <p:cNvPr id="4" name="Text Placeholder 3">
            <a:extLst>
              <a:ext uri="{FF2B5EF4-FFF2-40B4-BE49-F238E27FC236}">
                <a16:creationId xmlns:a16="http://schemas.microsoft.com/office/drawing/2014/main" id="{CFE5182A-4E3D-43F7-8747-42F1E2C90AD8}"/>
              </a:ext>
            </a:extLst>
          </p:cNvPr>
          <p:cNvSpPr>
            <a:spLocks noGrp="1"/>
          </p:cNvSpPr>
          <p:nvPr>
            <p:ph type="body" sz="half" idx="2"/>
          </p:nvPr>
        </p:nvSpPr>
        <p:spPr>
          <a:xfrm>
            <a:off x="723900" y="2856343"/>
            <a:ext cx="3855720" cy="3109027"/>
          </a:xfrm>
        </p:spPr>
        <p:txBody>
          <a:bodyPr>
            <a:normAutofit/>
          </a:bodyPr>
          <a:lstStyle/>
          <a:p>
            <a:endParaRPr lang="en-US" sz="2800" dirty="0"/>
          </a:p>
          <a:p>
            <a:endParaRPr lang="en-US" sz="2800" dirty="0"/>
          </a:p>
          <a:p>
            <a:endParaRPr lang="en-US" sz="2800" dirty="0"/>
          </a:p>
        </p:txBody>
      </p:sp>
      <p:sp>
        <p:nvSpPr>
          <p:cNvPr id="5" name="Slide Number Placeholder 4">
            <a:extLst>
              <a:ext uri="{FF2B5EF4-FFF2-40B4-BE49-F238E27FC236}">
                <a16:creationId xmlns:a16="http://schemas.microsoft.com/office/drawing/2014/main" id="{2EEA4A38-3E1F-4CC7-810F-54ABC8782B0D}"/>
              </a:ext>
            </a:extLst>
          </p:cNvPr>
          <p:cNvSpPr>
            <a:spLocks noGrp="1"/>
          </p:cNvSpPr>
          <p:nvPr>
            <p:ph type="sldNum" sz="quarter" idx="12"/>
          </p:nvPr>
        </p:nvSpPr>
        <p:spPr/>
        <p:txBody>
          <a:bodyPr/>
          <a:lstStyle/>
          <a:p>
            <a:fld id="{69E57DC2-970A-4B3E-BB1C-7A09969E49DF}" type="slidenum">
              <a:rPr lang="en-US" smtClean="0"/>
              <a:pPr/>
              <a:t>6</a:t>
            </a:fld>
            <a:endParaRPr lang="en-US" dirty="0"/>
          </a:p>
        </p:txBody>
      </p:sp>
      <p:sp>
        <p:nvSpPr>
          <p:cNvPr id="6" name="Footer Placeholder 5">
            <a:extLst>
              <a:ext uri="{FF2B5EF4-FFF2-40B4-BE49-F238E27FC236}">
                <a16:creationId xmlns:a16="http://schemas.microsoft.com/office/drawing/2014/main" id="{12AF2BDA-0E7A-895D-1227-A2946DD0CBC9}"/>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3804122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9D78F-89AC-4CBC-A76E-D5E43C90FE84}"/>
              </a:ext>
            </a:extLst>
          </p:cNvPr>
          <p:cNvSpPr>
            <a:spLocks noGrp="1"/>
          </p:cNvSpPr>
          <p:nvPr>
            <p:ph type="title"/>
          </p:nvPr>
        </p:nvSpPr>
        <p:spPr>
          <a:xfrm>
            <a:off x="1371600" y="685800"/>
            <a:ext cx="9601200" cy="1397524"/>
          </a:xfrm>
        </p:spPr>
        <p:txBody>
          <a:bodyPr>
            <a:normAutofit fontScale="90000"/>
          </a:bodyPr>
          <a:lstStyle/>
          <a:p>
            <a:r>
              <a:rPr lang="en-US" dirty="0"/>
              <a:t>Sealing Criminal Justice Records other than Convictions</a:t>
            </a:r>
            <a:br>
              <a:rPr lang="en-US" dirty="0"/>
            </a:br>
            <a:endParaRPr lang="en-US" i="1" dirty="0"/>
          </a:p>
        </p:txBody>
      </p:sp>
      <p:sp>
        <p:nvSpPr>
          <p:cNvPr id="3" name="Content Placeholder 2">
            <a:extLst>
              <a:ext uri="{FF2B5EF4-FFF2-40B4-BE49-F238E27FC236}">
                <a16:creationId xmlns:a16="http://schemas.microsoft.com/office/drawing/2014/main" id="{F3E30E3F-55DC-4F7A-9220-4046542ECE73}"/>
              </a:ext>
            </a:extLst>
          </p:cNvPr>
          <p:cNvSpPr>
            <a:spLocks noGrp="1"/>
          </p:cNvSpPr>
          <p:nvPr>
            <p:ph idx="1"/>
          </p:nvPr>
        </p:nvSpPr>
        <p:spPr>
          <a:xfrm>
            <a:off x="1371600" y="2238866"/>
            <a:ext cx="9601200" cy="4619134"/>
          </a:xfrm>
        </p:spPr>
        <p:txBody>
          <a:bodyPr>
            <a:normAutofit/>
          </a:bodyPr>
          <a:lstStyle/>
          <a:p>
            <a:r>
              <a:rPr lang="en-US" dirty="0"/>
              <a:t>To qualify to have your record automatically sealed, you must meet one of the requirements:</a:t>
            </a:r>
          </a:p>
          <a:p>
            <a:pPr lvl="1"/>
            <a:r>
              <a:rPr lang="en-US" dirty="0"/>
              <a:t>You were acquitted of all counts in the case.</a:t>
            </a:r>
          </a:p>
          <a:p>
            <a:pPr lvl="1"/>
            <a:r>
              <a:rPr lang="en-US" dirty="0"/>
              <a:t>Your case was completely dismissed.</a:t>
            </a:r>
          </a:p>
          <a:p>
            <a:pPr lvl="1"/>
            <a:r>
              <a:rPr lang="en-US" dirty="0"/>
              <a:t>You completed a diversion agreement. See C.R.S § 18-1.3-101.</a:t>
            </a:r>
          </a:p>
          <a:p>
            <a:pPr lvl="1"/>
            <a:r>
              <a:rPr lang="en-US" dirty="0"/>
              <a:t>You completed a deferred judgment and sentence, and all counts have been dismissed. See C.R.S § 18-1.3-102.</a:t>
            </a:r>
          </a:p>
          <a:p>
            <a:pPr marL="530352" lvl="1" indent="0">
              <a:buNone/>
            </a:pPr>
            <a:endParaRPr lang="en-US" dirty="0"/>
          </a:p>
          <a:p>
            <a:pPr marL="530352" lvl="1" indent="0">
              <a:buNone/>
            </a:pPr>
            <a:r>
              <a:rPr lang="en-US" b="1" dirty="0">
                <a:solidFill>
                  <a:srgbClr val="FF0000"/>
                </a:solidFill>
              </a:rPr>
              <a:t>*</a:t>
            </a:r>
            <a:r>
              <a:rPr lang="en-US" b="1" dirty="0"/>
              <a:t>NOTE</a:t>
            </a:r>
            <a:r>
              <a:rPr lang="en-US" dirty="0"/>
              <a:t>: If your case was dismissed as part of a plea agreement in another case, you cannot have the dismissed case sealed until the case in which you pled guilty is eligible to be sealed. See C.R.S. 24-72-703(12)(II).</a:t>
            </a:r>
          </a:p>
        </p:txBody>
      </p:sp>
      <p:sp>
        <p:nvSpPr>
          <p:cNvPr id="4" name="Slide Number Placeholder 3">
            <a:extLst>
              <a:ext uri="{FF2B5EF4-FFF2-40B4-BE49-F238E27FC236}">
                <a16:creationId xmlns:a16="http://schemas.microsoft.com/office/drawing/2014/main" id="{A9903CB5-D287-49C4-87CE-049981BC7229}"/>
              </a:ext>
            </a:extLst>
          </p:cNvPr>
          <p:cNvSpPr>
            <a:spLocks noGrp="1"/>
          </p:cNvSpPr>
          <p:nvPr>
            <p:ph type="sldNum" sz="quarter" idx="12"/>
          </p:nvPr>
        </p:nvSpPr>
        <p:spPr/>
        <p:txBody>
          <a:bodyPr/>
          <a:lstStyle/>
          <a:p>
            <a:fld id="{69E57DC2-970A-4B3E-BB1C-7A09969E49DF}" type="slidenum">
              <a:rPr lang="en-US" smtClean="0"/>
              <a:t>7</a:t>
            </a:fld>
            <a:endParaRPr lang="en-US" dirty="0"/>
          </a:p>
        </p:txBody>
      </p:sp>
      <p:sp>
        <p:nvSpPr>
          <p:cNvPr id="5" name="Footer Placeholder 4">
            <a:extLst>
              <a:ext uri="{FF2B5EF4-FFF2-40B4-BE49-F238E27FC236}">
                <a16:creationId xmlns:a16="http://schemas.microsoft.com/office/drawing/2014/main" id="{11CB38D3-C7EB-68AB-5656-F70FBBA476F1}"/>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622610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DE02C-10E5-4365-B95E-16978A636E40}"/>
              </a:ext>
            </a:extLst>
          </p:cNvPr>
          <p:cNvSpPr>
            <a:spLocks noGrp="1"/>
          </p:cNvSpPr>
          <p:nvPr>
            <p:ph type="title"/>
          </p:nvPr>
        </p:nvSpPr>
        <p:spPr>
          <a:xfrm>
            <a:off x="1371600" y="685800"/>
            <a:ext cx="9601200" cy="1485900"/>
          </a:xfrm>
        </p:spPr>
        <p:txBody>
          <a:bodyPr>
            <a:normAutofit/>
          </a:bodyPr>
          <a:lstStyle/>
          <a:p>
            <a:r>
              <a:rPr lang="en-US" dirty="0"/>
              <a:t>Sealing Non-Conviction Cases</a:t>
            </a:r>
          </a:p>
        </p:txBody>
      </p:sp>
      <p:sp>
        <p:nvSpPr>
          <p:cNvPr id="3" name="Content Placeholder 2">
            <a:extLst>
              <a:ext uri="{FF2B5EF4-FFF2-40B4-BE49-F238E27FC236}">
                <a16:creationId xmlns:a16="http://schemas.microsoft.com/office/drawing/2014/main" id="{6C4CAD78-9255-434A-AA67-1A0C87B540D3}"/>
              </a:ext>
            </a:extLst>
          </p:cNvPr>
          <p:cNvSpPr>
            <a:spLocks noGrp="1"/>
          </p:cNvSpPr>
          <p:nvPr>
            <p:ph idx="1"/>
          </p:nvPr>
        </p:nvSpPr>
        <p:spPr>
          <a:xfrm>
            <a:off x="1382233" y="1839432"/>
            <a:ext cx="9601200" cy="4332767"/>
          </a:xfrm>
        </p:spPr>
        <p:txBody>
          <a:bodyPr>
            <a:normAutofit lnSpcReduction="10000"/>
          </a:bodyPr>
          <a:lstStyle/>
          <a:p>
            <a:r>
              <a:rPr lang="en-US" dirty="0"/>
              <a:t>Other criminal records that </a:t>
            </a:r>
            <a:r>
              <a:rPr lang="en-US" u="sng" dirty="0"/>
              <a:t>cannot</a:t>
            </a:r>
            <a:r>
              <a:rPr lang="en-US" dirty="0"/>
              <a:t> be sealed or, for which sealing is not automatic.</a:t>
            </a:r>
          </a:p>
          <a:p>
            <a:pPr lvl="1"/>
            <a:r>
              <a:rPr lang="en-US" dirty="0"/>
              <a:t>The only charge(s) is/are class 1 misdemeanor traffic offenses, class 2 misdemeanor traffic offenses, class A traffic infractions, and/or class B traffic infractions.	</a:t>
            </a:r>
          </a:p>
          <a:p>
            <a:pPr lvl="1"/>
            <a:r>
              <a:rPr lang="en-US" dirty="0"/>
              <a:t>Deferred judgment and sentence for an offense for which the factual basis involved unlawful sexual behavior. (C.R.S § 16-22-102(9)).</a:t>
            </a:r>
          </a:p>
          <a:p>
            <a:pPr lvl="1"/>
            <a:r>
              <a:rPr lang="en-US" dirty="0"/>
              <a:t>Deferred judgment and sentence concerning traffic control laws related to the holder of a commercial driver’s license or operator of a commercial motor vehicle. (C.R.S § 42-2-402).</a:t>
            </a:r>
          </a:p>
          <a:p>
            <a:pPr lvl="1"/>
            <a:r>
              <a:rPr lang="en-US" dirty="0"/>
              <a:t>Underage alcohol, marijuana, and paraphernalia offenses per C.R.S § 18-13-122.</a:t>
            </a:r>
          </a:p>
          <a:p>
            <a:pPr lvl="1"/>
            <a:r>
              <a:rPr lang="en-US" dirty="0"/>
              <a:t>Charges that are included in the VRA; these offenses require the court to set a hearing upon the DA or named-victim’s request. </a:t>
            </a:r>
          </a:p>
          <a:p>
            <a:pPr lvl="2"/>
            <a:r>
              <a:rPr lang="en-US" dirty="0"/>
              <a:t>See next slide for a list of charges.</a:t>
            </a:r>
          </a:p>
        </p:txBody>
      </p:sp>
      <p:sp>
        <p:nvSpPr>
          <p:cNvPr id="4" name="Slide Number Placeholder 3">
            <a:extLst>
              <a:ext uri="{FF2B5EF4-FFF2-40B4-BE49-F238E27FC236}">
                <a16:creationId xmlns:a16="http://schemas.microsoft.com/office/drawing/2014/main" id="{EF033B0D-AE06-4F5B-9075-80C27CEEA300}"/>
              </a:ext>
            </a:extLst>
          </p:cNvPr>
          <p:cNvSpPr>
            <a:spLocks noGrp="1"/>
          </p:cNvSpPr>
          <p:nvPr>
            <p:ph type="sldNum" sz="quarter" idx="12"/>
          </p:nvPr>
        </p:nvSpPr>
        <p:spPr/>
        <p:txBody>
          <a:bodyPr/>
          <a:lstStyle/>
          <a:p>
            <a:fld id="{69E57DC2-970A-4B3E-BB1C-7A09969E49DF}" type="slidenum">
              <a:rPr lang="en-US" smtClean="0"/>
              <a:t>8</a:t>
            </a:fld>
            <a:endParaRPr lang="en-US" dirty="0"/>
          </a:p>
        </p:txBody>
      </p:sp>
      <p:sp>
        <p:nvSpPr>
          <p:cNvPr id="5" name="Footer Placeholder 4">
            <a:extLst>
              <a:ext uri="{FF2B5EF4-FFF2-40B4-BE49-F238E27FC236}">
                <a16:creationId xmlns:a16="http://schemas.microsoft.com/office/drawing/2014/main" id="{AECF3BB9-E4F9-BDDC-A07E-521A51406F9E}"/>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3135802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D86D5-160E-45DA-BB86-AEE57722F778}"/>
              </a:ext>
            </a:extLst>
          </p:cNvPr>
          <p:cNvSpPr>
            <a:spLocks noGrp="1"/>
          </p:cNvSpPr>
          <p:nvPr>
            <p:ph type="title"/>
          </p:nvPr>
        </p:nvSpPr>
        <p:spPr>
          <a:xfrm>
            <a:off x="1295400" y="396816"/>
            <a:ext cx="9601200" cy="1328468"/>
          </a:xfrm>
        </p:spPr>
        <p:txBody>
          <a:bodyPr>
            <a:normAutofit/>
          </a:bodyPr>
          <a:lstStyle/>
          <a:p>
            <a:pPr algn="ctr">
              <a:spcAft>
                <a:spcPts val="600"/>
              </a:spcAft>
            </a:pPr>
            <a:r>
              <a:rPr lang="en-US" dirty="0"/>
              <a:t>Sealing Non-Conviction Cases</a:t>
            </a:r>
            <a:br>
              <a:rPr lang="en-US" dirty="0"/>
            </a:br>
            <a:r>
              <a:rPr lang="en-US" sz="3600" u="sng" dirty="0"/>
              <a:t>Crimes Covered by VRA</a:t>
            </a:r>
            <a:endParaRPr lang="en-US" u="sng" dirty="0"/>
          </a:p>
        </p:txBody>
      </p:sp>
      <p:sp>
        <p:nvSpPr>
          <p:cNvPr id="3" name="Content Placeholder 2">
            <a:extLst>
              <a:ext uri="{FF2B5EF4-FFF2-40B4-BE49-F238E27FC236}">
                <a16:creationId xmlns:a16="http://schemas.microsoft.com/office/drawing/2014/main" id="{C82524D6-1E96-4E9E-8E33-9FB902A8820F}"/>
              </a:ext>
            </a:extLst>
          </p:cNvPr>
          <p:cNvSpPr>
            <a:spLocks noGrp="1"/>
          </p:cNvSpPr>
          <p:nvPr>
            <p:ph idx="1"/>
          </p:nvPr>
        </p:nvSpPr>
        <p:spPr>
          <a:xfrm>
            <a:off x="1371600" y="1725285"/>
            <a:ext cx="9601200" cy="4565448"/>
          </a:xfrm>
        </p:spPr>
        <p:txBody>
          <a:bodyPr>
            <a:normAutofit lnSpcReduction="10000"/>
          </a:bodyPr>
          <a:lstStyle/>
          <a:p>
            <a:r>
              <a:rPr lang="en-US" dirty="0"/>
              <a:t>1</a:t>
            </a:r>
            <a:r>
              <a:rPr lang="en-US" baseline="30000" dirty="0"/>
              <a:t>st</a:t>
            </a:r>
            <a:r>
              <a:rPr lang="en-US" dirty="0"/>
              <a:t> Degree Murder; 2</a:t>
            </a:r>
            <a:r>
              <a:rPr lang="en-US" baseline="30000" dirty="0"/>
              <a:t>nd</a:t>
            </a:r>
            <a:r>
              <a:rPr lang="en-US" dirty="0"/>
              <a:t> Degree Murder; Manslaughter; Criminally Negligent Homicide; Vehicular Homicide; Various Assault Offenses; Menacing; 1</a:t>
            </a:r>
            <a:r>
              <a:rPr lang="en-US" baseline="30000" dirty="0"/>
              <a:t>st</a:t>
            </a:r>
            <a:r>
              <a:rPr lang="en-US" dirty="0"/>
              <a:t> Degree Kidnapping; 2</a:t>
            </a:r>
            <a:r>
              <a:rPr lang="en-US" baseline="30000" dirty="0"/>
              <a:t>nd</a:t>
            </a:r>
            <a:r>
              <a:rPr lang="en-US" dirty="0"/>
              <a:t> Degree Kidnapping; Various Sexual Assault Offenses; Invasion of Privacy for Sexual Gratification; Robbery; Aggravated Robbery; Aggravated Robbery of Controlled Substances; Incest; Aggravated Incest; Child Abuse; Sexual Exploitation of Children; Crimes against At-Risk Adults or At-Risk Juveniles; Domestic Violence Offenses; Stalking; Bias-Motivated Offenses; Careless Driving Resulting in Death of Another Person; Failure to Stop at the Scene of an Accident Resulting in Death or Serious Bodily Injury of Another Person; Retaliation Against a Witness/Victim; Intimidating a Witness/Victim; Aggravated Intimidation of a Witness/Victim; Tampering with a Witness/Victim; Indecent Exposure; Violation of a Protection Order Against a Person Charged with Sexual Assault Crime; Human Trafficking; 1</a:t>
            </a:r>
            <a:r>
              <a:rPr lang="en-US" baseline="30000" dirty="0"/>
              <a:t>st</a:t>
            </a:r>
            <a:r>
              <a:rPr lang="en-US" dirty="0"/>
              <a:t> Degree Burglary; Retaliation Against Judge/Elected Official/Prosecutor/Juror; Child Prostitution (or Solicitation/Procurement/Pimping/Inducement/Patronizing a Prostituted Child); Posting a Private Image for Harassment/Pecuniary Gain; or Criminal Attempt/Conspiracy/Being an Accessory with respect to any of the aforementioned Offenses.</a:t>
            </a:r>
          </a:p>
        </p:txBody>
      </p:sp>
      <p:sp>
        <p:nvSpPr>
          <p:cNvPr id="4" name="Slide Number Placeholder 3">
            <a:extLst>
              <a:ext uri="{FF2B5EF4-FFF2-40B4-BE49-F238E27FC236}">
                <a16:creationId xmlns:a16="http://schemas.microsoft.com/office/drawing/2014/main" id="{8FCD9B7F-4A7B-42F7-91A3-3A3D02DB7497}"/>
              </a:ext>
            </a:extLst>
          </p:cNvPr>
          <p:cNvSpPr>
            <a:spLocks noGrp="1"/>
          </p:cNvSpPr>
          <p:nvPr>
            <p:ph type="sldNum" sz="quarter" idx="12"/>
          </p:nvPr>
        </p:nvSpPr>
        <p:spPr/>
        <p:txBody>
          <a:bodyPr/>
          <a:lstStyle/>
          <a:p>
            <a:fld id="{69E57DC2-970A-4B3E-BB1C-7A09969E49DF}" type="slidenum">
              <a:rPr lang="en-US" smtClean="0"/>
              <a:t>9</a:t>
            </a:fld>
            <a:endParaRPr lang="en-US" dirty="0"/>
          </a:p>
        </p:txBody>
      </p:sp>
      <p:sp>
        <p:nvSpPr>
          <p:cNvPr id="5" name="Footer Placeholder 4">
            <a:extLst>
              <a:ext uri="{FF2B5EF4-FFF2-40B4-BE49-F238E27FC236}">
                <a16:creationId xmlns:a16="http://schemas.microsoft.com/office/drawing/2014/main" id="{AC982BC6-2A14-07D6-4FE7-90B55B64A423}"/>
              </a:ext>
            </a:extLst>
          </p:cNvPr>
          <p:cNvSpPr>
            <a:spLocks noGrp="1"/>
          </p:cNvSpPr>
          <p:nvPr>
            <p:ph type="ftr" sz="quarter" idx="11"/>
          </p:nvPr>
        </p:nvSpPr>
        <p:spPr/>
        <p:txBody>
          <a:bodyPr/>
          <a:lstStyle/>
          <a:p>
            <a:r>
              <a:rPr lang="en-US" sz="1100" dirty="0"/>
              <a:t>Rev. Aug. 2025</a:t>
            </a:r>
          </a:p>
        </p:txBody>
      </p:sp>
    </p:spTree>
    <p:extLst>
      <p:ext uri="{BB962C8B-B14F-4D97-AF65-F5344CB8AC3E}">
        <p14:creationId xmlns:p14="http://schemas.microsoft.com/office/powerpoint/2010/main" val="3431877434"/>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4ADF6B12411C345A84674C85F963EE5" ma:contentTypeVersion="12" ma:contentTypeDescription="Create a new document." ma:contentTypeScope="" ma:versionID="75b87901454480dc4717a0028a07975c">
  <xsd:schema xmlns:xsd="http://www.w3.org/2001/XMLSchema" xmlns:xs="http://www.w3.org/2001/XMLSchema" xmlns:p="http://schemas.microsoft.com/office/2006/metadata/properties" xmlns:ns3="099dd1d6-c3b6-42e6-bb93-9cbd6c2b0c60" xmlns:ns4="3aeaedec-3062-4460-a14c-b18d1dabf2a6" targetNamespace="http://schemas.microsoft.com/office/2006/metadata/properties" ma:root="true" ma:fieldsID="7c0d580ce920cffd99a4f9642e327604" ns3:_="" ns4:_="">
    <xsd:import namespace="099dd1d6-c3b6-42e6-bb93-9cbd6c2b0c60"/>
    <xsd:import namespace="3aeaedec-3062-4460-a14c-b18d1dabf2a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DateTaken" minOccurs="0"/>
                <xsd:element ref="ns3:MediaServiceLocation" minOccurs="0"/>
                <xsd:element ref="ns3:MediaServiceOCR"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9dd1d6-c3b6-42e6-bb93-9cbd6c2b0c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EventHashCode" ma:index="11" nillable="true" ma:displayName="MediaServiceEventHashCode" ma:hidden="true" ma:internalName="MediaServiceEventHashCode"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eaedec-3062-4460-a14c-b18d1dabf2a6"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59A970B-0E3E-43C7-9E46-DF16C5F18FCF}">
  <ds:schemaRefs>
    <ds:schemaRef ds:uri="http://schemas.microsoft.com/sharepoint/v3/contenttype/forms"/>
  </ds:schemaRefs>
</ds:datastoreItem>
</file>

<file path=customXml/itemProps2.xml><?xml version="1.0" encoding="utf-8"?>
<ds:datastoreItem xmlns:ds="http://schemas.openxmlformats.org/officeDocument/2006/customXml" ds:itemID="{E36A491C-1885-494B-A45B-91B87C0BB5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9dd1d6-c3b6-42e6-bb93-9cbd6c2b0c60"/>
    <ds:schemaRef ds:uri="3aeaedec-3062-4460-a14c-b18d1dabf2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40278B8-442A-4E1E-9550-1898DEC5856E}">
  <ds:schemaRefs>
    <ds:schemaRef ds:uri="http://schemas.microsoft.com/office/2006/documentManagement/types"/>
    <ds:schemaRef ds:uri="http://purl.org/dc/terms/"/>
    <ds:schemaRef ds:uri="http://schemas.microsoft.com/office/infopath/2007/PartnerControls"/>
    <ds:schemaRef ds:uri="099dd1d6-c3b6-42e6-bb93-9cbd6c2b0c60"/>
    <ds:schemaRef ds:uri="http://purl.org/dc/elements/1.1/"/>
    <ds:schemaRef ds:uri="http://schemas.microsoft.com/office/2006/metadata/properties"/>
    <ds:schemaRef ds:uri="http://schemas.openxmlformats.org/package/2006/metadata/core-properties"/>
    <ds:schemaRef ds:uri="3aeaedec-3062-4460-a14c-b18d1dabf2a6"/>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4162</TotalTime>
  <Words>5261</Words>
  <Application>Microsoft Office PowerPoint</Application>
  <PresentationFormat>Widescreen</PresentationFormat>
  <Paragraphs>458</Paragraphs>
  <Slides>41</Slides>
  <Notes>30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Calibri</vt:lpstr>
      <vt:lpstr>Franklin Gothic Book</vt:lpstr>
      <vt:lpstr>Times New Roman</vt:lpstr>
      <vt:lpstr>Wingdings</vt:lpstr>
      <vt:lpstr>Crop</vt:lpstr>
      <vt:lpstr>Sealing criminal records</vt:lpstr>
      <vt:lpstr>PowerPoint Presentation</vt:lpstr>
      <vt:lpstr>What Does it Mean to Have a Record Sealed?</vt:lpstr>
      <vt:lpstr>In most cases, sealing requires action and not every record is eligible.</vt:lpstr>
      <vt:lpstr>What to expect from this clinic:</vt:lpstr>
      <vt:lpstr>Sealing Non-Conviction Cases  See C.R.S § 24-72-705  </vt:lpstr>
      <vt:lpstr>Sealing Criminal Justice Records other than Convictions </vt:lpstr>
      <vt:lpstr>Sealing Non-Conviction Cases</vt:lpstr>
      <vt:lpstr>Sealing Non-Conviction Cases Crimes Covered by VRA</vt:lpstr>
      <vt:lpstr>Sealing Non-Conviction Cases</vt:lpstr>
      <vt:lpstr>Sealing Non-Conviction Cases</vt:lpstr>
      <vt:lpstr>Sealing Arrest and Criminal Records When No Charges Filed  See C.R.S 24-72-704</vt:lpstr>
      <vt:lpstr>Sealing Arrest and Criminal Records When No Charges Filed </vt:lpstr>
      <vt:lpstr>Sealing Arrest and Criminal Records When No Charges Filed</vt:lpstr>
      <vt:lpstr>Sealing Arrest and Criminal Records When No Charges Filed</vt:lpstr>
      <vt:lpstr>Sealing Arrest and Criminal Records When No Charges Filed</vt:lpstr>
      <vt:lpstr>Sealing of Criminal Conviction – Municipal Record  See C.R.S. 24-72-703 and C.R.S 24-72-708</vt:lpstr>
      <vt:lpstr>Sealing of Criminal Conviction - Municipal Record </vt:lpstr>
      <vt:lpstr>Sealing of Criminal Conviction – Municipal Record</vt:lpstr>
      <vt:lpstr>Sealing of Criminal Conviction – Municipal Record</vt:lpstr>
      <vt:lpstr>Sealing of Criminal Conviction – Municipal Record</vt:lpstr>
      <vt:lpstr>Sealing of Criminal Conviction – Municipal Record</vt:lpstr>
      <vt:lpstr>Sealing of Criminal Conviction – Municipal Record</vt:lpstr>
      <vt:lpstr>Sealing Criminal Convictions  See 24-72-701, 703, and 706 though 708</vt:lpstr>
      <vt:lpstr>Sealing Criminal Convictions – Not Eligible C.R.S. 24-72-706(2)</vt:lpstr>
      <vt:lpstr>Sealing Criminal Convictions—Not Eligible Exception</vt:lpstr>
      <vt:lpstr>Sealing Criminal Convictions – Eligibility Time Frames</vt:lpstr>
      <vt:lpstr>C.R.S. 24-72-711 “Record sealing – change in the law – conduct no longer prohibited.”</vt:lpstr>
      <vt:lpstr>Sealing Criminal Convictions</vt:lpstr>
      <vt:lpstr>Sealing Criminal Convictions</vt:lpstr>
      <vt:lpstr>Sealing Criminal Convictions</vt:lpstr>
      <vt:lpstr>Sealing Criminal Convictions</vt:lpstr>
      <vt:lpstr>Sealing Multiple Criminal Convictions  See 24-72-709 </vt:lpstr>
      <vt:lpstr>Sealing Multiple Criminal Convictions  offenses that cannot be sealed</vt:lpstr>
      <vt:lpstr>Sealing Multiple Criminal Convictions Eligibility Time Frames</vt:lpstr>
      <vt:lpstr>Sealing Multiple Criminal Convictions</vt:lpstr>
      <vt:lpstr>Sealing Multiple Criminal Convictions</vt:lpstr>
      <vt:lpstr>Sealing Multiple Criminal Convictions</vt:lpstr>
      <vt:lpstr>Sealing Multiple Criminal Convictions</vt:lpstr>
      <vt:lpstr>Forms…</vt:lpstr>
      <vt:lpstr>Other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Sealing criminal records</dc:title>
  <dc:creator>guymon, kaylene</dc:creator>
  <cp:lastModifiedBy>mondragon, ronnie</cp:lastModifiedBy>
  <cp:revision>16</cp:revision>
  <cp:lastPrinted>2021-10-25T22:34:14Z</cp:lastPrinted>
  <dcterms:created xsi:type="dcterms:W3CDTF">2019-10-09T18:29:54Z</dcterms:created>
  <dcterms:modified xsi:type="dcterms:W3CDTF">2026-03-18T17:45:31Z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0x010100E4ADF6B12411C345A84674C85F963EE5</vt:lpwstr>
  </property>
</Properties>
</file>