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50"/>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CDE63-BD3F-457B-93ED-C8B43370C5F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CDA5305-7855-4E71-8D7F-E5C8795CC549}">
      <dgm:prSet phldrT="[Text]" custT="1"/>
      <dgm:spPr/>
      <dgm:t>
        <a:bodyPr/>
        <a:lstStyle/>
        <a:p>
          <a:r>
            <a:rPr lang="en-US" sz="2000" dirty="0"/>
            <a:t>DOLA</a:t>
          </a:r>
        </a:p>
        <a:p>
          <a:r>
            <a:rPr lang="en-US" sz="1400" dirty="0">
              <a:hlinkClick xmlns:r="http://schemas.openxmlformats.org/officeDocument/2006/relationships" r:id="" action="ppaction://noaction"/>
            </a:rPr>
            <a:t>https//cdola.Colorado.gov/office-of-homeless-initiatives</a:t>
          </a:r>
          <a:endParaRPr lang="en-US" sz="1400" dirty="0"/>
        </a:p>
        <a:p>
          <a:endParaRPr lang="en-US" sz="1100" dirty="0"/>
        </a:p>
      </dgm:t>
    </dgm:pt>
    <dgm:pt modelId="{AA31528C-20DB-42BD-9920-A7BBDB543932}" type="parTrans" cxnId="{824F802F-4754-4F6B-8AB0-9566DA9CF806}">
      <dgm:prSet/>
      <dgm:spPr/>
      <dgm:t>
        <a:bodyPr/>
        <a:lstStyle/>
        <a:p>
          <a:endParaRPr lang="en-US"/>
        </a:p>
      </dgm:t>
    </dgm:pt>
    <dgm:pt modelId="{378F404B-FD58-4273-B9FE-1BDB9BBD624A}" type="sibTrans" cxnId="{824F802F-4754-4F6B-8AB0-9566DA9CF806}">
      <dgm:prSet/>
      <dgm:spPr/>
      <dgm:t>
        <a:bodyPr/>
        <a:lstStyle/>
        <a:p>
          <a:endParaRPr lang="en-US"/>
        </a:p>
      </dgm:t>
    </dgm:pt>
    <dgm:pt modelId="{281B0E1C-1C09-454D-B335-875E512795A6}">
      <dgm:prSet phldrT="[Text]"/>
      <dgm:spPr/>
      <dgm:t>
        <a:bodyPr/>
        <a:lstStyle/>
        <a:p>
          <a:r>
            <a:rPr lang="en-US" dirty="0"/>
            <a:t>Rental Assistance for Property Owners (POP)</a:t>
          </a:r>
        </a:p>
        <a:p>
          <a:r>
            <a:rPr lang="en-US" dirty="0"/>
            <a:t>MODEL repayment agreements for tenants and landlords</a:t>
          </a:r>
        </a:p>
        <a:p>
          <a:r>
            <a:rPr lang="en-US" dirty="0"/>
            <a:t>MODEL notification of tenant protections</a:t>
          </a:r>
        </a:p>
      </dgm:t>
    </dgm:pt>
    <dgm:pt modelId="{27029A25-0A3E-47BD-9B3A-CD9AB32CBC7C}" type="parTrans" cxnId="{B2C4AA2A-A413-47B2-911F-24AD93629B5F}">
      <dgm:prSet/>
      <dgm:spPr/>
      <dgm:t>
        <a:bodyPr/>
        <a:lstStyle/>
        <a:p>
          <a:endParaRPr lang="en-US"/>
        </a:p>
      </dgm:t>
    </dgm:pt>
    <dgm:pt modelId="{8FC61E86-52A8-4976-B5A2-701305CBCFE9}" type="sibTrans" cxnId="{B2C4AA2A-A413-47B2-911F-24AD93629B5F}">
      <dgm:prSet/>
      <dgm:spPr/>
      <dgm:t>
        <a:bodyPr/>
        <a:lstStyle/>
        <a:p>
          <a:endParaRPr lang="en-US"/>
        </a:p>
      </dgm:t>
    </dgm:pt>
    <dgm:pt modelId="{1AD4213D-A379-44DF-B779-E3761964D551}">
      <dgm:prSet phldrT="[Text]" custT="1"/>
      <dgm:spPr/>
      <dgm:t>
        <a:bodyPr/>
        <a:lstStyle/>
        <a:p>
          <a:r>
            <a:rPr lang="en-US" sz="2000" dirty="0"/>
            <a:t>2-1-1</a:t>
          </a:r>
        </a:p>
        <a:p>
          <a:r>
            <a:rPr lang="en-US" sz="1400" dirty="0">
              <a:hlinkClick xmlns:r="http://schemas.openxmlformats.org/officeDocument/2006/relationships" r:id="" action="ppaction://noaction"/>
            </a:rPr>
            <a:t>https://search.211colorado.org</a:t>
          </a:r>
          <a:endParaRPr lang="en-US" sz="1400" dirty="0"/>
        </a:p>
        <a:p>
          <a:endParaRPr lang="en-US" sz="1100" dirty="0"/>
        </a:p>
      </dgm:t>
    </dgm:pt>
    <dgm:pt modelId="{02F79B59-CB82-448D-9C35-3BEF7E26B772}" type="parTrans" cxnId="{97CC1A35-A20A-49FF-9820-6489F187CEE1}">
      <dgm:prSet/>
      <dgm:spPr/>
      <dgm:t>
        <a:bodyPr/>
        <a:lstStyle/>
        <a:p>
          <a:endParaRPr lang="en-US"/>
        </a:p>
      </dgm:t>
    </dgm:pt>
    <dgm:pt modelId="{60638D01-67B5-4E36-B8F4-4F3C6FEEFC03}" type="sibTrans" cxnId="{97CC1A35-A20A-49FF-9820-6489F187CEE1}">
      <dgm:prSet/>
      <dgm:spPr/>
      <dgm:t>
        <a:bodyPr/>
        <a:lstStyle/>
        <a:p>
          <a:endParaRPr lang="en-US"/>
        </a:p>
      </dgm:t>
    </dgm:pt>
    <dgm:pt modelId="{B9FCEA8F-9753-4A8D-A079-0AAF7B8F2C53}">
      <dgm:prSet phldrT="[Text]"/>
      <dgm:spPr/>
      <dgm:t>
        <a:bodyPr/>
        <a:lstStyle/>
        <a:p>
          <a:r>
            <a:rPr lang="en-US" dirty="0"/>
            <a:t>Assistance Finding Food</a:t>
          </a:r>
        </a:p>
        <a:p>
          <a:r>
            <a:rPr lang="en-US" dirty="0"/>
            <a:t>Paying House Bills</a:t>
          </a:r>
        </a:p>
        <a:p>
          <a:r>
            <a:rPr lang="en-US" dirty="0"/>
            <a:t>Accessing Free Childcare</a:t>
          </a:r>
        </a:p>
        <a:p>
          <a:r>
            <a:rPr lang="en-US" dirty="0"/>
            <a:t>Other Essential Services</a:t>
          </a:r>
        </a:p>
      </dgm:t>
    </dgm:pt>
    <dgm:pt modelId="{718E4168-A8A3-48AC-851E-B4B49E09C094}" type="parTrans" cxnId="{9E06EAE5-3C45-4744-B94D-9222DA2EE091}">
      <dgm:prSet/>
      <dgm:spPr/>
      <dgm:t>
        <a:bodyPr/>
        <a:lstStyle/>
        <a:p>
          <a:endParaRPr lang="en-US"/>
        </a:p>
      </dgm:t>
    </dgm:pt>
    <dgm:pt modelId="{45E50146-BB58-4601-B16B-8F1628304B6F}" type="sibTrans" cxnId="{9E06EAE5-3C45-4744-B94D-9222DA2EE091}">
      <dgm:prSet/>
      <dgm:spPr/>
      <dgm:t>
        <a:bodyPr/>
        <a:lstStyle/>
        <a:p>
          <a:endParaRPr lang="en-US"/>
        </a:p>
      </dgm:t>
    </dgm:pt>
    <dgm:pt modelId="{6C04A039-332F-4715-8613-BBE03834C46E}">
      <dgm:prSet phldrT="[Text]" custT="1"/>
      <dgm:spPr/>
      <dgm:t>
        <a:bodyPr/>
        <a:lstStyle/>
        <a:p>
          <a:r>
            <a:rPr lang="en-US" sz="2000" dirty="0"/>
            <a:t>La Puente Home, Inc.</a:t>
          </a:r>
        </a:p>
        <a:p>
          <a:r>
            <a:rPr lang="en-US" sz="1400" dirty="0">
              <a:hlinkClick xmlns:r="http://schemas.openxmlformats.org/officeDocument/2006/relationships" r:id="" action="ppaction://noaction"/>
            </a:rPr>
            <a:t>www.lapuentehome.org</a:t>
          </a:r>
          <a:endParaRPr lang="en-US" sz="1400" dirty="0"/>
        </a:p>
        <a:p>
          <a:r>
            <a:rPr lang="en-US" sz="1600" dirty="0"/>
            <a:t>(719)589-5909</a:t>
          </a:r>
        </a:p>
      </dgm:t>
    </dgm:pt>
    <dgm:pt modelId="{5097C6D3-E605-491A-B88E-5D88EAEB53B9}" type="parTrans" cxnId="{F73C9DAC-9927-43A7-8276-B4FDBC91DD45}">
      <dgm:prSet/>
      <dgm:spPr/>
      <dgm:t>
        <a:bodyPr/>
        <a:lstStyle/>
        <a:p>
          <a:endParaRPr lang="en-US"/>
        </a:p>
      </dgm:t>
    </dgm:pt>
    <dgm:pt modelId="{2DBEC03F-2118-4A08-AB1D-1973A0815F7E}" type="sibTrans" cxnId="{F73C9DAC-9927-43A7-8276-B4FDBC91DD45}">
      <dgm:prSet/>
      <dgm:spPr/>
      <dgm:t>
        <a:bodyPr/>
        <a:lstStyle/>
        <a:p>
          <a:endParaRPr lang="en-US"/>
        </a:p>
      </dgm:t>
    </dgm:pt>
    <dgm:pt modelId="{77D30440-A60B-44AF-BBB0-4099184D53C3}">
      <dgm:prSet phldrT="[Text]"/>
      <dgm:spPr/>
      <dgm:t>
        <a:bodyPr/>
        <a:lstStyle/>
        <a:p>
          <a:r>
            <a:rPr lang="en-US" dirty="0"/>
            <a:t>Assistance with Food</a:t>
          </a:r>
        </a:p>
        <a:p>
          <a:r>
            <a:rPr lang="en-US" dirty="0"/>
            <a:t>Veterans Assistance</a:t>
          </a:r>
        </a:p>
        <a:p>
          <a:r>
            <a:rPr lang="en-US" dirty="0"/>
            <a:t>Rental Assistance</a:t>
          </a:r>
        </a:p>
        <a:p>
          <a:r>
            <a:rPr lang="en-US" dirty="0"/>
            <a:t>Utility Assistance</a:t>
          </a:r>
        </a:p>
        <a:p>
          <a:r>
            <a:rPr lang="en-US" dirty="0"/>
            <a:t>Medical Assistance</a:t>
          </a:r>
        </a:p>
      </dgm:t>
    </dgm:pt>
    <dgm:pt modelId="{3CBF73EA-B6BA-4CF8-A36F-0C3C87593944}" type="parTrans" cxnId="{8E7C6817-468A-4495-A9C1-A3CC9A79734E}">
      <dgm:prSet/>
      <dgm:spPr/>
      <dgm:t>
        <a:bodyPr/>
        <a:lstStyle/>
        <a:p>
          <a:endParaRPr lang="en-US"/>
        </a:p>
      </dgm:t>
    </dgm:pt>
    <dgm:pt modelId="{A42B12A0-A782-4F33-B51C-B3DB40DA0D63}" type="sibTrans" cxnId="{8E7C6817-468A-4495-A9C1-A3CC9A79734E}">
      <dgm:prSet/>
      <dgm:spPr/>
      <dgm:t>
        <a:bodyPr/>
        <a:lstStyle/>
        <a:p>
          <a:endParaRPr lang="en-US"/>
        </a:p>
      </dgm:t>
    </dgm:pt>
    <dgm:pt modelId="{238D8F51-C170-4489-B488-5FA8BE4FB1FD}" type="pres">
      <dgm:prSet presAssocID="{AAFCDE63-BD3F-457B-93ED-C8B43370C5F9}" presName="theList" presStyleCnt="0">
        <dgm:presLayoutVars>
          <dgm:dir/>
          <dgm:animLvl val="lvl"/>
          <dgm:resizeHandles val="exact"/>
        </dgm:presLayoutVars>
      </dgm:prSet>
      <dgm:spPr/>
    </dgm:pt>
    <dgm:pt modelId="{01EB014A-96EF-467D-9DE1-FBF36EADAA4D}" type="pres">
      <dgm:prSet presAssocID="{9CDA5305-7855-4E71-8D7F-E5C8795CC549}" presName="compNode" presStyleCnt="0"/>
      <dgm:spPr/>
    </dgm:pt>
    <dgm:pt modelId="{944D1118-DDC4-4B8B-82DB-0106ED781AE1}" type="pres">
      <dgm:prSet presAssocID="{9CDA5305-7855-4E71-8D7F-E5C8795CC549}" presName="aNode" presStyleLbl="bgShp" presStyleIdx="0" presStyleCnt="3"/>
      <dgm:spPr/>
    </dgm:pt>
    <dgm:pt modelId="{0C849B63-C776-4371-9DB1-1BF080E78D4D}" type="pres">
      <dgm:prSet presAssocID="{9CDA5305-7855-4E71-8D7F-E5C8795CC549}" presName="textNode" presStyleLbl="bgShp" presStyleIdx="0" presStyleCnt="3"/>
      <dgm:spPr/>
    </dgm:pt>
    <dgm:pt modelId="{5A4A3953-7E2E-430D-BAD2-CE62ECD9DD6D}" type="pres">
      <dgm:prSet presAssocID="{9CDA5305-7855-4E71-8D7F-E5C8795CC549}" presName="compChildNode" presStyleCnt="0"/>
      <dgm:spPr/>
    </dgm:pt>
    <dgm:pt modelId="{D7776F16-8731-44FF-8EB0-7872B4A3843B}" type="pres">
      <dgm:prSet presAssocID="{9CDA5305-7855-4E71-8D7F-E5C8795CC549}" presName="theInnerList" presStyleCnt="0"/>
      <dgm:spPr/>
    </dgm:pt>
    <dgm:pt modelId="{7E4E339A-FF1D-4E6B-97CA-7FD2233DDFFF}" type="pres">
      <dgm:prSet presAssocID="{281B0E1C-1C09-454D-B335-875E512795A6}" presName="childNode" presStyleLbl="node1" presStyleIdx="0" presStyleCnt="3">
        <dgm:presLayoutVars>
          <dgm:bulletEnabled val="1"/>
        </dgm:presLayoutVars>
      </dgm:prSet>
      <dgm:spPr/>
    </dgm:pt>
    <dgm:pt modelId="{C0F97CE2-859C-4258-ABF1-7BA0EE5D0BB1}" type="pres">
      <dgm:prSet presAssocID="{9CDA5305-7855-4E71-8D7F-E5C8795CC549}" presName="aSpace" presStyleCnt="0"/>
      <dgm:spPr/>
    </dgm:pt>
    <dgm:pt modelId="{CC1E265D-E80E-4E9C-9A2A-70EDF2B6FF59}" type="pres">
      <dgm:prSet presAssocID="{1AD4213D-A379-44DF-B779-E3761964D551}" presName="compNode" presStyleCnt="0"/>
      <dgm:spPr/>
    </dgm:pt>
    <dgm:pt modelId="{3BCB7FF0-B9B8-482F-BA88-585FBB506B40}" type="pres">
      <dgm:prSet presAssocID="{1AD4213D-A379-44DF-B779-E3761964D551}" presName="aNode" presStyleLbl="bgShp" presStyleIdx="1" presStyleCnt="3"/>
      <dgm:spPr/>
    </dgm:pt>
    <dgm:pt modelId="{77332DCB-3297-4663-A954-304EDCE7F948}" type="pres">
      <dgm:prSet presAssocID="{1AD4213D-A379-44DF-B779-E3761964D551}" presName="textNode" presStyleLbl="bgShp" presStyleIdx="1" presStyleCnt="3"/>
      <dgm:spPr/>
    </dgm:pt>
    <dgm:pt modelId="{9062E942-0A65-45A8-8A54-1C5F22072182}" type="pres">
      <dgm:prSet presAssocID="{1AD4213D-A379-44DF-B779-E3761964D551}" presName="compChildNode" presStyleCnt="0"/>
      <dgm:spPr/>
    </dgm:pt>
    <dgm:pt modelId="{094AD091-D1EF-4726-B6AA-FC077E719F59}" type="pres">
      <dgm:prSet presAssocID="{1AD4213D-A379-44DF-B779-E3761964D551}" presName="theInnerList" presStyleCnt="0"/>
      <dgm:spPr/>
    </dgm:pt>
    <dgm:pt modelId="{ECF6D6C6-DBD3-4478-83F7-A5C8D1DDDA5F}" type="pres">
      <dgm:prSet presAssocID="{B9FCEA8F-9753-4A8D-A079-0AAF7B8F2C53}" presName="childNode" presStyleLbl="node1" presStyleIdx="1" presStyleCnt="3">
        <dgm:presLayoutVars>
          <dgm:bulletEnabled val="1"/>
        </dgm:presLayoutVars>
      </dgm:prSet>
      <dgm:spPr/>
    </dgm:pt>
    <dgm:pt modelId="{25894011-2EE9-4BD8-9C47-AA77159E9023}" type="pres">
      <dgm:prSet presAssocID="{1AD4213D-A379-44DF-B779-E3761964D551}" presName="aSpace" presStyleCnt="0"/>
      <dgm:spPr/>
    </dgm:pt>
    <dgm:pt modelId="{D2ABA459-E6A2-4D1D-A937-A34F2B969381}" type="pres">
      <dgm:prSet presAssocID="{6C04A039-332F-4715-8613-BBE03834C46E}" presName="compNode" presStyleCnt="0"/>
      <dgm:spPr/>
    </dgm:pt>
    <dgm:pt modelId="{28937FE2-7572-4FE8-9FF5-0326B1A9B3B0}" type="pres">
      <dgm:prSet presAssocID="{6C04A039-332F-4715-8613-BBE03834C46E}" presName="aNode" presStyleLbl="bgShp" presStyleIdx="2" presStyleCnt="3" custLinFactNeighborX="4921"/>
      <dgm:spPr/>
    </dgm:pt>
    <dgm:pt modelId="{68919BC6-EBB9-42A7-AB2F-6EB4D19E53BD}" type="pres">
      <dgm:prSet presAssocID="{6C04A039-332F-4715-8613-BBE03834C46E}" presName="textNode" presStyleLbl="bgShp" presStyleIdx="2" presStyleCnt="3"/>
      <dgm:spPr/>
    </dgm:pt>
    <dgm:pt modelId="{A02B4A9F-095B-4C08-AEA8-8A3F8F119FA4}" type="pres">
      <dgm:prSet presAssocID="{6C04A039-332F-4715-8613-BBE03834C46E}" presName="compChildNode" presStyleCnt="0"/>
      <dgm:spPr/>
    </dgm:pt>
    <dgm:pt modelId="{2F0915E5-3606-4175-8AA0-7F22EF6EF7D9}" type="pres">
      <dgm:prSet presAssocID="{6C04A039-332F-4715-8613-BBE03834C46E}" presName="theInnerList" presStyleCnt="0"/>
      <dgm:spPr/>
    </dgm:pt>
    <dgm:pt modelId="{9EFE37E2-4EB1-4514-B402-6D52C9BFACA1}" type="pres">
      <dgm:prSet presAssocID="{77D30440-A60B-44AF-BBB0-4099184D53C3}" presName="childNode" presStyleLbl="node1" presStyleIdx="2" presStyleCnt="3">
        <dgm:presLayoutVars>
          <dgm:bulletEnabled val="1"/>
        </dgm:presLayoutVars>
      </dgm:prSet>
      <dgm:spPr/>
    </dgm:pt>
  </dgm:ptLst>
  <dgm:cxnLst>
    <dgm:cxn modelId="{8E7C6817-468A-4495-A9C1-A3CC9A79734E}" srcId="{6C04A039-332F-4715-8613-BBE03834C46E}" destId="{77D30440-A60B-44AF-BBB0-4099184D53C3}" srcOrd="0" destOrd="0" parTransId="{3CBF73EA-B6BA-4CF8-A36F-0C3C87593944}" sibTransId="{A42B12A0-A782-4F33-B51C-B3DB40DA0D63}"/>
    <dgm:cxn modelId="{B2C4AA2A-A413-47B2-911F-24AD93629B5F}" srcId="{9CDA5305-7855-4E71-8D7F-E5C8795CC549}" destId="{281B0E1C-1C09-454D-B335-875E512795A6}" srcOrd="0" destOrd="0" parTransId="{27029A25-0A3E-47BD-9B3A-CD9AB32CBC7C}" sibTransId="{8FC61E86-52A8-4976-B5A2-701305CBCFE9}"/>
    <dgm:cxn modelId="{824F802F-4754-4F6B-8AB0-9566DA9CF806}" srcId="{AAFCDE63-BD3F-457B-93ED-C8B43370C5F9}" destId="{9CDA5305-7855-4E71-8D7F-E5C8795CC549}" srcOrd="0" destOrd="0" parTransId="{AA31528C-20DB-42BD-9920-A7BBDB543932}" sibTransId="{378F404B-FD58-4273-B9FE-1BDB9BBD624A}"/>
    <dgm:cxn modelId="{97CC1A35-A20A-49FF-9820-6489F187CEE1}" srcId="{AAFCDE63-BD3F-457B-93ED-C8B43370C5F9}" destId="{1AD4213D-A379-44DF-B779-E3761964D551}" srcOrd="1" destOrd="0" parTransId="{02F79B59-CB82-448D-9C35-3BEF7E26B772}" sibTransId="{60638D01-67B5-4E36-B8F4-4F3C6FEEFC03}"/>
    <dgm:cxn modelId="{FAF4E137-6AC5-4110-B3BA-F4516AE7A2A5}" type="presOf" srcId="{6C04A039-332F-4715-8613-BBE03834C46E}" destId="{68919BC6-EBB9-42A7-AB2F-6EB4D19E53BD}" srcOrd="1" destOrd="0" presId="urn:microsoft.com/office/officeart/2005/8/layout/lProcess2"/>
    <dgm:cxn modelId="{DB844A44-A3FD-42F8-B4D8-7C27BE81ADAE}" type="presOf" srcId="{6C04A039-332F-4715-8613-BBE03834C46E}" destId="{28937FE2-7572-4FE8-9FF5-0326B1A9B3B0}" srcOrd="0" destOrd="0" presId="urn:microsoft.com/office/officeart/2005/8/layout/lProcess2"/>
    <dgm:cxn modelId="{9673AD4E-AE64-4002-95BD-9D58125F60CB}" type="presOf" srcId="{9CDA5305-7855-4E71-8D7F-E5C8795CC549}" destId="{944D1118-DDC4-4B8B-82DB-0106ED781AE1}" srcOrd="0" destOrd="0" presId="urn:microsoft.com/office/officeart/2005/8/layout/lProcess2"/>
    <dgm:cxn modelId="{BB5A1E8F-6568-443C-B16C-9F23861F7640}" type="presOf" srcId="{9CDA5305-7855-4E71-8D7F-E5C8795CC549}" destId="{0C849B63-C776-4371-9DB1-1BF080E78D4D}" srcOrd="1" destOrd="0" presId="urn:microsoft.com/office/officeart/2005/8/layout/lProcess2"/>
    <dgm:cxn modelId="{71168294-74AE-4BA0-81F0-0A3686867933}" type="presOf" srcId="{1AD4213D-A379-44DF-B779-E3761964D551}" destId="{77332DCB-3297-4663-A954-304EDCE7F948}" srcOrd="1" destOrd="0" presId="urn:microsoft.com/office/officeart/2005/8/layout/lProcess2"/>
    <dgm:cxn modelId="{F73C9DAC-9927-43A7-8276-B4FDBC91DD45}" srcId="{AAFCDE63-BD3F-457B-93ED-C8B43370C5F9}" destId="{6C04A039-332F-4715-8613-BBE03834C46E}" srcOrd="2" destOrd="0" parTransId="{5097C6D3-E605-491A-B88E-5D88EAEB53B9}" sibTransId="{2DBEC03F-2118-4A08-AB1D-1973A0815F7E}"/>
    <dgm:cxn modelId="{37A20EB5-C6FC-4BD6-84F1-8D37CD61F423}" type="presOf" srcId="{AAFCDE63-BD3F-457B-93ED-C8B43370C5F9}" destId="{238D8F51-C170-4489-B488-5FA8BE4FB1FD}" srcOrd="0" destOrd="0" presId="urn:microsoft.com/office/officeart/2005/8/layout/lProcess2"/>
    <dgm:cxn modelId="{CF82B2D6-28D7-44DA-8934-D1D86094BCEB}" type="presOf" srcId="{1AD4213D-A379-44DF-B779-E3761964D551}" destId="{3BCB7FF0-B9B8-482F-BA88-585FBB506B40}" srcOrd="0" destOrd="0" presId="urn:microsoft.com/office/officeart/2005/8/layout/lProcess2"/>
    <dgm:cxn modelId="{9E06EAE5-3C45-4744-B94D-9222DA2EE091}" srcId="{1AD4213D-A379-44DF-B779-E3761964D551}" destId="{B9FCEA8F-9753-4A8D-A079-0AAF7B8F2C53}" srcOrd="0" destOrd="0" parTransId="{718E4168-A8A3-48AC-851E-B4B49E09C094}" sibTransId="{45E50146-BB58-4601-B16B-8F1628304B6F}"/>
    <dgm:cxn modelId="{F59438E9-5356-43DB-A99C-FE6CCD0CCB71}" type="presOf" srcId="{77D30440-A60B-44AF-BBB0-4099184D53C3}" destId="{9EFE37E2-4EB1-4514-B402-6D52C9BFACA1}" srcOrd="0" destOrd="0" presId="urn:microsoft.com/office/officeart/2005/8/layout/lProcess2"/>
    <dgm:cxn modelId="{997157F8-5E3E-4FDA-84F3-88D2357AB90B}" type="presOf" srcId="{281B0E1C-1C09-454D-B335-875E512795A6}" destId="{7E4E339A-FF1D-4E6B-97CA-7FD2233DDFFF}" srcOrd="0" destOrd="0" presId="urn:microsoft.com/office/officeart/2005/8/layout/lProcess2"/>
    <dgm:cxn modelId="{8E84BCF8-C0C5-4256-9296-3AFEC2B1F694}" type="presOf" srcId="{B9FCEA8F-9753-4A8D-A079-0AAF7B8F2C53}" destId="{ECF6D6C6-DBD3-4478-83F7-A5C8D1DDDA5F}" srcOrd="0" destOrd="0" presId="urn:microsoft.com/office/officeart/2005/8/layout/lProcess2"/>
    <dgm:cxn modelId="{4A11A88D-897A-455D-8855-737308B3278A}" type="presParOf" srcId="{238D8F51-C170-4489-B488-5FA8BE4FB1FD}" destId="{01EB014A-96EF-467D-9DE1-FBF36EADAA4D}" srcOrd="0" destOrd="0" presId="urn:microsoft.com/office/officeart/2005/8/layout/lProcess2"/>
    <dgm:cxn modelId="{7AF1C543-0B46-4D71-9D1B-378E1FB1A274}" type="presParOf" srcId="{01EB014A-96EF-467D-9DE1-FBF36EADAA4D}" destId="{944D1118-DDC4-4B8B-82DB-0106ED781AE1}" srcOrd="0" destOrd="0" presId="urn:microsoft.com/office/officeart/2005/8/layout/lProcess2"/>
    <dgm:cxn modelId="{50F93C90-A1DE-4D35-A01E-37ADB5BCA8F9}" type="presParOf" srcId="{01EB014A-96EF-467D-9DE1-FBF36EADAA4D}" destId="{0C849B63-C776-4371-9DB1-1BF080E78D4D}" srcOrd="1" destOrd="0" presId="urn:microsoft.com/office/officeart/2005/8/layout/lProcess2"/>
    <dgm:cxn modelId="{ABA2B38B-434F-4B34-9B56-815771ED3F50}" type="presParOf" srcId="{01EB014A-96EF-467D-9DE1-FBF36EADAA4D}" destId="{5A4A3953-7E2E-430D-BAD2-CE62ECD9DD6D}" srcOrd="2" destOrd="0" presId="urn:microsoft.com/office/officeart/2005/8/layout/lProcess2"/>
    <dgm:cxn modelId="{EB210B44-DBA9-4268-8185-4D93364A2CDB}" type="presParOf" srcId="{5A4A3953-7E2E-430D-BAD2-CE62ECD9DD6D}" destId="{D7776F16-8731-44FF-8EB0-7872B4A3843B}" srcOrd="0" destOrd="0" presId="urn:microsoft.com/office/officeart/2005/8/layout/lProcess2"/>
    <dgm:cxn modelId="{4B831008-FA0A-4F2B-9BE2-A8B6C207B788}" type="presParOf" srcId="{D7776F16-8731-44FF-8EB0-7872B4A3843B}" destId="{7E4E339A-FF1D-4E6B-97CA-7FD2233DDFFF}" srcOrd="0" destOrd="0" presId="urn:microsoft.com/office/officeart/2005/8/layout/lProcess2"/>
    <dgm:cxn modelId="{624A4B1D-511B-4A81-9776-FABCF8B650F6}" type="presParOf" srcId="{238D8F51-C170-4489-B488-5FA8BE4FB1FD}" destId="{C0F97CE2-859C-4258-ABF1-7BA0EE5D0BB1}" srcOrd="1" destOrd="0" presId="urn:microsoft.com/office/officeart/2005/8/layout/lProcess2"/>
    <dgm:cxn modelId="{6AA5B987-DA16-431E-9833-18CD8678387D}" type="presParOf" srcId="{238D8F51-C170-4489-B488-5FA8BE4FB1FD}" destId="{CC1E265D-E80E-4E9C-9A2A-70EDF2B6FF59}" srcOrd="2" destOrd="0" presId="urn:microsoft.com/office/officeart/2005/8/layout/lProcess2"/>
    <dgm:cxn modelId="{FF25A73F-8871-45A2-B2A8-BC7FD2D6A174}" type="presParOf" srcId="{CC1E265D-E80E-4E9C-9A2A-70EDF2B6FF59}" destId="{3BCB7FF0-B9B8-482F-BA88-585FBB506B40}" srcOrd="0" destOrd="0" presId="urn:microsoft.com/office/officeart/2005/8/layout/lProcess2"/>
    <dgm:cxn modelId="{1A3D68E4-B92A-45C4-BC6C-D49EBFABD6F9}" type="presParOf" srcId="{CC1E265D-E80E-4E9C-9A2A-70EDF2B6FF59}" destId="{77332DCB-3297-4663-A954-304EDCE7F948}" srcOrd="1" destOrd="0" presId="urn:microsoft.com/office/officeart/2005/8/layout/lProcess2"/>
    <dgm:cxn modelId="{6A465E34-7D16-40A4-9457-903E93D8D85A}" type="presParOf" srcId="{CC1E265D-E80E-4E9C-9A2A-70EDF2B6FF59}" destId="{9062E942-0A65-45A8-8A54-1C5F22072182}" srcOrd="2" destOrd="0" presId="urn:microsoft.com/office/officeart/2005/8/layout/lProcess2"/>
    <dgm:cxn modelId="{08DF70CA-92DC-4B47-818E-A62AA2EAB70D}" type="presParOf" srcId="{9062E942-0A65-45A8-8A54-1C5F22072182}" destId="{094AD091-D1EF-4726-B6AA-FC077E719F59}" srcOrd="0" destOrd="0" presId="urn:microsoft.com/office/officeart/2005/8/layout/lProcess2"/>
    <dgm:cxn modelId="{0308892E-5EC8-4B06-AF8E-328C468461FC}" type="presParOf" srcId="{094AD091-D1EF-4726-B6AA-FC077E719F59}" destId="{ECF6D6C6-DBD3-4478-83F7-A5C8D1DDDA5F}" srcOrd="0" destOrd="0" presId="urn:microsoft.com/office/officeart/2005/8/layout/lProcess2"/>
    <dgm:cxn modelId="{E3873C39-1020-46AF-9F98-8713DBC54CBC}" type="presParOf" srcId="{238D8F51-C170-4489-B488-5FA8BE4FB1FD}" destId="{25894011-2EE9-4BD8-9C47-AA77159E9023}" srcOrd="3" destOrd="0" presId="urn:microsoft.com/office/officeart/2005/8/layout/lProcess2"/>
    <dgm:cxn modelId="{5F55C078-9B91-4AE5-A7AB-A649C639337F}" type="presParOf" srcId="{238D8F51-C170-4489-B488-5FA8BE4FB1FD}" destId="{D2ABA459-E6A2-4D1D-A937-A34F2B969381}" srcOrd="4" destOrd="0" presId="urn:microsoft.com/office/officeart/2005/8/layout/lProcess2"/>
    <dgm:cxn modelId="{FB911AF3-924D-4A53-A86D-7EFBE6861607}" type="presParOf" srcId="{D2ABA459-E6A2-4D1D-A937-A34F2B969381}" destId="{28937FE2-7572-4FE8-9FF5-0326B1A9B3B0}" srcOrd="0" destOrd="0" presId="urn:microsoft.com/office/officeart/2005/8/layout/lProcess2"/>
    <dgm:cxn modelId="{2F1BAC9D-C35A-470B-A400-1094E06E16F3}" type="presParOf" srcId="{D2ABA459-E6A2-4D1D-A937-A34F2B969381}" destId="{68919BC6-EBB9-42A7-AB2F-6EB4D19E53BD}" srcOrd="1" destOrd="0" presId="urn:microsoft.com/office/officeart/2005/8/layout/lProcess2"/>
    <dgm:cxn modelId="{C689B6CA-51B9-47F8-948E-28A939E2F3A9}" type="presParOf" srcId="{D2ABA459-E6A2-4D1D-A937-A34F2B969381}" destId="{A02B4A9F-095B-4C08-AEA8-8A3F8F119FA4}" srcOrd="2" destOrd="0" presId="urn:microsoft.com/office/officeart/2005/8/layout/lProcess2"/>
    <dgm:cxn modelId="{01B74E18-0B58-4A53-8299-2E9E9D182806}" type="presParOf" srcId="{A02B4A9F-095B-4C08-AEA8-8A3F8F119FA4}" destId="{2F0915E5-3606-4175-8AA0-7F22EF6EF7D9}" srcOrd="0" destOrd="0" presId="urn:microsoft.com/office/officeart/2005/8/layout/lProcess2"/>
    <dgm:cxn modelId="{E5D7A609-277A-4C32-A9B7-9A754D4EE789}" type="presParOf" srcId="{2F0915E5-3606-4175-8AA0-7F22EF6EF7D9}" destId="{9EFE37E2-4EB1-4514-B402-6D52C9BFACA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988A3-6C0C-44E8-874B-52AE4ACEA14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17F260D-61AA-454A-BE1E-A36D2131959F}">
      <dgm:prSet phldrT="[Text]"/>
      <dgm:spPr/>
      <dgm:t>
        <a:bodyPr/>
        <a:lstStyle/>
        <a:p>
          <a:r>
            <a:rPr lang="en-US" dirty="0"/>
            <a:t>SLV Pro Bono</a:t>
          </a:r>
        </a:p>
      </dgm:t>
    </dgm:pt>
    <dgm:pt modelId="{C973CC42-A084-471B-80A2-1EC68F50573C}" type="parTrans" cxnId="{2F5AF85F-0F6E-4B01-946A-1D6A0B2C1FC9}">
      <dgm:prSet/>
      <dgm:spPr/>
      <dgm:t>
        <a:bodyPr/>
        <a:lstStyle/>
        <a:p>
          <a:endParaRPr lang="en-US"/>
        </a:p>
      </dgm:t>
    </dgm:pt>
    <dgm:pt modelId="{D1B77146-D336-4A11-A836-E3D538793FE6}" type="sibTrans" cxnId="{2F5AF85F-0F6E-4B01-946A-1D6A0B2C1FC9}">
      <dgm:prSet/>
      <dgm:spPr/>
      <dgm:t>
        <a:bodyPr/>
        <a:lstStyle/>
        <a:p>
          <a:endParaRPr lang="en-US"/>
        </a:p>
      </dgm:t>
    </dgm:pt>
    <dgm:pt modelId="{334C7ABE-21E5-4718-BA4C-4BBC43E51725}">
      <dgm:prSet phldrT="[Text]"/>
      <dgm:spPr/>
      <dgm:t>
        <a:bodyPr/>
        <a:lstStyle/>
        <a:p>
          <a:r>
            <a:rPr lang="en-US" dirty="0"/>
            <a:t>Free Consultation</a:t>
          </a:r>
        </a:p>
      </dgm:t>
    </dgm:pt>
    <dgm:pt modelId="{DAF773E1-5853-49A7-8921-BDC18966E62C}" type="parTrans" cxnId="{513AB48F-0E81-488B-9BD6-215145D59FBC}">
      <dgm:prSet/>
      <dgm:spPr/>
      <dgm:t>
        <a:bodyPr/>
        <a:lstStyle/>
        <a:p>
          <a:endParaRPr lang="en-US"/>
        </a:p>
      </dgm:t>
    </dgm:pt>
    <dgm:pt modelId="{4F2099D7-7D38-4AC8-A8CB-F60CAC26ED59}" type="sibTrans" cxnId="{513AB48F-0E81-488B-9BD6-215145D59FBC}">
      <dgm:prSet/>
      <dgm:spPr/>
      <dgm:t>
        <a:bodyPr/>
        <a:lstStyle/>
        <a:p>
          <a:endParaRPr lang="en-US"/>
        </a:p>
      </dgm:t>
    </dgm:pt>
    <dgm:pt modelId="{FB30472B-C1B7-451F-B8AA-87E0B7F0BAF8}">
      <dgm:prSet phldrT="[Text]"/>
      <dgm:spPr/>
      <dgm:t>
        <a:bodyPr/>
        <a:lstStyle/>
        <a:p>
          <a:r>
            <a:rPr lang="en-US" dirty="0"/>
            <a:t>Colorado Legal Services</a:t>
          </a:r>
        </a:p>
      </dgm:t>
    </dgm:pt>
    <dgm:pt modelId="{C930E7FC-2CAD-41AA-A312-1EF5EFBBCC7E}" type="parTrans" cxnId="{FFACAD4F-C2E6-4BE0-A50A-863BEB39C1F9}">
      <dgm:prSet/>
      <dgm:spPr/>
      <dgm:t>
        <a:bodyPr/>
        <a:lstStyle/>
        <a:p>
          <a:endParaRPr lang="en-US"/>
        </a:p>
      </dgm:t>
    </dgm:pt>
    <dgm:pt modelId="{5D9B4C69-4ECA-4BC0-983A-F73D21A93766}" type="sibTrans" cxnId="{FFACAD4F-C2E6-4BE0-A50A-863BEB39C1F9}">
      <dgm:prSet/>
      <dgm:spPr/>
      <dgm:t>
        <a:bodyPr/>
        <a:lstStyle/>
        <a:p>
          <a:endParaRPr lang="en-US"/>
        </a:p>
      </dgm:t>
    </dgm:pt>
    <dgm:pt modelId="{07559094-7310-4840-B870-44D9B9C44BCA}">
      <dgm:prSet phldrT="[Text]"/>
      <dgm:spPr/>
      <dgm:t>
        <a:bodyPr/>
        <a:lstStyle/>
        <a:p>
          <a:r>
            <a:rPr lang="en-US" dirty="0"/>
            <a:t>Provides Legal Assistance to Low-Income Individuals</a:t>
          </a:r>
        </a:p>
      </dgm:t>
    </dgm:pt>
    <dgm:pt modelId="{B330865A-DAAB-49C7-BBA1-9674C38DB3BD}" type="parTrans" cxnId="{05869C14-86AC-4B36-91AC-CA5E0E94949A}">
      <dgm:prSet/>
      <dgm:spPr/>
      <dgm:t>
        <a:bodyPr/>
        <a:lstStyle/>
        <a:p>
          <a:endParaRPr lang="en-US"/>
        </a:p>
      </dgm:t>
    </dgm:pt>
    <dgm:pt modelId="{532ABD48-F5BA-45ED-A13F-AC20E96EB096}" type="sibTrans" cxnId="{05869C14-86AC-4B36-91AC-CA5E0E94949A}">
      <dgm:prSet/>
      <dgm:spPr/>
      <dgm:t>
        <a:bodyPr/>
        <a:lstStyle/>
        <a:p>
          <a:endParaRPr lang="en-US"/>
        </a:p>
      </dgm:t>
    </dgm:pt>
    <dgm:pt modelId="{8ACC8A6C-A325-4F11-8566-70D9A01E2142}">
      <dgm:prSet phldrT="[Text]"/>
      <dgm:spPr/>
      <dgm:t>
        <a:bodyPr/>
        <a:lstStyle/>
        <a:p>
          <a:r>
            <a:rPr lang="en-US" dirty="0"/>
            <a:t>Legal Help with Eviction</a:t>
          </a:r>
        </a:p>
      </dgm:t>
    </dgm:pt>
    <dgm:pt modelId="{3DE6B000-397F-4E3E-A75E-99CA0734C430}" type="parTrans" cxnId="{C8E9B88A-DCEF-4DA6-886D-C93D8EC77AB4}">
      <dgm:prSet/>
      <dgm:spPr/>
      <dgm:t>
        <a:bodyPr/>
        <a:lstStyle/>
        <a:p>
          <a:endParaRPr lang="en-US"/>
        </a:p>
      </dgm:t>
    </dgm:pt>
    <dgm:pt modelId="{AE4B85AB-6961-4C24-948E-AAA20C19679F}" type="sibTrans" cxnId="{C8E9B88A-DCEF-4DA6-886D-C93D8EC77AB4}">
      <dgm:prSet/>
      <dgm:spPr/>
      <dgm:t>
        <a:bodyPr/>
        <a:lstStyle/>
        <a:p>
          <a:endParaRPr lang="en-US"/>
        </a:p>
      </dgm:t>
    </dgm:pt>
    <dgm:pt modelId="{F316C531-A3E3-4C94-94EC-C50310E64913}">
      <dgm:prSet phldrT="[Text]"/>
      <dgm:spPr/>
      <dgm:t>
        <a:bodyPr/>
        <a:lstStyle/>
        <a:p>
          <a:r>
            <a:rPr lang="en-US" dirty="0">
              <a:hlinkClick xmlns:r="http://schemas.openxmlformats.org/officeDocument/2006/relationships" r:id="" action="ppaction://noaction"/>
            </a:rPr>
            <a:t>slvprobono1@hotmail.com</a:t>
          </a:r>
          <a:endParaRPr lang="en-US" dirty="0"/>
        </a:p>
      </dgm:t>
    </dgm:pt>
    <dgm:pt modelId="{5AF4CF22-AAB5-4821-8FD7-D1335D56E240}" type="parTrans" cxnId="{B116701F-F60D-43A9-B4CA-767086275B5F}">
      <dgm:prSet/>
      <dgm:spPr/>
      <dgm:t>
        <a:bodyPr/>
        <a:lstStyle/>
        <a:p>
          <a:endParaRPr lang="en-US"/>
        </a:p>
      </dgm:t>
    </dgm:pt>
    <dgm:pt modelId="{BCE16D08-B32C-4D0D-BD8E-C6D1816958A2}" type="sibTrans" cxnId="{B116701F-F60D-43A9-B4CA-767086275B5F}">
      <dgm:prSet/>
      <dgm:spPr/>
      <dgm:t>
        <a:bodyPr/>
        <a:lstStyle/>
        <a:p>
          <a:endParaRPr lang="en-US"/>
        </a:p>
      </dgm:t>
    </dgm:pt>
    <dgm:pt modelId="{ADD703F5-82A1-4284-B64A-B4DCA82EA473}">
      <dgm:prSet phldrT="[Text]"/>
      <dgm:spPr/>
      <dgm:t>
        <a:bodyPr/>
        <a:lstStyle/>
        <a:p>
          <a:r>
            <a:rPr lang="en-US" dirty="0"/>
            <a:t>(719)589-6534</a:t>
          </a:r>
        </a:p>
      </dgm:t>
    </dgm:pt>
    <dgm:pt modelId="{23F2B999-D026-4CE9-8A0E-7B2854C6141B}" type="parTrans" cxnId="{0FFBF7AA-2A0A-45F6-9E2A-A8AEC7869C13}">
      <dgm:prSet/>
      <dgm:spPr/>
      <dgm:t>
        <a:bodyPr/>
        <a:lstStyle/>
        <a:p>
          <a:endParaRPr lang="en-US"/>
        </a:p>
      </dgm:t>
    </dgm:pt>
    <dgm:pt modelId="{EE086379-D712-489A-A875-B45BD097C814}" type="sibTrans" cxnId="{0FFBF7AA-2A0A-45F6-9E2A-A8AEC7869C13}">
      <dgm:prSet/>
      <dgm:spPr/>
      <dgm:t>
        <a:bodyPr/>
        <a:lstStyle/>
        <a:p>
          <a:endParaRPr lang="en-US"/>
        </a:p>
      </dgm:t>
    </dgm:pt>
    <dgm:pt modelId="{C603A049-CFC8-4E7D-97C4-6BF6EB9D0460}">
      <dgm:prSet phldrT="[Text]"/>
      <dgm:spPr/>
      <dgm:t>
        <a:bodyPr/>
        <a:lstStyle/>
        <a:p>
          <a:r>
            <a:rPr lang="en-US" dirty="0">
              <a:hlinkClick xmlns:r="http://schemas.openxmlformats.org/officeDocument/2006/relationships" r:id="" action="ppaction://noaction"/>
            </a:rPr>
            <a:t>https://www.coloradolegalservices.org/</a:t>
          </a:r>
          <a:endParaRPr lang="en-US" dirty="0"/>
        </a:p>
      </dgm:t>
    </dgm:pt>
    <dgm:pt modelId="{D55A8C3A-CF18-4CE2-9902-16C6D7EA805A}" type="parTrans" cxnId="{DED5B714-4260-4D78-93FF-2CA42F1D7964}">
      <dgm:prSet/>
      <dgm:spPr/>
      <dgm:t>
        <a:bodyPr/>
        <a:lstStyle/>
        <a:p>
          <a:endParaRPr lang="en-US"/>
        </a:p>
      </dgm:t>
    </dgm:pt>
    <dgm:pt modelId="{80C73DE3-4AC1-4940-B2D9-99ABC1C33E69}" type="sibTrans" cxnId="{DED5B714-4260-4D78-93FF-2CA42F1D7964}">
      <dgm:prSet/>
      <dgm:spPr/>
      <dgm:t>
        <a:bodyPr/>
        <a:lstStyle/>
        <a:p>
          <a:endParaRPr lang="en-US"/>
        </a:p>
      </dgm:t>
    </dgm:pt>
    <dgm:pt modelId="{04CFEA5E-7517-4ACD-89FB-C0FD3F4F6F38}">
      <dgm:prSet phldrT="[Text]"/>
      <dgm:spPr/>
      <dgm:t>
        <a:bodyPr/>
        <a:lstStyle/>
        <a:p>
          <a:r>
            <a:rPr lang="en-US" dirty="0"/>
            <a:t>Holds Free Monthly Clinics (844)404-7400</a:t>
          </a:r>
        </a:p>
      </dgm:t>
    </dgm:pt>
    <dgm:pt modelId="{A951CF7E-53CB-49E9-A1E1-E6C334F6C6A3}" type="parTrans" cxnId="{D239F352-0BDE-46FA-A11A-3F0D63B99843}">
      <dgm:prSet/>
      <dgm:spPr/>
      <dgm:t>
        <a:bodyPr/>
        <a:lstStyle/>
        <a:p>
          <a:endParaRPr lang="en-US"/>
        </a:p>
      </dgm:t>
    </dgm:pt>
    <dgm:pt modelId="{9E448EF9-E3EE-432E-BC45-F0413702233D}" type="sibTrans" cxnId="{D239F352-0BDE-46FA-A11A-3F0D63B99843}">
      <dgm:prSet/>
      <dgm:spPr/>
      <dgm:t>
        <a:bodyPr/>
        <a:lstStyle/>
        <a:p>
          <a:endParaRPr lang="en-US"/>
        </a:p>
      </dgm:t>
    </dgm:pt>
    <dgm:pt modelId="{203CAF44-3E15-4651-B01A-56AF7E023C65}">
      <dgm:prSet phldrT="[Text]"/>
      <dgm:spPr/>
      <dgm:t>
        <a:bodyPr/>
        <a:lstStyle/>
        <a:p>
          <a:r>
            <a:rPr lang="en-US" dirty="0"/>
            <a:t>(719)589-4993</a:t>
          </a:r>
        </a:p>
      </dgm:t>
    </dgm:pt>
    <dgm:pt modelId="{6E90BFAC-3DAC-4ED5-94FC-EC3AA9B31A2F}" type="parTrans" cxnId="{9E3E6790-E95F-42F0-A898-51113B1769A5}">
      <dgm:prSet/>
      <dgm:spPr/>
      <dgm:t>
        <a:bodyPr/>
        <a:lstStyle/>
        <a:p>
          <a:endParaRPr lang="en-US"/>
        </a:p>
      </dgm:t>
    </dgm:pt>
    <dgm:pt modelId="{256D28F0-1976-4484-8E16-5D71C5200F19}" type="sibTrans" cxnId="{9E3E6790-E95F-42F0-A898-51113B1769A5}">
      <dgm:prSet/>
      <dgm:spPr/>
      <dgm:t>
        <a:bodyPr/>
        <a:lstStyle/>
        <a:p>
          <a:endParaRPr lang="en-US"/>
        </a:p>
      </dgm:t>
    </dgm:pt>
    <dgm:pt modelId="{FF0F2976-3CD0-45B5-B28E-0820E843E2DD}">
      <dgm:prSet phldrT="[Text]"/>
      <dgm:spPr/>
      <dgm:t>
        <a:bodyPr/>
        <a:lstStyle/>
        <a:p>
          <a:r>
            <a:rPr lang="en-US" dirty="0"/>
            <a:t>3</a:t>
          </a:r>
          <a:r>
            <a:rPr lang="en-US" baseline="30000" dirty="0"/>
            <a:t>rd</a:t>
          </a:r>
          <a:r>
            <a:rPr lang="en-US" dirty="0"/>
            <a:t> Wednesday of the Month	</a:t>
          </a:r>
        </a:p>
      </dgm:t>
    </dgm:pt>
    <dgm:pt modelId="{0F1A2A72-30F3-44CB-9C99-F853F3AD012B}" type="parTrans" cxnId="{596E6DCE-448F-4691-AF21-E2DEEF88828E}">
      <dgm:prSet/>
      <dgm:spPr/>
      <dgm:t>
        <a:bodyPr/>
        <a:lstStyle/>
        <a:p>
          <a:endParaRPr lang="en-US"/>
        </a:p>
      </dgm:t>
    </dgm:pt>
    <dgm:pt modelId="{E697B016-7167-407D-BDAA-0643534534AD}" type="sibTrans" cxnId="{596E6DCE-448F-4691-AF21-E2DEEF88828E}">
      <dgm:prSet/>
      <dgm:spPr/>
      <dgm:t>
        <a:bodyPr/>
        <a:lstStyle/>
        <a:p>
          <a:endParaRPr lang="en-US"/>
        </a:p>
      </dgm:t>
    </dgm:pt>
    <dgm:pt modelId="{40C3C128-E28A-414F-9922-EEEBB061D1F8}">
      <dgm:prSet phldrT="[Text]"/>
      <dgm:spPr/>
      <dgm:t>
        <a:bodyPr/>
        <a:lstStyle/>
        <a:p>
          <a:r>
            <a:rPr lang="en-US" dirty="0"/>
            <a:t>Community Economic Defense Project</a:t>
          </a:r>
        </a:p>
      </dgm:t>
    </dgm:pt>
    <dgm:pt modelId="{8EC87D70-73BA-4656-996C-613094599F22}" type="parTrans" cxnId="{F473C118-2B58-4727-A666-249C840A1141}">
      <dgm:prSet/>
      <dgm:spPr/>
      <dgm:t>
        <a:bodyPr/>
        <a:lstStyle/>
        <a:p>
          <a:endParaRPr lang="en-US"/>
        </a:p>
      </dgm:t>
    </dgm:pt>
    <dgm:pt modelId="{552AF423-6F83-437D-BCA5-63AC0B622FEB}" type="sibTrans" cxnId="{F473C118-2B58-4727-A666-249C840A1141}">
      <dgm:prSet/>
      <dgm:spPr/>
      <dgm:t>
        <a:bodyPr/>
        <a:lstStyle/>
        <a:p>
          <a:endParaRPr lang="en-US"/>
        </a:p>
      </dgm:t>
    </dgm:pt>
    <dgm:pt modelId="{52B9C622-6548-417D-9515-3A60B3ADEEC6}">
      <dgm:prSet phldrT="[Text]"/>
      <dgm:spPr/>
      <dgm:t>
        <a:bodyPr/>
        <a:lstStyle/>
        <a:p>
          <a:r>
            <a:rPr lang="en-US" dirty="0"/>
            <a:t>Fighting Evictions and Homelessness in Colorado</a:t>
          </a:r>
        </a:p>
      </dgm:t>
    </dgm:pt>
    <dgm:pt modelId="{F66FA00D-206E-42D0-874D-F3BBA8D3EC24}" type="parTrans" cxnId="{2B59BBEF-DB12-4206-A6F4-2C06D5325B31}">
      <dgm:prSet/>
      <dgm:spPr/>
      <dgm:t>
        <a:bodyPr/>
        <a:lstStyle/>
        <a:p>
          <a:endParaRPr lang="en-US"/>
        </a:p>
      </dgm:t>
    </dgm:pt>
    <dgm:pt modelId="{840751FD-543C-4061-89E7-1EDEEDA63EB9}" type="sibTrans" cxnId="{2B59BBEF-DB12-4206-A6F4-2C06D5325B31}">
      <dgm:prSet/>
      <dgm:spPr/>
      <dgm:t>
        <a:bodyPr/>
        <a:lstStyle/>
        <a:p>
          <a:endParaRPr lang="en-US"/>
        </a:p>
      </dgm:t>
    </dgm:pt>
    <dgm:pt modelId="{00B4E0D7-CD3A-43F3-A570-70B5A184608C}">
      <dgm:prSet phldrT="[Text]"/>
      <dgm:spPr/>
      <dgm:t>
        <a:bodyPr/>
        <a:lstStyle/>
        <a:p>
          <a:r>
            <a:rPr lang="en-US" dirty="0"/>
            <a:t>Legal Help for evictions</a:t>
          </a:r>
        </a:p>
      </dgm:t>
    </dgm:pt>
    <dgm:pt modelId="{52F8BE7C-9AFD-407C-8A4C-3DD91634C347}" type="parTrans" cxnId="{A212CA5C-5885-47CC-BA1A-FBEBC4E2718D}">
      <dgm:prSet/>
      <dgm:spPr/>
      <dgm:t>
        <a:bodyPr/>
        <a:lstStyle/>
        <a:p>
          <a:endParaRPr lang="en-US"/>
        </a:p>
      </dgm:t>
    </dgm:pt>
    <dgm:pt modelId="{60FB9576-C441-4FA0-84FD-AA69F1E9B39F}" type="sibTrans" cxnId="{A212CA5C-5885-47CC-BA1A-FBEBC4E2718D}">
      <dgm:prSet/>
      <dgm:spPr/>
      <dgm:t>
        <a:bodyPr/>
        <a:lstStyle/>
        <a:p>
          <a:endParaRPr lang="en-US"/>
        </a:p>
      </dgm:t>
    </dgm:pt>
    <dgm:pt modelId="{89C94018-561E-4418-A5B2-4B51D4C8FF95}">
      <dgm:prSet phldrT="[Text]"/>
      <dgm:spPr/>
      <dgm:t>
        <a:bodyPr/>
        <a:lstStyle/>
        <a:p>
          <a:r>
            <a:rPr lang="en-US" dirty="0">
              <a:hlinkClick xmlns:r="http://schemas.openxmlformats.org/officeDocument/2006/relationships" r:id="" action="ppaction://noaction"/>
            </a:rPr>
            <a:t>https://cedproject.org</a:t>
          </a:r>
          <a:r>
            <a:rPr lang="en-US" dirty="0"/>
            <a:t>	</a:t>
          </a:r>
        </a:p>
      </dgm:t>
    </dgm:pt>
    <dgm:pt modelId="{5DDF22FE-8590-4B79-8390-2EC644EB0B70}" type="parTrans" cxnId="{74BC180A-58EB-4E7C-A22A-13BE2FA59115}">
      <dgm:prSet/>
      <dgm:spPr/>
      <dgm:t>
        <a:bodyPr/>
        <a:lstStyle/>
        <a:p>
          <a:endParaRPr lang="en-US"/>
        </a:p>
      </dgm:t>
    </dgm:pt>
    <dgm:pt modelId="{4A2EDBE4-B729-4C1A-846D-063CCCB6D6CB}" type="sibTrans" cxnId="{74BC180A-58EB-4E7C-A22A-13BE2FA59115}">
      <dgm:prSet/>
      <dgm:spPr/>
      <dgm:t>
        <a:bodyPr/>
        <a:lstStyle/>
        <a:p>
          <a:endParaRPr lang="en-US"/>
        </a:p>
      </dgm:t>
    </dgm:pt>
    <dgm:pt modelId="{701E329A-D104-4DDF-872B-D12C226C979E}">
      <dgm:prSet phldrT="[Text]"/>
      <dgm:spPr/>
      <dgm:t>
        <a:bodyPr/>
        <a:lstStyle/>
        <a:p>
          <a:r>
            <a:rPr lang="en-US" dirty="0"/>
            <a:t>Colorado Poverty Law Project</a:t>
          </a:r>
        </a:p>
      </dgm:t>
    </dgm:pt>
    <dgm:pt modelId="{5C69D269-234D-446F-BAF0-20B8E6D14335}" type="parTrans" cxnId="{BC70E450-84AE-4EDE-B243-33259795ADE4}">
      <dgm:prSet/>
      <dgm:spPr/>
      <dgm:t>
        <a:bodyPr/>
        <a:lstStyle/>
        <a:p>
          <a:endParaRPr lang="en-US"/>
        </a:p>
      </dgm:t>
    </dgm:pt>
    <dgm:pt modelId="{4AA3DD6F-1699-4667-B7A2-96B4DA76907D}" type="sibTrans" cxnId="{BC70E450-84AE-4EDE-B243-33259795ADE4}">
      <dgm:prSet/>
      <dgm:spPr/>
      <dgm:t>
        <a:bodyPr/>
        <a:lstStyle/>
        <a:p>
          <a:endParaRPr lang="en-US"/>
        </a:p>
      </dgm:t>
    </dgm:pt>
    <dgm:pt modelId="{3A9EE707-77E7-4ACF-BEB9-E51A65590B6B}">
      <dgm:prSet phldrT="[Text]"/>
      <dgm:spPr/>
      <dgm:t>
        <a:bodyPr/>
        <a:lstStyle/>
        <a:p>
          <a:r>
            <a:rPr lang="en-US" dirty="0"/>
            <a:t>Matching Low-Income Coloradans with Volunteer Attorneys</a:t>
          </a:r>
        </a:p>
      </dgm:t>
    </dgm:pt>
    <dgm:pt modelId="{A31FA42D-1CAE-4A31-BB6C-8902D88B342C}" type="parTrans" cxnId="{AEB857C5-8658-4095-AAE1-653A6595F714}">
      <dgm:prSet/>
      <dgm:spPr/>
      <dgm:t>
        <a:bodyPr/>
        <a:lstStyle/>
        <a:p>
          <a:endParaRPr lang="en-US"/>
        </a:p>
      </dgm:t>
    </dgm:pt>
    <dgm:pt modelId="{0E6303DB-0B32-4383-A642-B86BD9786580}" type="sibTrans" cxnId="{AEB857C5-8658-4095-AAE1-653A6595F714}">
      <dgm:prSet/>
      <dgm:spPr/>
      <dgm:t>
        <a:bodyPr/>
        <a:lstStyle/>
        <a:p>
          <a:endParaRPr lang="en-US"/>
        </a:p>
      </dgm:t>
    </dgm:pt>
    <dgm:pt modelId="{93CDB994-6ED7-4203-AA05-3CAC40DFA891}">
      <dgm:prSet phldrT="[Text]"/>
      <dgm:spPr/>
      <dgm:t>
        <a:bodyPr/>
        <a:lstStyle/>
        <a:p>
          <a:r>
            <a:rPr lang="en-US" dirty="0">
              <a:hlinkClick xmlns:r="http://schemas.openxmlformats.org/officeDocument/2006/relationships" r:id="" action="ppaction://noaction"/>
            </a:rPr>
            <a:t>https://www.copvertylawproject.org</a:t>
          </a:r>
          <a:endParaRPr lang="en-US" dirty="0"/>
        </a:p>
      </dgm:t>
    </dgm:pt>
    <dgm:pt modelId="{352B0C42-C953-46CF-BA5B-5E66AC0CFC3F}" type="parTrans" cxnId="{02C91E28-7F3A-4E34-9D23-065AEAAFC10A}">
      <dgm:prSet/>
      <dgm:spPr/>
      <dgm:t>
        <a:bodyPr/>
        <a:lstStyle/>
        <a:p>
          <a:endParaRPr lang="en-US"/>
        </a:p>
      </dgm:t>
    </dgm:pt>
    <dgm:pt modelId="{23ECFF3E-38F7-409B-A9F1-7A806B49B199}" type="sibTrans" cxnId="{02C91E28-7F3A-4E34-9D23-065AEAAFC10A}">
      <dgm:prSet/>
      <dgm:spPr/>
      <dgm:t>
        <a:bodyPr/>
        <a:lstStyle/>
        <a:p>
          <a:endParaRPr lang="en-US"/>
        </a:p>
      </dgm:t>
    </dgm:pt>
    <dgm:pt modelId="{572DA0A8-D3AA-4C4A-99E1-760BC878C154}">
      <dgm:prSet phldrT="[Text]"/>
      <dgm:spPr/>
      <dgm:t>
        <a:bodyPr/>
        <a:lstStyle/>
        <a:p>
          <a:r>
            <a:rPr lang="en-US" dirty="0"/>
            <a:t>Holds Monthly Clinics Regarding Eviction and Housing Concerns</a:t>
          </a:r>
        </a:p>
      </dgm:t>
    </dgm:pt>
    <dgm:pt modelId="{BB869206-AE32-43D7-A43B-668020A06823}" type="parTrans" cxnId="{2E48F692-E0F9-4E88-A112-A34994178063}">
      <dgm:prSet/>
      <dgm:spPr/>
      <dgm:t>
        <a:bodyPr/>
        <a:lstStyle/>
        <a:p>
          <a:endParaRPr lang="en-US"/>
        </a:p>
      </dgm:t>
    </dgm:pt>
    <dgm:pt modelId="{8B3CA5F7-DFE2-4047-8629-B9BA538546C0}" type="sibTrans" cxnId="{2E48F692-E0F9-4E88-A112-A34994178063}">
      <dgm:prSet/>
      <dgm:spPr/>
      <dgm:t>
        <a:bodyPr/>
        <a:lstStyle/>
        <a:p>
          <a:endParaRPr lang="en-US"/>
        </a:p>
      </dgm:t>
    </dgm:pt>
    <dgm:pt modelId="{163DE96A-5028-4C6D-9DD7-C7662AE29A53}" type="pres">
      <dgm:prSet presAssocID="{726988A3-6C0C-44E8-874B-52AE4ACEA148}" presName="Name0" presStyleCnt="0">
        <dgm:presLayoutVars>
          <dgm:dir/>
          <dgm:animLvl val="lvl"/>
          <dgm:resizeHandles val="exact"/>
        </dgm:presLayoutVars>
      </dgm:prSet>
      <dgm:spPr/>
    </dgm:pt>
    <dgm:pt modelId="{4FFD7424-7FD4-423F-96E9-9E8A5CDF3DE5}" type="pres">
      <dgm:prSet presAssocID="{E17F260D-61AA-454A-BE1E-A36D2131959F}" presName="linNode" presStyleCnt="0"/>
      <dgm:spPr/>
    </dgm:pt>
    <dgm:pt modelId="{4D6A4628-DC70-42DF-862A-33FBCAE7523B}" type="pres">
      <dgm:prSet presAssocID="{E17F260D-61AA-454A-BE1E-A36D2131959F}" presName="parTx" presStyleLbl="revTx" presStyleIdx="0" presStyleCnt="4">
        <dgm:presLayoutVars>
          <dgm:chMax val="1"/>
          <dgm:bulletEnabled val="1"/>
        </dgm:presLayoutVars>
      </dgm:prSet>
      <dgm:spPr/>
    </dgm:pt>
    <dgm:pt modelId="{BB0C8583-66D4-4E98-8B75-E45ABDB65093}" type="pres">
      <dgm:prSet presAssocID="{E17F260D-61AA-454A-BE1E-A36D2131959F}" presName="bracket" presStyleLbl="parChTrans1D1" presStyleIdx="0" presStyleCnt="4"/>
      <dgm:spPr/>
    </dgm:pt>
    <dgm:pt modelId="{4D69A970-D19D-4FB6-ADD6-4F0E5779BC70}" type="pres">
      <dgm:prSet presAssocID="{E17F260D-61AA-454A-BE1E-A36D2131959F}" presName="spH" presStyleCnt="0"/>
      <dgm:spPr/>
    </dgm:pt>
    <dgm:pt modelId="{0B1B0D64-0661-484C-999D-5C0823F01A19}" type="pres">
      <dgm:prSet presAssocID="{E17F260D-61AA-454A-BE1E-A36D2131959F}" presName="desTx" presStyleLbl="node1" presStyleIdx="0" presStyleCnt="4">
        <dgm:presLayoutVars>
          <dgm:bulletEnabled val="1"/>
        </dgm:presLayoutVars>
      </dgm:prSet>
      <dgm:spPr/>
    </dgm:pt>
    <dgm:pt modelId="{4CC990A7-3F38-4C56-8A05-F43BD85FCD9F}" type="pres">
      <dgm:prSet presAssocID="{D1B77146-D336-4A11-A836-E3D538793FE6}" presName="spV" presStyleCnt="0"/>
      <dgm:spPr/>
    </dgm:pt>
    <dgm:pt modelId="{9637A03A-B616-40D2-B433-37E3ADD1FFA3}" type="pres">
      <dgm:prSet presAssocID="{FB30472B-C1B7-451F-B8AA-87E0B7F0BAF8}" presName="linNode" presStyleCnt="0"/>
      <dgm:spPr/>
    </dgm:pt>
    <dgm:pt modelId="{1E1CFABE-4ADF-4E8F-9510-9419E2FF6747}" type="pres">
      <dgm:prSet presAssocID="{FB30472B-C1B7-451F-B8AA-87E0B7F0BAF8}" presName="parTx" presStyleLbl="revTx" presStyleIdx="1" presStyleCnt="4">
        <dgm:presLayoutVars>
          <dgm:chMax val="1"/>
          <dgm:bulletEnabled val="1"/>
        </dgm:presLayoutVars>
      </dgm:prSet>
      <dgm:spPr/>
    </dgm:pt>
    <dgm:pt modelId="{C72A0479-2D7A-46AA-A7EF-047F030506E4}" type="pres">
      <dgm:prSet presAssocID="{FB30472B-C1B7-451F-B8AA-87E0B7F0BAF8}" presName="bracket" presStyleLbl="parChTrans1D1" presStyleIdx="1" presStyleCnt="4"/>
      <dgm:spPr/>
    </dgm:pt>
    <dgm:pt modelId="{4BEE61F0-8D09-43C3-933C-2F019981AC37}" type="pres">
      <dgm:prSet presAssocID="{FB30472B-C1B7-451F-B8AA-87E0B7F0BAF8}" presName="spH" presStyleCnt="0"/>
      <dgm:spPr/>
    </dgm:pt>
    <dgm:pt modelId="{24096FA2-EACC-43FD-B2EC-9372F89E290C}" type="pres">
      <dgm:prSet presAssocID="{FB30472B-C1B7-451F-B8AA-87E0B7F0BAF8}" presName="desTx" presStyleLbl="node1" presStyleIdx="1" presStyleCnt="4">
        <dgm:presLayoutVars>
          <dgm:bulletEnabled val="1"/>
        </dgm:presLayoutVars>
      </dgm:prSet>
      <dgm:spPr/>
    </dgm:pt>
    <dgm:pt modelId="{01334675-5F08-4568-822E-904AFB27469B}" type="pres">
      <dgm:prSet presAssocID="{5D9B4C69-4ECA-4BC0-983A-F73D21A93766}" presName="spV" presStyleCnt="0"/>
      <dgm:spPr/>
    </dgm:pt>
    <dgm:pt modelId="{4C35C4DA-6978-4812-B79D-7989B6E66D8E}" type="pres">
      <dgm:prSet presAssocID="{40C3C128-E28A-414F-9922-EEEBB061D1F8}" presName="linNode" presStyleCnt="0"/>
      <dgm:spPr/>
    </dgm:pt>
    <dgm:pt modelId="{0AA1A54A-57A0-4B3D-AD97-A97D39BF112F}" type="pres">
      <dgm:prSet presAssocID="{40C3C128-E28A-414F-9922-EEEBB061D1F8}" presName="parTx" presStyleLbl="revTx" presStyleIdx="2" presStyleCnt="4">
        <dgm:presLayoutVars>
          <dgm:chMax val="1"/>
          <dgm:bulletEnabled val="1"/>
        </dgm:presLayoutVars>
      </dgm:prSet>
      <dgm:spPr/>
    </dgm:pt>
    <dgm:pt modelId="{D44E06E6-BD4A-466A-A82E-EC9995E70BAA}" type="pres">
      <dgm:prSet presAssocID="{40C3C128-E28A-414F-9922-EEEBB061D1F8}" presName="bracket" presStyleLbl="parChTrans1D1" presStyleIdx="2" presStyleCnt="4"/>
      <dgm:spPr/>
    </dgm:pt>
    <dgm:pt modelId="{B01EE727-B24A-495F-9349-DF24AC0B5792}" type="pres">
      <dgm:prSet presAssocID="{40C3C128-E28A-414F-9922-EEEBB061D1F8}" presName="spH" presStyleCnt="0"/>
      <dgm:spPr/>
    </dgm:pt>
    <dgm:pt modelId="{4BFF266A-BB34-45FB-B6E5-FD0C321F1953}" type="pres">
      <dgm:prSet presAssocID="{40C3C128-E28A-414F-9922-EEEBB061D1F8}" presName="desTx" presStyleLbl="node1" presStyleIdx="2" presStyleCnt="4">
        <dgm:presLayoutVars>
          <dgm:bulletEnabled val="1"/>
        </dgm:presLayoutVars>
      </dgm:prSet>
      <dgm:spPr/>
    </dgm:pt>
    <dgm:pt modelId="{1DC1F616-FD80-49BC-9BE1-F805C1E6D056}" type="pres">
      <dgm:prSet presAssocID="{552AF423-6F83-437D-BCA5-63AC0B622FEB}" presName="spV" presStyleCnt="0"/>
      <dgm:spPr/>
    </dgm:pt>
    <dgm:pt modelId="{47D654B7-3B40-4570-AB36-FD815FF0FAD4}" type="pres">
      <dgm:prSet presAssocID="{701E329A-D104-4DDF-872B-D12C226C979E}" presName="linNode" presStyleCnt="0"/>
      <dgm:spPr/>
    </dgm:pt>
    <dgm:pt modelId="{E3B0EA1A-2BFA-4D35-9226-72384C2B7566}" type="pres">
      <dgm:prSet presAssocID="{701E329A-D104-4DDF-872B-D12C226C979E}" presName="parTx" presStyleLbl="revTx" presStyleIdx="3" presStyleCnt="4">
        <dgm:presLayoutVars>
          <dgm:chMax val="1"/>
          <dgm:bulletEnabled val="1"/>
        </dgm:presLayoutVars>
      </dgm:prSet>
      <dgm:spPr/>
    </dgm:pt>
    <dgm:pt modelId="{A9EB2E8A-B6D7-4676-B3A9-B512EE66DFF7}" type="pres">
      <dgm:prSet presAssocID="{701E329A-D104-4DDF-872B-D12C226C979E}" presName="bracket" presStyleLbl="parChTrans1D1" presStyleIdx="3" presStyleCnt="4"/>
      <dgm:spPr/>
    </dgm:pt>
    <dgm:pt modelId="{4631DC90-06CE-4BE2-8164-DB9845E84FDF}" type="pres">
      <dgm:prSet presAssocID="{701E329A-D104-4DDF-872B-D12C226C979E}" presName="spH" presStyleCnt="0"/>
      <dgm:spPr/>
    </dgm:pt>
    <dgm:pt modelId="{D19225C1-B81A-4A49-A511-04712D9DCBE7}" type="pres">
      <dgm:prSet presAssocID="{701E329A-D104-4DDF-872B-D12C226C979E}" presName="desTx" presStyleLbl="node1" presStyleIdx="3" presStyleCnt="4">
        <dgm:presLayoutVars>
          <dgm:bulletEnabled val="1"/>
        </dgm:presLayoutVars>
      </dgm:prSet>
      <dgm:spPr/>
    </dgm:pt>
  </dgm:ptLst>
  <dgm:cxnLst>
    <dgm:cxn modelId="{74BC180A-58EB-4E7C-A22A-13BE2FA59115}" srcId="{40C3C128-E28A-414F-9922-EEEBB061D1F8}" destId="{89C94018-561E-4418-A5B2-4B51D4C8FF95}" srcOrd="2" destOrd="0" parTransId="{5DDF22FE-8590-4B79-8390-2EC644EB0B70}" sibTransId="{4A2EDBE4-B729-4C1A-846D-063CCCB6D6CB}"/>
    <dgm:cxn modelId="{E33AA30F-AA5F-431D-B13B-060914D85D22}" type="presOf" srcId="{3A9EE707-77E7-4ACF-BEB9-E51A65590B6B}" destId="{D19225C1-B81A-4A49-A511-04712D9DCBE7}" srcOrd="0" destOrd="0" presId="urn:diagrams.loki3.com/BracketList"/>
    <dgm:cxn modelId="{D3B37B11-A432-444C-974E-E5FE88E67D8B}" type="presOf" srcId="{572DA0A8-D3AA-4C4A-99E1-760BC878C154}" destId="{D19225C1-B81A-4A49-A511-04712D9DCBE7}" srcOrd="0" destOrd="2" presId="urn:diagrams.loki3.com/BracketList"/>
    <dgm:cxn modelId="{05869C14-86AC-4B36-91AC-CA5E0E94949A}" srcId="{FB30472B-C1B7-451F-B8AA-87E0B7F0BAF8}" destId="{07559094-7310-4840-B870-44D9B9C44BCA}" srcOrd="0" destOrd="0" parTransId="{B330865A-DAAB-49C7-BBA1-9674C38DB3BD}" sibTransId="{532ABD48-F5BA-45ED-A13F-AC20E96EB096}"/>
    <dgm:cxn modelId="{DED5B714-4260-4D78-93FF-2CA42F1D7964}" srcId="{FB30472B-C1B7-451F-B8AA-87E0B7F0BAF8}" destId="{C603A049-CFC8-4E7D-97C4-6BF6EB9D0460}" srcOrd="2" destOrd="0" parTransId="{D55A8C3A-CF18-4CE2-9902-16C6D7EA805A}" sibTransId="{80C73DE3-4AC1-4940-B2D9-99ABC1C33E69}"/>
    <dgm:cxn modelId="{F473C118-2B58-4727-A666-249C840A1141}" srcId="{726988A3-6C0C-44E8-874B-52AE4ACEA148}" destId="{40C3C128-E28A-414F-9922-EEEBB061D1F8}" srcOrd="2" destOrd="0" parTransId="{8EC87D70-73BA-4656-996C-613094599F22}" sibTransId="{552AF423-6F83-437D-BCA5-63AC0B622FEB}"/>
    <dgm:cxn modelId="{B116701F-F60D-43A9-B4CA-767086275B5F}" srcId="{E17F260D-61AA-454A-BE1E-A36D2131959F}" destId="{F316C531-A3E3-4C94-94EC-C50310E64913}" srcOrd="2" destOrd="0" parTransId="{5AF4CF22-AAB5-4821-8FD7-D1335D56E240}" sibTransId="{BCE16D08-B32C-4D0D-BD8E-C6D1816958A2}"/>
    <dgm:cxn modelId="{A8943721-EE11-4FA6-9A77-101D47254CCE}" type="presOf" srcId="{93CDB994-6ED7-4203-AA05-3CAC40DFA891}" destId="{D19225C1-B81A-4A49-A511-04712D9DCBE7}" srcOrd="0" destOrd="1" presId="urn:diagrams.loki3.com/BracketList"/>
    <dgm:cxn modelId="{9CCD8722-79C8-4A43-9533-18C2B9778E64}" type="presOf" srcId="{C603A049-CFC8-4E7D-97C4-6BF6EB9D0460}" destId="{24096FA2-EACC-43FD-B2EC-9372F89E290C}" srcOrd="0" destOrd="2" presId="urn:diagrams.loki3.com/BracketList"/>
    <dgm:cxn modelId="{AEFAAB27-73FE-45BC-9AFE-F2AB43C3BC8F}" type="presOf" srcId="{701E329A-D104-4DDF-872B-D12C226C979E}" destId="{E3B0EA1A-2BFA-4D35-9226-72384C2B7566}" srcOrd="0" destOrd="0" presId="urn:diagrams.loki3.com/BracketList"/>
    <dgm:cxn modelId="{02C91E28-7F3A-4E34-9D23-065AEAAFC10A}" srcId="{701E329A-D104-4DDF-872B-D12C226C979E}" destId="{93CDB994-6ED7-4203-AA05-3CAC40DFA891}" srcOrd="1" destOrd="0" parTransId="{352B0C42-C953-46CF-BA5B-5E66AC0CFC3F}" sibTransId="{23ECFF3E-38F7-409B-A9F1-7A806B49B199}"/>
    <dgm:cxn modelId="{FBCD842E-EF39-40A3-B253-2CE277CE7CD0}" type="presOf" srcId="{07559094-7310-4840-B870-44D9B9C44BCA}" destId="{24096FA2-EACC-43FD-B2EC-9372F89E290C}" srcOrd="0" destOrd="0" presId="urn:diagrams.loki3.com/BracketList"/>
    <dgm:cxn modelId="{A212CA5C-5885-47CC-BA1A-FBEBC4E2718D}" srcId="{40C3C128-E28A-414F-9922-EEEBB061D1F8}" destId="{00B4E0D7-CD3A-43F3-A570-70B5A184608C}" srcOrd="1" destOrd="0" parTransId="{52F8BE7C-9AFD-407C-8A4C-3DD91634C347}" sibTransId="{60FB9576-C441-4FA0-84FD-AA69F1E9B39F}"/>
    <dgm:cxn modelId="{2F5AF85F-0F6E-4B01-946A-1D6A0B2C1FC9}" srcId="{726988A3-6C0C-44E8-874B-52AE4ACEA148}" destId="{E17F260D-61AA-454A-BE1E-A36D2131959F}" srcOrd="0" destOrd="0" parTransId="{C973CC42-A084-471B-80A2-1EC68F50573C}" sibTransId="{D1B77146-D336-4A11-A836-E3D538793FE6}"/>
    <dgm:cxn modelId="{AD71D341-4B38-4A6F-ABCB-79DB9D5C34D1}" type="presOf" srcId="{FB30472B-C1B7-451F-B8AA-87E0B7F0BAF8}" destId="{1E1CFABE-4ADF-4E8F-9510-9419E2FF6747}" srcOrd="0" destOrd="0" presId="urn:diagrams.loki3.com/BracketList"/>
    <dgm:cxn modelId="{0DC7D461-4262-49D8-87BE-A3F9E70948B7}" type="presOf" srcId="{40C3C128-E28A-414F-9922-EEEBB061D1F8}" destId="{0AA1A54A-57A0-4B3D-AD97-A97D39BF112F}" srcOrd="0" destOrd="0" presId="urn:diagrams.loki3.com/BracketList"/>
    <dgm:cxn modelId="{6B494163-FB05-4FC1-ACF1-EC21C481E7CB}" type="presOf" srcId="{52B9C622-6548-417D-9515-3A60B3ADEEC6}" destId="{4BFF266A-BB34-45FB-B6E5-FD0C321F1953}" srcOrd="0" destOrd="0" presId="urn:diagrams.loki3.com/BracketList"/>
    <dgm:cxn modelId="{C871C467-5729-4A63-A260-8E3F04E11477}" type="presOf" srcId="{334C7ABE-21E5-4718-BA4C-4BBC43E51725}" destId="{0B1B0D64-0661-484C-999D-5C0823F01A19}" srcOrd="0" destOrd="0" presId="urn:diagrams.loki3.com/BracketList"/>
    <dgm:cxn modelId="{668DC64E-A6A9-4B07-A072-16AAE9A1731B}" type="presOf" srcId="{04CFEA5E-7517-4ACD-89FB-C0FD3F4F6F38}" destId="{24096FA2-EACC-43FD-B2EC-9372F89E290C}" srcOrd="0" destOrd="3" presId="urn:diagrams.loki3.com/BracketList"/>
    <dgm:cxn modelId="{FFACAD4F-C2E6-4BE0-A50A-863BEB39C1F9}" srcId="{726988A3-6C0C-44E8-874B-52AE4ACEA148}" destId="{FB30472B-C1B7-451F-B8AA-87E0B7F0BAF8}" srcOrd="1" destOrd="0" parTransId="{C930E7FC-2CAD-41AA-A312-1EF5EFBBCC7E}" sibTransId="{5D9B4C69-4ECA-4BC0-983A-F73D21A93766}"/>
    <dgm:cxn modelId="{C6572C70-07FB-4B5F-9587-52C0DDDBE65B}" type="presOf" srcId="{203CAF44-3E15-4651-B01A-56AF7E023C65}" destId="{24096FA2-EACC-43FD-B2EC-9372F89E290C}" srcOrd="0" destOrd="1" presId="urn:diagrams.loki3.com/BracketList"/>
    <dgm:cxn modelId="{BC70E450-84AE-4EDE-B243-33259795ADE4}" srcId="{726988A3-6C0C-44E8-874B-52AE4ACEA148}" destId="{701E329A-D104-4DDF-872B-D12C226C979E}" srcOrd="3" destOrd="0" parTransId="{5C69D269-234D-446F-BAF0-20B8E6D14335}" sibTransId="{4AA3DD6F-1699-4667-B7A2-96B4DA76907D}"/>
    <dgm:cxn modelId="{D239F352-0BDE-46FA-A11A-3F0D63B99843}" srcId="{FB30472B-C1B7-451F-B8AA-87E0B7F0BAF8}" destId="{04CFEA5E-7517-4ACD-89FB-C0FD3F4F6F38}" srcOrd="3" destOrd="0" parTransId="{A951CF7E-53CB-49E9-A1E1-E6C334F6C6A3}" sibTransId="{9E448EF9-E3EE-432E-BC45-F0413702233D}"/>
    <dgm:cxn modelId="{A0BF7853-AA1B-4927-A276-CD38D6E039B5}" type="presOf" srcId="{E17F260D-61AA-454A-BE1E-A36D2131959F}" destId="{4D6A4628-DC70-42DF-862A-33FBCAE7523B}" srcOrd="0" destOrd="0" presId="urn:diagrams.loki3.com/BracketList"/>
    <dgm:cxn modelId="{35BDEC7E-3472-443C-AFC1-39572EEEFCC0}" type="presOf" srcId="{8ACC8A6C-A325-4F11-8566-70D9A01E2142}" destId="{0B1B0D64-0661-484C-999D-5C0823F01A19}" srcOrd="0" destOrd="1" presId="urn:diagrams.loki3.com/BracketList"/>
    <dgm:cxn modelId="{96018B86-05A3-4519-81F3-3ABFF3215FDC}" type="presOf" srcId="{89C94018-561E-4418-A5B2-4B51D4C8FF95}" destId="{4BFF266A-BB34-45FB-B6E5-FD0C321F1953}" srcOrd="0" destOrd="2" presId="urn:diagrams.loki3.com/BracketList"/>
    <dgm:cxn modelId="{C8E9B88A-DCEF-4DA6-886D-C93D8EC77AB4}" srcId="{E17F260D-61AA-454A-BE1E-A36D2131959F}" destId="{8ACC8A6C-A325-4F11-8566-70D9A01E2142}" srcOrd="1" destOrd="0" parTransId="{3DE6B000-397F-4E3E-A75E-99CA0734C430}" sibTransId="{AE4B85AB-6961-4C24-948E-AAA20C19679F}"/>
    <dgm:cxn modelId="{513AB48F-0E81-488B-9BD6-215145D59FBC}" srcId="{E17F260D-61AA-454A-BE1E-A36D2131959F}" destId="{334C7ABE-21E5-4718-BA4C-4BBC43E51725}" srcOrd="0" destOrd="0" parTransId="{DAF773E1-5853-49A7-8921-BDC18966E62C}" sibTransId="{4F2099D7-7D38-4AC8-A8CB-F60CAC26ED59}"/>
    <dgm:cxn modelId="{9E3E6790-E95F-42F0-A898-51113B1769A5}" srcId="{FB30472B-C1B7-451F-B8AA-87E0B7F0BAF8}" destId="{203CAF44-3E15-4651-B01A-56AF7E023C65}" srcOrd="1" destOrd="0" parTransId="{6E90BFAC-3DAC-4ED5-94FC-EC3AA9B31A2F}" sibTransId="{256D28F0-1976-4484-8E16-5D71C5200F19}"/>
    <dgm:cxn modelId="{2E48F692-E0F9-4E88-A112-A34994178063}" srcId="{701E329A-D104-4DDF-872B-D12C226C979E}" destId="{572DA0A8-D3AA-4C4A-99E1-760BC878C154}" srcOrd="2" destOrd="0" parTransId="{BB869206-AE32-43D7-A43B-668020A06823}" sibTransId="{8B3CA5F7-DFE2-4047-8629-B9BA538546C0}"/>
    <dgm:cxn modelId="{41CCF19C-76C8-4E98-9D92-B36A710243B2}" type="presOf" srcId="{00B4E0D7-CD3A-43F3-A570-70B5A184608C}" destId="{4BFF266A-BB34-45FB-B6E5-FD0C321F1953}" srcOrd="0" destOrd="1" presId="urn:diagrams.loki3.com/BracketList"/>
    <dgm:cxn modelId="{0FFBF7AA-2A0A-45F6-9E2A-A8AEC7869C13}" srcId="{E17F260D-61AA-454A-BE1E-A36D2131959F}" destId="{ADD703F5-82A1-4284-B64A-B4DCA82EA473}" srcOrd="3" destOrd="0" parTransId="{23F2B999-D026-4CE9-8A0E-7B2854C6141B}" sibTransId="{EE086379-D712-489A-A875-B45BD097C814}"/>
    <dgm:cxn modelId="{87B638B7-05D1-4FC4-99E2-4A140EB07E3D}" type="presOf" srcId="{ADD703F5-82A1-4284-B64A-B4DCA82EA473}" destId="{0B1B0D64-0661-484C-999D-5C0823F01A19}" srcOrd="0" destOrd="3" presId="urn:diagrams.loki3.com/BracketList"/>
    <dgm:cxn modelId="{AEB857C5-8658-4095-AAE1-653A6595F714}" srcId="{701E329A-D104-4DDF-872B-D12C226C979E}" destId="{3A9EE707-77E7-4ACF-BEB9-E51A65590B6B}" srcOrd="0" destOrd="0" parTransId="{A31FA42D-1CAE-4A31-BB6C-8902D88B342C}" sibTransId="{0E6303DB-0B32-4383-A642-B86BD9786580}"/>
    <dgm:cxn modelId="{596E6DCE-448F-4691-AF21-E2DEEF88828E}" srcId="{04CFEA5E-7517-4ACD-89FB-C0FD3F4F6F38}" destId="{FF0F2976-3CD0-45B5-B28E-0820E843E2DD}" srcOrd="0" destOrd="0" parTransId="{0F1A2A72-30F3-44CB-9C99-F853F3AD012B}" sibTransId="{E697B016-7167-407D-BDAA-0643534534AD}"/>
    <dgm:cxn modelId="{2B59BBEF-DB12-4206-A6F4-2C06D5325B31}" srcId="{40C3C128-E28A-414F-9922-EEEBB061D1F8}" destId="{52B9C622-6548-417D-9515-3A60B3ADEEC6}" srcOrd="0" destOrd="0" parTransId="{F66FA00D-206E-42D0-874D-F3BBA8D3EC24}" sibTransId="{840751FD-543C-4061-89E7-1EDEEDA63EB9}"/>
    <dgm:cxn modelId="{11D600F0-8CA8-4BA4-A6B5-945CB0AEDCA8}" type="presOf" srcId="{726988A3-6C0C-44E8-874B-52AE4ACEA148}" destId="{163DE96A-5028-4C6D-9DD7-C7662AE29A53}" srcOrd="0" destOrd="0" presId="urn:diagrams.loki3.com/BracketList"/>
    <dgm:cxn modelId="{485195F9-07E5-4B84-9FAB-132010190318}" type="presOf" srcId="{FF0F2976-3CD0-45B5-B28E-0820E843E2DD}" destId="{24096FA2-EACC-43FD-B2EC-9372F89E290C}" srcOrd="0" destOrd="4" presId="urn:diagrams.loki3.com/BracketList"/>
    <dgm:cxn modelId="{3D7DBCFD-B8B4-4708-9490-7BDFE361CE4A}" type="presOf" srcId="{F316C531-A3E3-4C94-94EC-C50310E64913}" destId="{0B1B0D64-0661-484C-999D-5C0823F01A19}" srcOrd="0" destOrd="2" presId="urn:diagrams.loki3.com/BracketList"/>
    <dgm:cxn modelId="{80B71B3E-0E43-4694-913D-EA8DBFA9C4E8}" type="presParOf" srcId="{163DE96A-5028-4C6D-9DD7-C7662AE29A53}" destId="{4FFD7424-7FD4-423F-96E9-9E8A5CDF3DE5}" srcOrd="0" destOrd="0" presId="urn:diagrams.loki3.com/BracketList"/>
    <dgm:cxn modelId="{0BF8F4CD-2FB3-4EE5-9EC6-DACFE0EF4B40}" type="presParOf" srcId="{4FFD7424-7FD4-423F-96E9-9E8A5CDF3DE5}" destId="{4D6A4628-DC70-42DF-862A-33FBCAE7523B}" srcOrd="0" destOrd="0" presId="urn:diagrams.loki3.com/BracketList"/>
    <dgm:cxn modelId="{F5579D4A-E42B-4F78-BDF9-3DF668E17E11}" type="presParOf" srcId="{4FFD7424-7FD4-423F-96E9-9E8A5CDF3DE5}" destId="{BB0C8583-66D4-4E98-8B75-E45ABDB65093}" srcOrd="1" destOrd="0" presId="urn:diagrams.loki3.com/BracketList"/>
    <dgm:cxn modelId="{826C95CC-8157-4961-A94B-032971FF2392}" type="presParOf" srcId="{4FFD7424-7FD4-423F-96E9-9E8A5CDF3DE5}" destId="{4D69A970-D19D-4FB6-ADD6-4F0E5779BC70}" srcOrd="2" destOrd="0" presId="urn:diagrams.loki3.com/BracketList"/>
    <dgm:cxn modelId="{09C11E60-40C0-46F7-8361-268594FD1493}" type="presParOf" srcId="{4FFD7424-7FD4-423F-96E9-9E8A5CDF3DE5}" destId="{0B1B0D64-0661-484C-999D-5C0823F01A19}" srcOrd="3" destOrd="0" presId="urn:diagrams.loki3.com/BracketList"/>
    <dgm:cxn modelId="{A0EC2E07-A66E-41F8-B944-D04CD96252F1}" type="presParOf" srcId="{163DE96A-5028-4C6D-9DD7-C7662AE29A53}" destId="{4CC990A7-3F38-4C56-8A05-F43BD85FCD9F}" srcOrd="1" destOrd="0" presId="urn:diagrams.loki3.com/BracketList"/>
    <dgm:cxn modelId="{0CF17E7E-FFDB-47D0-B8C1-1FBBF51BD802}" type="presParOf" srcId="{163DE96A-5028-4C6D-9DD7-C7662AE29A53}" destId="{9637A03A-B616-40D2-B433-37E3ADD1FFA3}" srcOrd="2" destOrd="0" presId="urn:diagrams.loki3.com/BracketList"/>
    <dgm:cxn modelId="{BD99B128-1B8C-4780-B7AE-59BAE91FC953}" type="presParOf" srcId="{9637A03A-B616-40D2-B433-37E3ADD1FFA3}" destId="{1E1CFABE-4ADF-4E8F-9510-9419E2FF6747}" srcOrd="0" destOrd="0" presId="urn:diagrams.loki3.com/BracketList"/>
    <dgm:cxn modelId="{BD38367A-91A0-432F-BF9C-F76CD29438B4}" type="presParOf" srcId="{9637A03A-B616-40D2-B433-37E3ADD1FFA3}" destId="{C72A0479-2D7A-46AA-A7EF-047F030506E4}" srcOrd="1" destOrd="0" presId="urn:diagrams.loki3.com/BracketList"/>
    <dgm:cxn modelId="{CAF5E666-E768-46D4-9873-50D75DE149C9}" type="presParOf" srcId="{9637A03A-B616-40D2-B433-37E3ADD1FFA3}" destId="{4BEE61F0-8D09-43C3-933C-2F019981AC37}" srcOrd="2" destOrd="0" presId="urn:diagrams.loki3.com/BracketList"/>
    <dgm:cxn modelId="{48BC1FA9-806D-4BEE-8036-06FC9606AFD5}" type="presParOf" srcId="{9637A03A-B616-40D2-B433-37E3ADD1FFA3}" destId="{24096FA2-EACC-43FD-B2EC-9372F89E290C}" srcOrd="3" destOrd="0" presId="urn:diagrams.loki3.com/BracketList"/>
    <dgm:cxn modelId="{423A3CCC-D8AA-4248-A5FD-BBDD38824E9B}" type="presParOf" srcId="{163DE96A-5028-4C6D-9DD7-C7662AE29A53}" destId="{01334675-5F08-4568-822E-904AFB27469B}" srcOrd="3" destOrd="0" presId="urn:diagrams.loki3.com/BracketList"/>
    <dgm:cxn modelId="{0496E9C5-15B1-4C76-AC08-3ECB0CAF783F}" type="presParOf" srcId="{163DE96A-5028-4C6D-9DD7-C7662AE29A53}" destId="{4C35C4DA-6978-4812-B79D-7989B6E66D8E}" srcOrd="4" destOrd="0" presId="urn:diagrams.loki3.com/BracketList"/>
    <dgm:cxn modelId="{EF4F4302-A2C3-4FD9-8D00-021405315D6C}" type="presParOf" srcId="{4C35C4DA-6978-4812-B79D-7989B6E66D8E}" destId="{0AA1A54A-57A0-4B3D-AD97-A97D39BF112F}" srcOrd="0" destOrd="0" presId="urn:diagrams.loki3.com/BracketList"/>
    <dgm:cxn modelId="{5060BC69-4071-4A5D-AC1F-3181DB941A41}" type="presParOf" srcId="{4C35C4DA-6978-4812-B79D-7989B6E66D8E}" destId="{D44E06E6-BD4A-466A-A82E-EC9995E70BAA}" srcOrd="1" destOrd="0" presId="urn:diagrams.loki3.com/BracketList"/>
    <dgm:cxn modelId="{03357BF6-903B-4652-B425-ED96AC5E27C4}" type="presParOf" srcId="{4C35C4DA-6978-4812-B79D-7989B6E66D8E}" destId="{B01EE727-B24A-495F-9349-DF24AC0B5792}" srcOrd="2" destOrd="0" presId="urn:diagrams.loki3.com/BracketList"/>
    <dgm:cxn modelId="{94D3CF10-30C9-46E7-9915-D1FEA8B4165E}" type="presParOf" srcId="{4C35C4DA-6978-4812-B79D-7989B6E66D8E}" destId="{4BFF266A-BB34-45FB-B6E5-FD0C321F1953}" srcOrd="3" destOrd="0" presId="urn:diagrams.loki3.com/BracketList"/>
    <dgm:cxn modelId="{B5E8CDE0-02BB-425C-82D4-520293EE46FD}" type="presParOf" srcId="{163DE96A-5028-4C6D-9DD7-C7662AE29A53}" destId="{1DC1F616-FD80-49BC-9BE1-F805C1E6D056}" srcOrd="5" destOrd="0" presId="urn:diagrams.loki3.com/BracketList"/>
    <dgm:cxn modelId="{230BEEF9-2F53-4825-8415-0557F060AEC6}" type="presParOf" srcId="{163DE96A-5028-4C6D-9DD7-C7662AE29A53}" destId="{47D654B7-3B40-4570-AB36-FD815FF0FAD4}" srcOrd="6" destOrd="0" presId="urn:diagrams.loki3.com/BracketList"/>
    <dgm:cxn modelId="{DF184715-D529-46C0-98C2-C93E8A9CAD49}" type="presParOf" srcId="{47D654B7-3B40-4570-AB36-FD815FF0FAD4}" destId="{E3B0EA1A-2BFA-4D35-9226-72384C2B7566}" srcOrd="0" destOrd="0" presId="urn:diagrams.loki3.com/BracketList"/>
    <dgm:cxn modelId="{01243A3E-EDA9-4F75-BBA9-6917A397D56A}" type="presParOf" srcId="{47D654B7-3B40-4570-AB36-FD815FF0FAD4}" destId="{A9EB2E8A-B6D7-4676-B3A9-B512EE66DFF7}" srcOrd="1" destOrd="0" presId="urn:diagrams.loki3.com/BracketList"/>
    <dgm:cxn modelId="{87A6A629-63C6-4C6B-AC38-CC1094198BC1}" type="presParOf" srcId="{47D654B7-3B40-4570-AB36-FD815FF0FAD4}" destId="{4631DC90-06CE-4BE2-8164-DB9845E84FDF}" srcOrd="2" destOrd="0" presId="urn:diagrams.loki3.com/BracketList"/>
    <dgm:cxn modelId="{F94FC85B-DEC5-4789-BA9C-DEBC431C436D}" type="presParOf" srcId="{47D654B7-3B40-4570-AB36-FD815FF0FAD4}" destId="{D19225C1-B81A-4A49-A511-04712D9DCBE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8A412-B09E-4EA7-94CB-B5120468ED7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9E163B9-5F7B-46E4-B974-4FCEC39035EB}">
      <dgm:prSet phldrT="[Text]" custT="1"/>
      <dgm:spPr/>
      <dgm:t>
        <a:bodyPr/>
        <a:lstStyle/>
        <a:p>
          <a:r>
            <a:rPr lang="en-US" sz="1600" dirty="0"/>
            <a:t>Center for Self-Reliance</a:t>
          </a:r>
        </a:p>
      </dgm:t>
    </dgm:pt>
    <dgm:pt modelId="{4480111C-4A96-4A4A-B27E-79C37704CA9A}" type="parTrans" cxnId="{DC678624-829E-42A3-B13D-9A0FD089B8F5}">
      <dgm:prSet/>
      <dgm:spPr/>
      <dgm:t>
        <a:bodyPr/>
        <a:lstStyle/>
        <a:p>
          <a:endParaRPr lang="en-US"/>
        </a:p>
      </dgm:t>
    </dgm:pt>
    <dgm:pt modelId="{9FEC7F4A-0417-485B-B3F5-6BEC8287761D}" type="sibTrans" cxnId="{DC678624-829E-42A3-B13D-9A0FD089B8F5}">
      <dgm:prSet/>
      <dgm:spPr/>
      <dgm:t>
        <a:bodyPr/>
        <a:lstStyle/>
        <a:p>
          <a:endParaRPr lang="en-US"/>
        </a:p>
      </dgm:t>
    </dgm:pt>
    <dgm:pt modelId="{E0F308C6-B1C9-4BE4-A606-C5A8B30D3C8E}">
      <dgm:prSet phldrT="[Text]" custT="1"/>
      <dgm:spPr/>
      <dgm:t>
        <a:bodyPr/>
        <a:lstStyle/>
        <a:p>
          <a:r>
            <a:rPr lang="en-US" sz="1600" dirty="0"/>
            <a:t>Assists Elderly, and Disabled</a:t>
          </a:r>
        </a:p>
      </dgm:t>
    </dgm:pt>
    <dgm:pt modelId="{CEE21A45-C8B7-4F0E-AA33-A5B48E056454}" type="parTrans" cxnId="{BD3B1BBF-04C0-4E07-A7C6-FE6792825E6B}">
      <dgm:prSet/>
      <dgm:spPr/>
      <dgm:t>
        <a:bodyPr/>
        <a:lstStyle/>
        <a:p>
          <a:endParaRPr lang="en-US"/>
        </a:p>
      </dgm:t>
    </dgm:pt>
    <dgm:pt modelId="{D7497539-E595-4A1F-A23C-6A4ACC8B7101}" type="sibTrans" cxnId="{BD3B1BBF-04C0-4E07-A7C6-FE6792825E6B}">
      <dgm:prSet/>
      <dgm:spPr/>
      <dgm:t>
        <a:bodyPr/>
        <a:lstStyle/>
        <a:p>
          <a:endParaRPr lang="en-US"/>
        </a:p>
      </dgm:t>
    </dgm:pt>
    <dgm:pt modelId="{8417B0DA-7465-406E-84DC-C882F582A3C7}">
      <dgm:prSet phldrT="[Text]" custT="1"/>
      <dgm:spPr/>
      <dgm:t>
        <a:bodyPr/>
        <a:lstStyle/>
        <a:p>
          <a:r>
            <a:rPr lang="en-US" sz="1600" dirty="0"/>
            <a:t>Brothers Redevelopment</a:t>
          </a:r>
        </a:p>
      </dgm:t>
    </dgm:pt>
    <dgm:pt modelId="{8D2D7DC9-B6C0-4087-99D2-7D6412644A1F}" type="parTrans" cxnId="{6355D56B-4BFE-463F-871B-33B6AAF24FCF}">
      <dgm:prSet/>
      <dgm:spPr/>
      <dgm:t>
        <a:bodyPr/>
        <a:lstStyle/>
        <a:p>
          <a:endParaRPr lang="en-US"/>
        </a:p>
      </dgm:t>
    </dgm:pt>
    <dgm:pt modelId="{CAA680A9-25C5-4211-8A43-2EEDEEC3D63D}" type="sibTrans" cxnId="{6355D56B-4BFE-463F-871B-33B6AAF24FCF}">
      <dgm:prSet/>
      <dgm:spPr/>
      <dgm:t>
        <a:bodyPr/>
        <a:lstStyle/>
        <a:p>
          <a:endParaRPr lang="en-US"/>
        </a:p>
      </dgm:t>
    </dgm:pt>
    <dgm:pt modelId="{A00E9C7A-386B-41A2-A4D0-12BEFB646E36}">
      <dgm:prSet phldrT="[Text]" custT="1"/>
      <dgm:spPr/>
      <dgm:t>
        <a:bodyPr/>
        <a:lstStyle/>
        <a:p>
          <a:r>
            <a:rPr lang="en-US" sz="1600" dirty="0"/>
            <a:t>Elderly, Low-Income, and Disabled Housing Solutions</a:t>
          </a:r>
        </a:p>
      </dgm:t>
    </dgm:pt>
    <dgm:pt modelId="{450787E3-080A-476A-BC2A-CD189D7117DC}" type="parTrans" cxnId="{44F90DF9-9EB8-4E5E-B613-039CEC78823E}">
      <dgm:prSet/>
      <dgm:spPr/>
      <dgm:t>
        <a:bodyPr/>
        <a:lstStyle/>
        <a:p>
          <a:endParaRPr lang="en-US"/>
        </a:p>
      </dgm:t>
    </dgm:pt>
    <dgm:pt modelId="{314B5493-9871-4FA9-B3BA-B23A033E777F}" type="sibTrans" cxnId="{44F90DF9-9EB8-4E5E-B613-039CEC78823E}">
      <dgm:prSet/>
      <dgm:spPr/>
      <dgm:t>
        <a:bodyPr/>
        <a:lstStyle/>
        <a:p>
          <a:endParaRPr lang="en-US"/>
        </a:p>
      </dgm:t>
    </dgm:pt>
    <dgm:pt modelId="{7DE1CF62-1FFC-4CE2-9827-DF58C0A43D4F}">
      <dgm:prSet phldrT="[Text]" custT="1"/>
      <dgm:spPr/>
      <dgm:t>
        <a:bodyPr/>
        <a:lstStyle/>
        <a:p>
          <a:r>
            <a:rPr lang="en-US" sz="1600" dirty="0">
              <a:hlinkClick xmlns:r="http://schemas.openxmlformats.org/officeDocument/2006/relationships" r:id="" action="ppaction://noaction"/>
            </a:rPr>
            <a:t>SLV@ILCPUEBLO.ORG</a:t>
          </a:r>
          <a:endParaRPr lang="en-US" sz="1600" dirty="0"/>
        </a:p>
      </dgm:t>
    </dgm:pt>
    <dgm:pt modelId="{F42ADE6F-3FAD-448B-9E16-C95E31F39E20}" type="parTrans" cxnId="{07DEBEFB-134B-4A78-9219-E929B24AC7FE}">
      <dgm:prSet/>
      <dgm:spPr/>
      <dgm:t>
        <a:bodyPr/>
        <a:lstStyle/>
        <a:p>
          <a:endParaRPr lang="en-US"/>
        </a:p>
      </dgm:t>
    </dgm:pt>
    <dgm:pt modelId="{D2995AE7-B511-421B-A8CB-21ACC30981D4}" type="sibTrans" cxnId="{07DEBEFB-134B-4A78-9219-E929B24AC7FE}">
      <dgm:prSet/>
      <dgm:spPr/>
      <dgm:t>
        <a:bodyPr/>
        <a:lstStyle/>
        <a:p>
          <a:endParaRPr lang="en-US"/>
        </a:p>
      </dgm:t>
    </dgm:pt>
    <dgm:pt modelId="{8765375F-A981-4133-BB81-74D893F450D2}">
      <dgm:prSet phldrT="[Text]" custT="1"/>
      <dgm:spPr/>
      <dgm:t>
        <a:bodyPr/>
        <a:lstStyle/>
        <a:p>
          <a:r>
            <a:rPr lang="en-US" sz="1600" dirty="0"/>
            <a:t>(719)289-0789</a:t>
          </a:r>
        </a:p>
      </dgm:t>
    </dgm:pt>
    <dgm:pt modelId="{CB2A1F13-CF38-4134-921D-5C1BBC7F0F6B}" type="parTrans" cxnId="{B4DAE36F-0180-4EA4-99B9-96BBE87B5905}">
      <dgm:prSet/>
      <dgm:spPr/>
      <dgm:t>
        <a:bodyPr/>
        <a:lstStyle/>
        <a:p>
          <a:endParaRPr lang="en-US"/>
        </a:p>
      </dgm:t>
    </dgm:pt>
    <dgm:pt modelId="{FF528192-2E6C-4F6B-9A38-9731E378DA46}" type="sibTrans" cxnId="{B4DAE36F-0180-4EA4-99B9-96BBE87B5905}">
      <dgm:prSet/>
      <dgm:spPr/>
      <dgm:t>
        <a:bodyPr/>
        <a:lstStyle/>
        <a:p>
          <a:endParaRPr lang="en-US"/>
        </a:p>
      </dgm:t>
    </dgm:pt>
    <dgm:pt modelId="{41B04720-68C0-4FF5-9099-4FAB0099540A}">
      <dgm:prSet phldrT="[Text]" custT="1"/>
      <dgm:spPr/>
      <dgm:t>
        <a:bodyPr/>
        <a:lstStyle/>
        <a:p>
          <a:r>
            <a:rPr lang="en-US" sz="1600" dirty="0">
              <a:hlinkClick xmlns:r="http://schemas.openxmlformats.org/officeDocument/2006/relationships" r:id="" action="ppaction://noaction"/>
            </a:rPr>
            <a:t>ehap@brothersredevelopment.org</a:t>
          </a:r>
          <a:endParaRPr lang="en-US" sz="1600" dirty="0"/>
        </a:p>
      </dgm:t>
    </dgm:pt>
    <dgm:pt modelId="{81FC4546-CFC2-4BF5-8A5D-D161DEB09A6E}" type="parTrans" cxnId="{C3FF16B5-115F-4914-917F-2D3D6CCED1E6}">
      <dgm:prSet/>
      <dgm:spPr/>
      <dgm:t>
        <a:bodyPr/>
        <a:lstStyle/>
        <a:p>
          <a:endParaRPr lang="en-US"/>
        </a:p>
      </dgm:t>
    </dgm:pt>
    <dgm:pt modelId="{8C2FC005-4F57-4152-B23C-A0FEE8737DD4}" type="sibTrans" cxnId="{C3FF16B5-115F-4914-917F-2D3D6CCED1E6}">
      <dgm:prSet/>
      <dgm:spPr/>
      <dgm:t>
        <a:bodyPr/>
        <a:lstStyle/>
        <a:p>
          <a:endParaRPr lang="en-US"/>
        </a:p>
      </dgm:t>
    </dgm:pt>
    <dgm:pt modelId="{0F3F58E2-F3C6-4C5E-9999-92C4307FCEDB}">
      <dgm:prSet phldrT="[Text]" custT="1"/>
      <dgm:spPr/>
      <dgm:t>
        <a:bodyPr/>
        <a:lstStyle/>
        <a:p>
          <a:r>
            <a:rPr lang="en-US" sz="1600" dirty="0"/>
            <a:t>(844)926-6632</a:t>
          </a:r>
        </a:p>
      </dgm:t>
    </dgm:pt>
    <dgm:pt modelId="{32E07E15-86DA-43F8-B448-79C5B86B9886}" type="parTrans" cxnId="{D10B6C2F-670E-4D52-89E1-0E8669103394}">
      <dgm:prSet/>
      <dgm:spPr/>
      <dgm:t>
        <a:bodyPr/>
        <a:lstStyle/>
        <a:p>
          <a:endParaRPr lang="en-US"/>
        </a:p>
      </dgm:t>
    </dgm:pt>
    <dgm:pt modelId="{F984F8E8-526D-4258-8CA4-96D027CDF826}" type="sibTrans" cxnId="{D10B6C2F-670E-4D52-89E1-0E8669103394}">
      <dgm:prSet/>
      <dgm:spPr/>
      <dgm:t>
        <a:bodyPr/>
        <a:lstStyle/>
        <a:p>
          <a:endParaRPr lang="en-US"/>
        </a:p>
      </dgm:t>
    </dgm:pt>
    <dgm:pt modelId="{4F0F0080-3805-44B8-9386-CFC3DDFACCE0}">
      <dgm:prSet phldrT="[Text]" custT="1"/>
      <dgm:spPr/>
      <dgm:t>
        <a:bodyPr/>
        <a:lstStyle/>
        <a:p>
          <a:r>
            <a:rPr lang="en-US" sz="1600" dirty="0"/>
            <a:t>The Salvation Army</a:t>
          </a:r>
        </a:p>
      </dgm:t>
    </dgm:pt>
    <dgm:pt modelId="{1295BB40-78ED-4B64-87ED-9250075B7F4F}" type="parTrans" cxnId="{9D407AF8-1F66-48D1-B82F-E4B336B5D121}">
      <dgm:prSet/>
      <dgm:spPr/>
      <dgm:t>
        <a:bodyPr/>
        <a:lstStyle/>
        <a:p>
          <a:endParaRPr lang="en-US"/>
        </a:p>
      </dgm:t>
    </dgm:pt>
    <dgm:pt modelId="{94C08D96-9D82-4249-8269-6AE8C08D3A7A}" type="sibTrans" cxnId="{9D407AF8-1F66-48D1-B82F-E4B336B5D121}">
      <dgm:prSet/>
      <dgm:spPr/>
      <dgm:t>
        <a:bodyPr/>
        <a:lstStyle/>
        <a:p>
          <a:endParaRPr lang="en-US"/>
        </a:p>
      </dgm:t>
    </dgm:pt>
    <dgm:pt modelId="{0665F585-7598-4E48-9C2A-CE0C819D33F4}">
      <dgm:prSet phldrT="[Text]" custT="1"/>
      <dgm:spPr/>
      <dgm:t>
        <a:bodyPr/>
        <a:lstStyle/>
        <a:p>
          <a:r>
            <a:rPr lang="en-US" sz="1600" dirty="0"/>
            <a:t>Food Assistance, Utility Assistance, Connection Center</a:t>
          </a:r>
        </a:p>
      </dgm:t>
    </dgm:pt>
    <dgm:pt modelId="{6D4D2A71-3E9E-49C4-A64B-C0C9F041E188}" type="parTrans" cxnId="{355DE1B7-A474-46E5-9830-220F8157F932}">
      <dgm:prSet/>
      <dgm:spPr/>
      <dgm:t>
        <a:bodyPr/>
        <a:lstStyle/>
        <a:p>
          <a:endParaRPr lang="en-US"/>
        </a:p>
      </dgm:t>
    </dgm:pt>
    <dgm:pt modelId="{E11EDF45-4F2A-47A5-962D-3CA37C7C99B8}" type="sibTrans" cxnId="{355DE1B7-A474-46E5-9830-220F8157F932}">
      <dgm:prSet/>
      <dgm:spPr/>
      <dgm:t>
        <a:bodyPr/>
        <a:lstStyle/>
        <a:p>
          <a:endParaRPr lang="en-US"/>
        </a:p>
      </dgm:t>
    </dgm:pt>
    <dgm:pt modelId="{9DCA337E-52BC-4A0E-8F70-065998BBD6A7}">
      <dgm:prSet phldrT="[Text]" custT="1"/>
      <dgm:spPr/>
      <dgm:t>
        <a:bodyPr/>
        <a:lstStyle/>
        <a:p>
          <a:r>
            <a:rPr lang="en-US" sz="1600" dirty="0">
              <a:hlinkClick xmlns:r="http://schemas.openxmlformats.org/officeDocument/2006/relationships" r:id="" action="ppaction://noaction"/>
            </a:rPr>
            <a:t>https://westernusa.salvationarmy.org/intermountain_us_west/covid-19-get-help/</a:t>
          </a:r>
          <a:endParaRPr lang="en-US" sz="1600" dirty="0"/>
        </a:p>
      </dgm:t>
    </dgm:pt>
    <dgm:pt modelId="{28D96D95-9829-446E-B849-A4AD9E162AAD}" type="parTrans" cxnId="{505CB223-CC7A-4897-BA13-D1D847A19398}">
      <dgm:prSet/>
      <dgm:spPr/>
      <dgm:t>
        <a:bodyPr/>
        <a:lstStyle/>
        <a:p>
          <a:endParaRPr lang="en-US"/>
        </a:p>
      </dgm:t>
    </dgm:pt>
    <dgm:pt modelId="{E188C67E-7BBF-4B2E-9A08-3582B2C5CEAD}" type="sibTrans" cxnId="{505CB223-CC7A-4897-BA13-D1D847A19398}">
      <dgm:prSet/>
      <dgm:spPr/>
      <dgm:t>
        <a:bodyPr/>
        <a:lstStyle/>
        <a:p>
          <a:endParaRPr lang="en-US"/>
        </a:p>
      </dgm:t>
    </dgm:pt>
    <dgm:pt modelId="{E6508D36-7324-4FDF-A179-5FAFE8205C13}">
      <dgm:prSet phldrT="[Text]" custT="1"/>
      <dgm:spPr/>
      <dgm:t>
        <a:bodyPr/>
        <a:lstStyle/>
        <a:p>
          <a:r>
            <a:rPr lang="en-US" sz="1600" dirty="0"/>
            <a:t>(855)768-7977</a:t>
          </a:r>
        </a:p>
      </dgm:t>
    </dgm:pt>
    <dgm:pt modelId="{FE9E6AD4-197A-46D6-B15D-DD054D5D227F}" type="parTrans" cxnId="{D57C554D-4916-44E4-BC8C-47BF613FB2B1}">
      <dgm:prSet/>
      <dgm:spPr/>
      <dgm:t>
        <a:bodyPr/>
        <a:lstStyle/>
        <a:p>
          <a:endParaRPr lang="en-US"/>
        </a:p>
      </dgm:t>
    </dgm:pt>
    <dgm:pt modelId="{0FFE7EB3-B6C5-4753-B25A-9A0D41DC2C6D}" type="sibTrans" cxnId="{D57C554D-4916-44E4-BC8C-47BF613FB2B1}">
      <dgm:prSet/>
      <dgm:spPr/>
      <dgm:t>
        <a:bodyPr/>
        <a:lstStyle/>
        <a:p>
          <a:endParaRPr lang="en-US"/>
        </a:p>
      </dgm:t>
    </dgm:pt>
    <dgm:pt modelId="{F1DA1A6E-591D-432F-8B16-CD2D3D365A83}">
      <dgm:prSet phldrT="[Text]" custT="1"/>
      <dgm:spPr/>
      <dgm:t>
        <a:bodyPr/>
        <a:lstStyle/>
        <a:p>
          <a:r>
            <a:rPr lang="en-US" sz="1600" dirty="0"/>
            <a:t>Colorado Resource Network</a:t>
          </a:r>
        </a:p>
      </dgm:t>
    </dgm:pt>
    <dgm:pt modelId="{5FF598D2-1F57-4DFE-94C1-42B44BF52E93}" type="parTrans" cxnId="{E348681E-5969-47C3-BECE-94EF6D353199}">
      <dgm:prSet/>
      <dgm:spPr/>
      <dgm:t>
        <a:bodyPr/>
        <a:lstStyle/>
        <a:p>
          <a:endParaRPr lang="en-US"/>
        </a:p>
      </dgm:t>
    </dgm:pt>
    <dgm:pt modelId="{6605794C-6F46-4525-856E-0191666F3AFF}" type="sibTrans" cxnId="{E348681E-5969-47C3-BECE-94EF6D353199}">
      <dgm:prSet/>
      <dgm:spPr/>
      <dgm:t>
        <a:bodyPr/>
        <a:lstStyle/>
        <a:p>
          <a:endParaRPr lang="en-US"/>
        </a:p>
      </dgm:t>
    </dgm:pt>
    <dgm:pt modelId="{9883B7B0-B835-4FB3-9511-8E8FA920D16A}">
      <dgm:prSet phldrT="[Text]" custT="1"/>
      <dgm:spPr/>
      <dgm:t>
        <a:bodyPr/>
        <a:lstStyle/>
        <a:p>
          <a:r>
            <a:rPr lang="en-US" sz="1600" dirty="0"/>
            <a:t>Connecting Community and Legal Resources</a:t>
          </a:r>
        </a:p>
      </dgm:t>
    </dgm:pt>
    <dgm:pt modelId="{9B00772A-2884-4A09-ADBA-2F7CBCC69151}" type="parTrans" cxnId="{2F5AD08D-41B4-4218-8160-B45EEAB5E535}">
      <dgm:prSet/>
      <dgm:spPr/>
      <dgm:t>
        <a:bodyPr/>
        <a:lstStyle/>
        <a:p>
          <a:endParaRPr lang="en-US"/>
        </a:p>
      </dgm:t>
    </dgm:pt>
    <dgm:pt modelId="{CBB09430-DC85-46B3-8AE5-5D1268579F09}" type="sibTrans" cxnId="{2F5AD08D-41B4-4218-8160-B45EEAB5E535}">
      <dgm:prSet/>
      <dgm:spPr/>
      <dgm:t>
        <a:bodyPr/>
        <a:lstStyle/>
        <a:p>
          <a:endParaRPr lang="en-US"/>
        </a:p>
      </dgm:t>
    </dgm:pt>
    <dgm:pt modelId="{EA596C86-27EB-48E0-8DBD-840B409044D4}">
      <dgm:prSet phldrT="[Text]" custT="1"/>
      <dgm:spPr/>
      <dgm:t>
        <a:bodyPr/>
        <a:lstStyle/>
        <a:p>
          <a:r>
            <a:rPr lang="en-US" sz="1600" dirty="0">
              <a:hlinkClick xmlns:r="http://schemas.openxmlformats.org/officeDocument/2006/relationships" r:id="" action="ppaction://noaction"/>
            </a:rPr>
            <a:t>www.coloradoresourcenetwork.com</a:t>
          </a:r>
          <a:endParaRPr lang="en-US" sz="1600" dirty="0"/>
        </a:p>
      </dgm:t>
    </dgm:pt>
    <dgm:pt modelId="{41CA2E3D-55E1-4E9C-A42B-03FEA720F669}" type="parTrans" cxnId="{B3BFD038-516E-4437-9CF6-96523BDF93C4}">
      <dgm:prSet/>
      <dgm:spPr/>
      <dgm:t>
        <a:bodyPr/>
        <a:lstStyle/>
        <a:p>
          <a:endParaRPr lang="en-US"/>
        </a:p>
      </dgm:t>
    </dgm:pt>
    <dgm:pt modelId="{80AD4061-DDD3-4DDE-9D8D-D12B074B4AD2}" type="sibTrans" cxnId="{B3BFD038-516E-4437-9CF6-96523BDF93C4}">
      <dgm:prSet/>
      <dgm:spPr/>
      <dgm:t>
        <a:bodyPr/>
        <a:lstStyle/>
        <a:p>
          <a:endParaRPr lang="en-US"/>
        </a:p>
      </dgm:t>
    </dgm:pt>
    <dgm:pt modelId="{3C60A335-A744-462C-9B77-C34C6E49E716}">
      <dgm:prSet phldrT="[Text]" custT="1"/>
      <dgm:spPr/>
      <dgm:t>
        <a:bodyPr/>
        <a:lstStyle/>
        <a:p>
          <a:r>
            <a:rPr lang="en-US" sz="1600" dirty="0"/>
            <a:t>Renters Avenue</a:t>
          </a:r>
        </a:p>
      </dgm:t>
    </dgm:pt>
    <dgm:pt modelId="{99C9FD56-45CC-4FCF-8FB9-F0349C14C9EA}" type="parTrans" cxnId="{442FAB0F-4166-4A73-B68B-556F76C0FB01}">
      <dgm:prSet/>
      <dgm:spPr/>
      <dgm:t>
        <a:bodyPr/>
        <a:lstStyle/>
        <a:p>
          <a:endParaRPr lang="en-US"/>
        </a:p>
      </dgm:t>
    </dgm:pt>
    <dgm:pt modelId="{39A74359-C550-4718-988A-6622BE669688}" type="sibTrans" cxnId="{442FAB0F-4166-4A73-B68B-556F76C0FB01}">
      <dgm:prSet/>
      <dgm:spPr/>
      <dgm:t>
        <a:bodyPr/>
        <a:lstStyle/>
        <a:p>
          <a:endParaRPr lang="en-US"/>
        </a:p>
      </dgm:t>
    </dgm:pt>
    <dgm:pt modelId="{182D6D60-BBFD-42E0-821A-202BA7E3584C}">
      <dgm:prSet phldrT="[Text]" custT="1"/>
      <dgm:spPr/>
      <dgm:t>
        <a:bodyPr/>
        <a:lstStyle/>
        <a:p>
          <a:r>
            <a:rPr lang="en-US" sz="1600" u="sng" dirty="0"/>
            <a:t>https://www.rentersavenue.com/ </a:t>
          </a:r>
        </a:p>
      </dgm:t>
    </dgm:pt>
    <dgm:pt modelId="{458BA1BB-34A3-4B7A-A7DF-5CFA12C82CDF}" type="parTrans" cxnId="{650C7C4C-B3A7-4696-8576-99422713404C}">
      <dgm:prSet/>
      <dgm:spPr/>
      <dgm:t>
        <a:bodyPr/>
        <a:lstStyle/>
        <a:p>
          <a:endParaRPr lang="en-US"/>
        </a:p>
      </dgm:t>
    </dgm:pt>
    <dgm:pt modelId="{4F16B757-34DF-4F57-AB49-1EFB5DD1C7F2}" type="sibTrans" cxnId="{650C7C4C-B3A7-4696-8576-99422713404C}">
      <dgm:prSet/>
      <dgm:spPr/>
      <dgm:t>
        <a:bodyPr/>
        <a:lstStyle/>
        <a:p>
          <a:endParaRPr lang="en-US"/>
        </a:p>
      </dgm:t>
    </dgm:pt>
    <dgm:pt modelId="{479FD89F-A016-480B-B8D9-FB7D4324C89C}">
      <dgm:prSet phldrT="[Text]" custT="1"/>
      <dgm:spPr/>
      <dgm:t>
        <a:bodyPr/>
        <a:lstStyle/>
        <a:p>
          <a:r>
            <a:rPr lang="en-US" sz="1600" u="none" dirty="0"/>
            <a:t>Self-Help Assistance</a:t>
          </a:r>
        </a:p>
      </dgm:t>
    </dgm:pt>
    <dgm:pt modelId="{826D5EE8-B2B0-4F9E-AAE9-9F02E9D218E3}" type="parTrans" cxnId="{25C715A5-ACEC-44D5-8C1A-663D3000F7C0}">
      <dgm:prSet/>
      <dgm:spPr/>
      <dgm:t>
        <a:bodyPr/>
        <a:lstStyle/>
        <a:p>
          <a:endParaRPr lang="en-US"/>
        </a:p>
      </dgm:t>
    </dgm:pt>
    <dgm:pt modelId="{03973ACE-5898-4B06-AF8F-141878234CE1}" type="sibTrans" cxnId="{25C715A5-ACEC-44D5-8C1A-663D3000F7C0}">
      <dgm:prSet/>
      <dgm:spPr/>
      <dgm:t>
        <a:bodyPr/>
        <a:lstStyle/>
        <a:p>
          <a:endParaRPr lang="en-US"/>
        </a:p>
      </dgm:t>
    </dgm:pt>
    <dgm:pt modelId="{B8FA39F8-A3B8-44BE-BD7D-CE5E50A28C75}">
      <dgm:prSet phldrT="[Text]" custT="1"/>
      <dgm:spPr/>
      <dgm:t>
        <a:bodyPr/>
        <a:lstStyle/>
        <a:p>
          <a:r>
            <a:rPr lang="en-US" sz="1600" u="sng" dirty="0"/>
            <a:t>Lisa Mizell</a:t>
          </a:r>
        </a:p>
      </dgm:t>
    </dgm:pt>
    <dgm:pt modelId="{285523BA-C117-4D30-8CC3-6C6F45FC087A}" type="parTrans" cxnId="{DA5ECAB1-8E36-452D-B73B-FF200E705A92}">
      <dgm:prSet/>
      <dgm:spPr/>
      <dgm:t>
        <a:bodyPr/>
        <a:lstStyle/>
        <a:p>
          <a:endParaRPr lang="en-US"/>
        </a:p>
      </dgm:t>
    </dgm:pt>
    <dgm:pt modelId="{07230E58-3DAE-4190-A083-ED2D3172A9AF}" type="sibTrans" cxnId="{DA5ECAB1-8E36-452D-B73B-FF200E705A92}">
      <dgm:prSet/>
      <dgm:spPr/>
      <dgm:t>
        <a:bodyPr/>
        <a:lstStyle/>
        <a:p>
          <a:endParaRPr lang="en-US"/>
        </a:p>
      </dgm:t>
    </dgm:pt>
    <dgm:pt modelId="{A37994CE-C1D5-40D8-8521-48CFB494C50F}">
      <dgm:prSet phldrT="[Text]" custT="1"/>
      <dgm:spPr/>
      <dgm:t>
        <a:bodyPr/>
        <a:lstStyle/>
        <a:p>
          <a:r>
            <a:rPr lang="en-US" sz="1600" u="sng" dirty="0"/>
            <a:t>(719)589-7621</a:t>
          </a:r>
        </a:p>
      </dgm:t>
    </dgm:pt>
    <dgm:pt modelId="{FEE21C0B-2419-4964-BFBF-4565E35000AF}" type="parTrans" cxnId="{9E66CC73-1F71-4A88-A383-74E6E29940E5}">
      <dgm:prSet/>
      <dgm:spPr/>
      <dgm:t>
        <a:bodyPr/>
        <a:lstStyle/>
        <a:p>
          <a:endParaRPr lang="en-US"/>
        </a:p>
      </dgm:t>
    </dgm:pt>
    <dgm:pt modelId="{8D0987F9-184D-47C8-A83A-2619F2D9B54A}" type="sibTrans" cxnId="{9E66CC73-1F71-4A88-A383-74E6E29940E5}">
      <dgm:prSet/>
      <dgm:spPr/>
      <dgm:t>
        <a:bodyPr/>
        <a:lstStyle/>
        <a:p>
          <a:endParaRPr lang="en-US"/>
        </a:p>
      </dgm:t>
    </dgm:pt>
    <dgm:pt modelId="{8A358512-66CC-4DF7-8405-5E63BE346A98}">
      <dgm:prSet phldrT="[Text]" custT="1"/>
      <dgm:spPr/>
      <dgm:t>
        <a:bodyPr/>
        <a:lstStyle/>
        <a:p>
          <a:r>
            <a:rPr lang="en-US" sz="1600" u="sng" dirty="0"/>
            <a:t>12selfhelp@judicial.state.so.us</a:t>
          </a:r>
        </a:p>
      </dgm:t>
    </dgm:pt>
    <dgm:pt modelId="{EB41B668-21C1-4CEE-9BB2-7909DE183A4C}" type="parTrans" cxnId="{A3FDE459-2FD5-48AF-B4DF-135B135571BD}">
      <dgm:prSet/>
      <dgm:spPr/>
      <dgm:t>
        <a:bodyPr/>
        <a:lstStyle/>
        <a:p>
          <a:endParaRPr lang="en-US"/>
        </a:p>
      </dgm:t>
    </dgm:pt>
    <dgm:pt modelId="{496E71A2-DDCF-498D-A3D3-EAEAAB813B6E}" type="sibTrans" cxnId="{A3FDE459-2FD5-48AF-B4DF-135B135571BD}">
      <dgm:prSet/>
      <dgm:spPr/>
      <dgm:t>
        <a:bodyPr/>
        <a:lstStyle/>
        <a:p>
          <a:endParaRPr lang="en-US"/>
        </a:p>
      </dgm:t>
    </dgm:pt>
    <dgm:pt modelId="{AAA21876-AEE7-451A-8720-CA4EA77CB367}" type="pres">
      <dgm:prSet presAssocID="{B468A412-B09E-4EA7-94CB-B5120468ED71}" presName="Name0" presStyleCnt="0">
        <dgm:presLayoutVars>
          <dgm:dir/>
          <dgm:animLvl val="lvl"/>
          <dgm:resizeHandles val="exact"/>
        </dgm:presLayoutVars>
      </dgm:prSet>
      <dgm:spPr/>
    </dgm:pt>
    <dgm:pt modelId="{483B1E45-D544-42FD-87CD-E81237C7D040}" type="pres">
      <dgm:prSet presAssocID="{39E163B9-5F7B-46E4-B974-4FCEC39035EB}" presName="linNode" presStyleCnt="0"/>
      <dgm:spPr/>
    </dgm:pt>
    <dgm:pt modelId="{2635B379-3D93-4DF6-B389-F2335C250A7F}" type="pres">
      <dgm:prSet presAssocID="{39E163B9-5F7B-46E4-B974-4FCEC39035EB}" presName="parTx" presStyleLbl="revTx" presStyleIdx="0" presStyleCnt="6">
        <dgm:presLayoutVars>
          <dgm:chMax val="1"/>
          <dgm:bulletEnabled val="1"/>
        </dgm:presLayoutVars>
      </dgm:prSet>
      <dgm:spPr/>
    </dgm:pt>
    <dgm:pt modelId="{3BF5B429-69BA-4391-9AC6-4F73F7DDF57C}" type="pres">
      <dgm:prSet presAssocID="{39E163B9-5F7B-46E4-B974-4FCEC39035EB}" presName="bracket" presStyleLbl="parChTrans1D1" presStyleIdx="0" presStyleCnt="6"/>
      <dgm:spPr/>
    </dgm:pt>
    <dgm:pt modelId="{216F847B-23C7-45F6-A5D3-CA8958E686EB}" type="pres">
      <dgm:prSet presAssocID="{39E163B9-5F7B-46E4-B974-4FCEC39035EB}" presName="spH" presStyleCnt="0"/>
      <dgm:spPr/>
    </dgm:pt>
    <dgm:pt modelId="{D496B679-7948-4EDB-871C-7F1603E04493}" type="pres">
      <dgm:prSet presAssocID="{39E163B9-5F7B-46E4-B974-4FCEC39035EB}" presName="desTx" presStyleLbl="node1" presStyleIdx="0" presStyleCnt="6">
        <dgm:presLayoutVars>
          <dgm:bulletEnabled val="1"/>
        </dgm:presLayoutVars>
      </dgm:prSet>
      <dgm:spPr/>
    </dgm:pt>
    <dgm:pt modelId="{90FE8E0A-BE6E-4510-BB85-AD6DF4634059}" type="pres">
      <dgm:prSet presAssocID="{9FEC7F4A-0417-485B-B3F5-6BEC8287761D}" presName="spV" presStyleCnt="0"/>
      <dgm:spPr/>
    </dgm:pt>
    <dgm:pt modelId="{FFFB2E5B-3345-4AB8-AAD0-9E7567A87702}" type="pres">
      <dgm:prSet presAssocID="{8417B0DA-7465-406E-84DC-C882F582A3C7}" presName="linNode" presStyleCnt="0"/>
      <dgm:spPr/>
    </dgm:pt>
    <dgm:pt modelId="{9D0BD6DC-AC2C-4842-BBA8-B01D4D7D6167}" type="pres">
      <dgm:prSet presAssocID="{8417B0DA-7465-406E-84DC-C882F582A3C7}" presName="parTx" presStyleLbl="revTx" presStyleIdx="1" presStyleCnt="6">
        <dgm:presLayoutVars>
          <dgm:chMax val="1"/>
          <dgm:bulletEnabled val="1"/>
        </dgm:presLayoutVars>
      </dgm:prSet>
      <dgm:spPr/>
    </dgm:pt>
    <dgm:pt modelId="{16BFC1E6-18D5-4430-9107-73B337412BF1}" type="pres">
      <dgm:prSet presAssocID="{8417B0DA-7465-406E-84DC-C882F582A3C7}" presName="bracket" presStyleLbl="parChTrans1D1" presStyleIdx="1" presStyleCnt="6"/>
      <dgm:spPr/>
    </dgm:pt>
    <dgm:pt modelId="{520215DA-A1EB-4DD5-B1CA-A276A96E9FC5}" type="pres">
      <dgm:prSet presAssocID="{8417B0DA-7465-406E-84DC-C882F582A3C7}" presName="spH" presStyleCnt="0"/>
      <dgm:spPr/>
    </dgm:pt>
    <dgm:pt modelId="{B4285A9D-8B40-4DA1-B537-0DD1EF83E913}" type="pres">
      <dgm:prSet presAssocID="{8417B0DA-7465-406E-84DC-C882F582A3C7}" presName="desTx" presStyleLbl="node1" presStyleIdx="1" presStyleCnt="6">
        <dgm:presLayoutVars>
          <dgm:bulletEnabled val="1"/>
        </dgm:presLayoutVars>
      </dgm:prSet>
      <dgm:spPr/>
    </dgm:pt>
    <dgm:pt modelId="{F35DB837-E60C-47F0-B083-BDCB216793D8}" type="pres">
      <dgm:prSet presAssocID="{CAA680A9-25C5-4211-8A43-2EEDEEC3D63D}" presName="spV" presStyleCnt="0"/>
      <dgm:spPr/>
    </dgm:pt>
    <dgm:pt modelId="{5AD043FB-80E1-4238-847D-18455ABFF2D0}" type="pres">
      <dgm:prSet presAssocID="{4F0F0080-3805-44B8-9386-CFC3DDFACCE0}" presName="linNode" presStyleCnt="0"/>
      <dgm:spPr/>
    </dgm:pt>
    <dgm:pt modelId="{18D12CA6-796D-4CD4-9876-8ADA6880D880}" type="pres">
      <dgm:prSet presAssocID="{4F0F0080-3805-44B8-9386-CFC3DDFACCE0}" presName="parTx" presStyleLbl="revTx" presStyleIdx="2" presStyleCnt="6">
        <dgm:presLayoutVars>
          <dgm:chMax val="1"/>
          <dgm:bulletEnabled val="1"/>
        </dgm:presLayoutVars>
      </dgm:prSet>
      <dgm:spPr/>
    </dgm:pt>
    <dgm:pt modelId="{541DEBE7-956B-4746-AD68-E7A38B9E3E3F}" type="pres">
      <dgm:prSet presAssocID="{4F0F0080-3805-44B8-9386-CFC3DDFACCE0}" presName="bracket" presStyleLbl="parChTrans1D1" presStyleIdx="2" presStyleCnt="6"/>
      <dgm:spPr/>
    </dgm:pt>
    <dgm:pt modelId="{B71C356B-0D4C-44AB-BDEA-E8428A12C791}" type="pres">
      <dgm:prSet presAssocID="{4F0F0080-3805-44B8-9386-CFC3DDFACCE0}" presName="spH" presStyleCnt="0"/>
      <dgm:spPr/>
    </dgm:pt>
    <dgm:pt modelId="{44C3B499-FEE5-4860-82F3-A493E2CB5A2B}" type="pres">
      <dgm:prSet presAssocID="{4F0F0080-3805-44B8-9386-CFC3DDFACCE0}" presName="desTx" presStyleLbl="node1" presStyleIdx="2" presStyleCnt="6">
        <dgm:presLayoutVars>
          <dgm:bulletEnabled val="1"/>
        </dgm:presLayoutVars>
      </dgm:prSet>
      <dgm:spPr/>
    </dgm:pt>
    <dgm:pt modelId="{25B4547C-C9D2-43C8-8A9F-39F111733525}" type="pres">
      <dgm:prSet presAssocID="{94C08D96-9D82-4249-8269-6AE8C08D3A7A}" presName="spV" presStyleCnt="0"/>
      <dgm:spPr/>
    </dgm:pt>
    <dgm:pt modelId="{CEDD6040-E364-4DAB-9378-53BC653093EF}" type="pres">
      <dgm:prSet presAssocID="{F1DA1A6E-591D-432F-8B16-CD2D3D365A83}" presName="linNode" presStyleCnt="0"/>
      <dgm:spPr/>
    </dgm:pt>
    <dgm:pt modelId="{751F07A9-057B-4474-A2F8-B97607F863F9}" type="pres">
      <dgm:prSet presAssocID="{F1DA1A6E-591D-432F-8B16-CD2D3D365A83}" presName="parTx" presStyleLbl="revTx" presStyleIdx="3" presStyleCnt="6" custScaleX="102067" custScaleY="160160">
        <dgm:presLayoutVars>
          <dgm:chMax val="1"/>
          <dgm:bulletEnabled val="1"/>
        </dgm:presLayoutVars>
      </dgm:prSet>
      <dgm:spPr/>
    </dgm:pt>
    <dgm:pt modelId="{9395BDEA-BEEF-4A56-AB93-7F1937D9E377}" type="pres">
      <dgm:prSet presAssocID="{F1DA1A6E-591D-432F-8B16-CD2D3D365A83}" presName="bracket" presStyleLbl="parChTrans1D1" presStyleIdx="3" presStyleCnt="6"/>
      <dgm:spPr/>
    </dgm:pt>
    <dgm:pt modelId="{92E1DF1A-FCE8-4179-9053-D01B9FA1A9AF}" type="pres">
      <dgm:prSet presAssocID="{F1DA1A6E-591D-432F-8B16-CD2D3D365A83}" presName="spH" presStyleCnt="0"/>
      <dgm:spPr/>
    </dgm:pt>
    <dgm:pt modelId="{E148BAAA-F651-4F33-A6A8-F1D1FE1D4E97}" type="pres">
      <dgm:prSet presAssocID="{F1DA1A6E-591D-432F-8B16-CD2D3D365A83}" presName="desTx" presStyleLbl="node1" presStyleIdx="3" presStyleCnt="6">
        <dgm:presLayoutVars>
          <dgm:bulletEnabled val="1"/>
        </dgm:presLayoutVars>
      </dgm:prSet>
      <dgm:spPr/>
    </dgm:pt>
    <dgm:pt modelId="{DEA11984-8ABE-4748-AE10-08C7FF7ED28B}" type="pres">
      <dgm:prSet presAssocID="{6605794C-6F46-4525-856E-0191666F3AFF}" presName="spV" presStyleCnt="0"/>
      <dgm:spPr/>
    </dgm:pt>
    <dgm:pt modelId="{F36C7D35-AAA9-435F-87C7-C1D0915E3F44}" type="pres">
      <dgm:prSet presAssocID="{3C60A335-A744-462C-9B77-C34C6E49E716}" presName="linNode" presStyleCnt="0"/>
      <dgm:spPr/>
    </dgm:pt>
    <dgm:pt modelId="{53E1B6DA-06EE-4799-974A-6EB1EC89BC0E}" type="pres">
      <dgm:prSet presAssocID="{3C60A335-A744-462C-9B77-C34C6E49E716}" presName="parTx" presStyleLbl="revTx" presStyleIdx="4" presStyleCnt="6">
        <dgm:presLayoutVars>
          <dgm:chMax val="1"/>
          <dgm:bulletEnabled val="1"/>
        </dgm:presLayoutVars>
      </dgm:prSet>
      <dgm:spPr/>
    </dgm:pt>
    <dgm:pt modelId="{4DFD5B13-2902-4023-8084-58A85F8645FB}" type="pres">
      <dgm:prSet presAssocID="{3C60A335-A744-462C-9B77-C34C6E49E716}" presName="bracket" presStyleLbl="parChTrans1D1" presStyleIdx="4" presStyleCnt="6"/>
      <dgm:spPr/>
    </dgm:pt>
    <dgm:pt modelId="{4EAAD667-7FB9-4086-8F64-C0C4A6684E92}" type="pres">
      <dgm:prSet presAssocID="{3C60A335-A744-462C-9B77-C34C6E49E716}" presName="spH" presStyleCnt="0"/>
      <dgm:spPr/>
    </dgm:pt>
    <dgm:pt modelId="{4ED4259E-DA17-4FC3-A9B4-7D5BC30AF163}" type="pres">
      <dgm:prSet presAssocID="{3C60A335-A744-462C-9B77-C34C6E49E716}" presName="desTx" presStyleLbl="node1" presStyleIdx="4" presStyleCnt="6">
        <dgm:presLayoutVars>
          <dgm:bulletEnabled val="1"/>
        </dgm:presLayoutVars>
      </dgm:prSet>
      <dgm:spPr/>
    </dgm:pt>
    <dgm:pt modelId="{E2CD322F-3A10-4F93-A995-EAFDE6FA5772}" type="pres">
      <dgm:prSet presAssocID="{39A74359-C550-4718-988A-6622BE669688}" presName="spV" presStyleCnt="0"/>
      <dgm:spPr/>
    </dgm:pt>
    <dgm:pt modelId="{3F39DB0A-434B-4F21-9E11-D7808D051730}" type="pres">
      <dgm:prSet presAssocID="{479FD89F-A016-480B-B8D9-FB7D4324C89C}" presName="linNode" presStyleCnt="0"/>
      <dgm:spPr/>
    </dgm:pt>
    <dgm:pt modelId="{C4C3550A-2883-4DC1-94DC-853844149C73}" type="pres">
      <dgm:prSet presAssocID="{479FD89F-A016-480B-B8D9-FB7D4324C89C}" presName="parTx" presStyleLbl="revTx" presStyleIdx="5" presStyleCnt="6">
        <dgm:presLayoutVars>
          <dgm:chMax val="1"/>
          <dgm:bulletEnabled val="1"/>
        </dgm:presLayoutVars>
      </dgm:prSet>
      <dgm:spPr/>
    </dgm:pt>
    <dgm:pt modelId="{AFF8AA5B-7625-4837-9494-1F3F0DA6D02A}" type="pres">
      <dgm:prSet presAssocID="{479FD89F-A016-480B-B8D9-FB7D4324C89C}" presName="bracket" presStyleLbl="parChTrans1D1" presStyleIdx="5" presStyleCnt="6"/>
      <dgm:spPr/>
    </dgm:pt>
    <dgm:pt modelId="{F6A77EC6-48C2-4A22-AFD7-3F991AB75365}" type="pres">
      <dgm:prSet presAssocID="{479FD89F-A016-480B-B8D9-FB7D4324C89C}" presName="spH" presStyleCnt="0"/>
      <dgm:spPr/>
    </dgm:pt>
    <dgm:pt modelId="{681ABFB8-28CE-489F-A634-6C04186F76DF}" type="pres">
      <dgm:prSet presAssocID="{479FD89F-A016-480B-B8D9-FB7D4324C89C}" presName="desTx" presStyleLbl="node1" presStyleIdx="5" presStyleCnt="6">
        <dgm:presLayoutVars>
          <dgm:bulletEnabled val="1"/>
        </dgm:presLayoutVars>
      </dgm:prSet>
      <dgm:spPr/>
    </dgm:pt>
  </dgm:ptLst>
  <dgm:cxnLst>
    <dgm:cxn modelId="{EB852E04-90C7-4513-9BDD-ADB69A519928}" type="presOf" srcId="{9DCA337E-52BC-4A0E-8F70-065998BBD6A7}" destId="{44C3B499-FEE5-4860-82F3-A493E2CB5A2B}" srcOrd="0" destOrd="1" presId="urn:diagrams.loki3.com/BracketList"/>
    <dgm:cxn modelId="{442FAB0F-4166-4A73-B68B-556F76C0FB01}" srcId="{B468A412-B09E-4EA7-94CB-B5120468ED71}" destId="{3C60A335-A744-462C-9B77-C34C6E49E716}" srcOrd="4" destOrd="0" parTransId="{99C9FD56-45CC-4FCF-8FB9-F0349C14C9EA}" sibTransId="{39A74359-C550-4718-988A-6622BE669688}"/>
    <dgm:cxn modelId="{17BEAE14-5126-4E44-BFB2-5A41D6EB0212}" type="presOf" srcId="{F1DA1A6E-591D-432F-8B16-CD2D3D365A83}" destId="{751F07A9-057B-4474-A2F8-B97607F863F9}" srcOrd="0" destOrd="0" presId="urn:diagrams.loki3.com/BracketList"/>
    <dgm:cxn modelId="{E348681E-5969-47C3-BECE-94EF6D353199}" srcId="{B468A412-B09E-4EA7-94CB-B5120468ED71}" destId="{F1DA1A6E-591D-432F-8B16-CD2D3D365A83}" srcOrd="3" destOrd="0" parTransId="{5FF598D2-1F57-4DFE-94C1-42B44BF52E93}" sibTransId="{6605794C-6F46-4525-856E-0191666F3AFF}"/>
    <dgm:cxn modelId="{22B5951E-4F3A-4471-A91B-D371E06B72BB}" type="presOf" srcId="{A37994CE-C1D5-40D8-8521-48CFB494C50F}" destId="{681ABFB8-28CE-489F-A634-6C04186F76DF}" srcOrd="0" destOrd="1" presId="urn:diagrams.loki3.com/BracketList"/>
    <dgm:cxn modelId="{505CB223-CC7A-4897-BA13-D1D847A19398}" srcId="{4F0F0080-3805-44B8-9386-CFC3DDFACCE0}" destId="{9DCA337E-52BC-4A0E-8F70-065998BBD6A7}" srcOrd="1" destOrd="0" parTransId="{28D96D95-9829-446E-B849-A4AD9E162AAD}" sibTransId="{E188C67E-7BBF-4B2E-9A08-3582B2C5CEAD}"/>
    <dgm:cxn modelId="{DC678624-829E-42A3-B13D-9A0FD089B8F5}" srcId="{B468A412-B09E-4EA7-94CB-B5120468ED71}" destId="{39E163B9-5F7B-46E4-B974-4FCEC39035EB}" srcOrd="0" destOrd="0" parTransId="{4480111C-4A96-4A4A-B27E-79C37704CA9A}" sibTransId="{9FEC7F4A-0417-485B-B3F5-6BEC8287761D}"/>
    <dgm:cxn modelId="{032FD924-ECD8-4A3E-9CC4-0E183CA6F673}" type="presOf" srcId="{8765375F-A981-4133-BB81-74D893F450D2}" destId="{D496B679-7948-4EDB-871C-7F1603E04493}" srcOrd="0" destOrd="2" presId="urn:diagrams.loki3.com/BracketList"/>
    <dgm:cxn modelId="{30106F2B-CBF6-4913-A23E-986104B9E4D9}" type="presOf" srcId="{39E163B9-5F7B-46E4-B974-4FCEC39035EB}" destId="{2635B379-3D93-4DF6-B389-F2335C250A7F}" srcOrd="0" destOrd="0" presId="urn:diagrams.loki3.com/BracketList"/>
    <dgm:cxn modelId="{D10B6C2F-670E-4D52-89E1-0E8669103394}" srcId="{8417B0DA-7465-406E-84DC-C882F582A3C7}" destId="{0F3F58E2-F3C6-4C5E-9999-92C4307FCEDB}" srcOrd="2" destOrd="0" parTransId="{32E07E15-86DA-43F8-B448-79C5B86B9886}" sibTransId="{F984F8E8-526D-4258-8CA4-96D027CDF826}"/>
    <dgm:cxn modelId="{AC253436-DA66-48A4-8AC5-D3F909B9D91C}" type="presOf" srcId="{182D6D60-BBFD-42E0-821A-202BA7E3584C}" destId="{4ED4259E-DA17-4FC3-A9B4-7D5BC30AF163}" srcOrd="0" destOrd="0" presId="urn:diagrams.loki3.com/BracketList"/>
    <dgm:cxn modelId="{B3BFD038-516E-4437-9CF6-96523BDF93C4}" srcId="{F1DA1A6E-591D-432F-8B16-CD2D3D365A83}" destId="{EA596C86-27EB-48E0-8DBD-840B409044D4}" srcOrd="1" destOrd="0" parTransId="{41CA2E3D-55E1-4E9C-A42B-03FEA720F669}" sibTransId="{80AD4061-DDD3-4DDE-9D8D-D12B074B4AD2}"/>
    <dgm:cxn modelId="{4AFFAD3D-473B-424D-9616-6966A24B8E21}" type="presOf" srcId="{41B04720-68C0-4FF5-9099-4FAB0099540A}" destId="{B4285A9D-8B40-4DA1-B537-0DD1EF83E913}" srcOrd="0" destOrd="1" presId="urn:diagrams.loki3.com/BracketList"/>
    <dgm:cxn modelId="{6D9DDB49-5B8F-4CB3-9089-176BABE88E42}" type="presOf" srcId="{E0F308C6-B1C9-4BE4-A606-C5A8B30D3C8E}" destId="{D496B679-7948-4EDB-871C-7F1603E04493}" srcOrd="0" destOrd="0" presId="urn:diagrams.loki3.com/BracketList"/>
    <dgm:cxn modelId="{72E0C86A-A0EA-420C-86ED-04559AFC0BB9}" type="presOf" srcId="{3C60A335-A744-462C-9B77-C34C6E49E716}" destId="{53E1B6DA-06EE-4799-974A-6EB1EC89BC0E}" srcOrd="0" destOrd="0" presId="urn:diagrams.loki3.com/BracketList"/>
    <dgm:cxn modelId="{6355D56B-4BFE-463F-871B-33B6AAF24FCF}" srcId="{B468A412-B09E-4EA7-94CB-B5120468ED71}" destId="{8417B0DA-7465-406E-84DC-C882F582A3C7}" srcOrd="1" destOrd="0" parTransId="{8D2D7DC9-B6C0-4087-99D2-7D6412644A1F}" sibTransId="{CAA680A9-25C5-4211-8A43-2EEDEEC3D63D}"/>
    <dgm:cxn modelId="{650C7C4C-B3A7-4696-8576-99422713404C}" srcId="{3C60A335-A744-462C-9B77-C34C6E49E716}" destId="{182D6D60-BBFD-42E0-821A-202BA7E3584C}" srcOrd="0" destOrd="0" parTransId="{458BA1BB-34A3-4B7A-A7DF-5CFA12C82CDF}" sibTransId="{4F16B757-34DF-4F57-AB49-1EFB5DD1C7F2}"/>
    <dgm:cxn modelId="{D57C554D-4916-44E4-BC8C-47BF613FB2B1}" srcId="{4F0F0080-3805-44B8-9386-CFC3DDFACCE0}" destId="{E6508D36-7324-4FDF-A179-5FAFE8205C13}" srcOrd="2" destOrd="0" parTransId="{FE9E6AD4-197A-46D6-B15D-DD054D5D227F}" sibTransId="{0FFE7EB3-B6C5-4753-B25A-9A0D41DC2C6D}"/>
    <dgm:cxn modelId="{B4DAE36F-0180-4EA4-99B9-96BBE87B5905}" srcId="{39E163B9-5F7B-46E4-B974-4FCEC39035EB}" destId="{8765375F-A981-4133-BB81-74D893F450D2}" srcOrd="2" destOrd="0" parTransId="{CB2A1F13-CF38-4134-921D-5C1BBC7F0F6B}" sibTransId="{FF528192-2E6C-4F6B-9A38-9731E378DA46}"/>
    <dgm:cxn modelId="{9221CE70-2D19-4868-B10C-425F7A145B31}" type="presOf" srcId="{0665F585-7598-4E48-9C2A-CE0C819D33F4}" destId="{44C3B499-FEE5-4860-82F3-A493E2CB5A2B}" srcOrd="0" destOrd="0" presId="urn:diagrams.loki3.com/BracketList"/>
    <dgm:cxn modelId="{9E66CC73-1F71-4A88-A383-74E6E29940E5}" srcId="{479FD89F-A016-480B-B8D9-FB7D4324C89C}" destId="{A37994CE-C1D5-40D8-8521-48CFB494C50F}" srcOrd="1" destOrd="0" parTransId="{FEE21C0B-2419-4964-BFBF-4565E35000AF}" sibTransId="{8D0987F9-184D-47C8-A83A-2619F2D9B54A}"/>
    <dgm:cxn modelId="{756C6958-01A9-4781-B4E9-7A0EFAF9FF09}" type="presOf" srcId="{B8FA39F8-A3B8-44BE-BD7D-CE5E50A28C75}" destId="{681ABFB8-28CE-489F-A634-6C04186F76DF}" srcOrd="0" destOrd="0" presId="urn:diagrams.loki3.com/BracketList"/>
    <dgm:cxn modelId="{A3FDE459-2FD5-48AF-B4DF-135B135571BD}" srcId="{479FD89F-A016-480B-B8D9-FB7D4324C89C}" destId="{8A358512-66CC-4DF7-8405-5E63BE346A98}" srcOrd="2" destOrd="0" parTransId="{EB41B668-21C1-4CEE-9BB2-7909DE183A4C}" sibTransId="{496E71A2-DDCF-498D-A3D3-EAEAAB813B6E}"/>
    <dgm:cxn modelId="{1B8D0587-CB13-4FF2-A5CD-5BB86A9E6DCA}" type="presOf" srcId="{EA596C86-27EB-48E0-8DBD-840B409044D4}" destId="{E148BAAA-F651-4F33-A6A8-F1D1FE1D4E97}" srcOrd="0" destOrd="1" presId="urn:diagrams.loki3.com/BracketList"/>
    <dgm:cxn modelId="{2F5AD08D-41B4-4218-8160-B45EEAB5E535}" srcId="{F1DA1A6E-591D-432F-8B16-CD2D3D365A83}" destId="{9883B7B0-B835-4FB3-9511-8E8FA920D16A}" srcOrd="0" destOrd="0" parTransId="{9B00772A-2884-4A09-ADBA-2F7CBCC69151}" sibTransId="{CBB09430-DC85-46B3-8AE5-5D1268579F09}"/>
    <dgm:cxn modelId="{19216E95-A264-45C3-B92D-B9CFC0710AC8}" type="presOf" srcId="{8A358512-66CC-4DF7-8405-5E63BE346A98}" destId="{681ABFB8-28CE-489F-A634-6C04186F76DF}" srcOrd="0" destOrd="2" presId="urn:diagrams.loki3.com/BracketList"/>
    <dgm:cxn modelId="{A2BC9798-3FAA-4912-81B9-351BDE988E88}" type="presOf" srcId="{8417B0DA-7465-406E-84DC-C882F582A3C7}" destId="{9D0BD6DC-AC2C-4842-BBA8-B01D4D7D6167}" srcOrd="0" destOrd="0" presId="urn:diagrams.loki3.com/BracketList"/>
    <dgm:cxn modelId="{44130399-3A5F-4EC7-9428-5285138ECBEF}" type="presOf" srcId="{4F0F0080-3805-44B8-9386-CFC3DDFACCE0}" destId="{18D12CA6-796D-4CD4-9876-8ADA6880D880}" srcOrd="0" destOrd="0" presId="urn:diagrams.loki3.com/BracketList"/>
    <dgm:cxn modelId="{66AEAA9F-0375-4B01-8DBD-1A33B5F90162}" type="presOf" srcId="{E6508D36-7324-4FDF-A179-5FAFE8205C13}" destId="{44C3B499-FEE5-4860-82F3-A493E2CB5A2B}" srcOrd="0" destOrd="2" presId="urn:diagrams.loki3.com/BracketList"/>
    <dgm:cxn modelId="{22FD61A3-0DB1-4AA1-8287-8FB94180300D}" type="presOf" srcId="{9883B7B0-B835-4FB3-9511-8E8FA920D16A}" destId="{E148BAAA-F651-4F33-A6A8-F1D1FE1D4E97}" srcOrd="0" destOrd="0" presId="urn:diagrams.loki3.com/BracketList"/>
    <dgm:cxn modelId="{F6945DA4-82CE-4880-830A-352F350E5CEC}" type="presOf" srcId="{A00E9C7A-386B-41A2-A4D0-12BEFB646E36}" destId="{B4285A9D-8B40-4DA1-B537-0DD1EF83E913}" srcOrd="0" destOrd="0" presId="urn:diagrams.loki3.com/BracketList"/>
    <dgm:cxn modelId="{25C715A5-ACEC-44D5-8C1A-663D3000F7C0}" srcId="{B468A412-B09E-4EA7-94CB-B5120468ED71}" destId="{479FD89F-A016-480B-B8D9-FB7D4324C89C}" srcOrd="5" destOrd="0" parTransId="{826D5EE8-B2B0-4F9E-AAE9-9F02E9D218E3}" sibTransId="{03973ACE-5898-4B06-AF8F-141878234CE1}"/>
    <dgm:cxn modelId="{DA5ECAB1-8E36-452D-B73B-FF200E705A92}" srcId="{479FD89F-A016-480B-B8D9-FB7D4324C89C}" destId="{B8FA39F8-A3B8-44BE-BD7D-CE5E50A28C75}" srcOrd="0" destOrd="0" parTransId="{285523BA-C117-4D30-8CC3-6C6F45FC087A}" sibTransId="{07230E58-3DAE-4190-A083-ED2D3172A9AF}"/>
    <dgm:cxn modelId="{C3FF16B5-115F-4914-917F-2D3D6CCED1E6}" srcId="{8417B0DA-7465-406E-84DC-C882F582A3C7}" destId="{41B04720-68C0-4FF5-9099-4FAB0099540A}" srcOrd="1" destOrd="0" parTransId="{81FC4546-CFC2-4BF5-8A5D-D161DEB09A6E}" sibTransId="{8C2FC005-4F57-4152-B23C-A0FEE8737DD4}"/>
    <dgm:cxn modelId="{355DE1B7-A474-46E5-9830-220F8157F932}" srcId="{4F0F0080-3805-44B8-9386-CFC3DDFACCE0}" destId="{0665F585-7598-4E48-9C2A-CE0C819D33F4}" srcOrd="0" destOrd="0" parTransId="{6D4D2A71-3E9E-49C4-A64B-C0C9F041E188}" sibTransId="{E11EDF45-4F2A-47A5-962D-3CA37C7C99B8}"/>
    <dgm:cxn modelId="{BD3B1BBF-04C0-4E07-A7C6-FE6792825E6B}" srcId="{39E163B9-5F7B-46E4-B974-4FCEC39035EB}" destId="{E0F308C6-B1C9-4BE4-A606-C5A8B30D3C8E}" srcOrd="0" destOrd="0" parTransId="{CEE21A45-C8B7-4F0E-AA33-A5B48E056454}" sibTransId="{D7497539-E595-4A1F-A23C-6A4ACC8B7101}"/>
    <dgm:cxn modelId="{6A410EC5-50A6-4F45-B010-57728D4C1DCF}" type="presOf" srcId="{0F3F58E2-F3C6-4C5E-9999-92C4307FCEDB}" destId="{B4285A9D-8B40-4DA1-B537-0DD1EF83E913}" srcOrd="0" destOrd="2" presId="urn:diagrams.loki3.com/BracketList"/>
    <dgm:cxn modelId="{FC269BD9-BDEC-4557-9E55-A5849FF94953}" type="presOf" srcId="{479FD89F-A016-480B-B8D9-FB7D4324C89C}" destId="{C4C3550A-2883-4DC1-94DC-853844149C73}" srcOrd="0" destOrd="0" presId="urn:diagrams.loki3.com/BracketList"/>
    <dgm:cxn modelId="{A91F18DC-2724-44B6-BE55-0FFB658DC729}" type="presOf" srcId="{B468A412-B09E-4EA7-94CB-B5120468ED71}" destId="{AAA21876-AEE7-451A-8720-CA4EA77CB367}" srcOrd="0" destOrd="0" presId="urn:diagrams.loki3.com/BracketList"/>
    <dgm:cxn modelId="{1285BEED-E139-454F-9202-E389AD18B230}" type="presOf" srcId="{7DE1CF62-1FFC-4CE2-9827-DF58C0A43D4F}" destId="{D496B679-7948-4EDB-871C-7F1603E04493}" srcOrd="0" destOrd="1" presId="urn:diagrams.loki3.com/BracketList"/>
    <dgm:cxn modelId="{9D407AF8-1F66-48D1-B82F-E4B336B5D121}" srcId="{B468A412-B09E-4EA7-94CB-B5120468ED71}" destId="{4F0F0080-3805-44B8-9386-CFC3DDFACCE0}" srcOrd="2" destOrd="0" parTransId="{1295BB40-78ED-4B64-87ED-9250075B7F4F}" sibTransId="{94C08D96-9D82-4249-8269-6AE8C08D3A7A}"/>
    <dgm:cxn modelId="{44F90DF9-9EB8-4E5E-B613-039CEC78823E}" srcId="{8417B0DA-7465-406E-84DC-C882F582A3C7}" destId="{A00E9C7A-386B-41A2-A4D0-12BEFB646E36}" srcOrd="0" destOrd="0" parTransId="{450787E3-080A-476A-BC2A-CD189D7117DC}" sibTransId="{314B5493-9871-4FA9-B3BA-B23A033E777F}"/>
    <dgm:cxn modelId="{07DEBEFB-134B-4A78-9219-E929B24AC7FE}" srcId="{39E163B9-5F7B-46E4-B974-4FCEC39035EB}" destId="{7DE1CF62-1FFC-4CE2-9827-DF58C0A43D4F}" srcOrd="1" destOrd="0" parTransId="{F42ADE6F-3FAD-448B-9E16-C95E31F39E20}" sibTransId="{D2995AE7-B511-421B-A8CB-21ACC30981D4}"/>
    <dgm:cxn modelId="{05CD782D-2C6B-429C-8437-455B8E206BBE}" type="presParOf" srcId="{AAA21876-AEE7-451A-8720-CA4EA77CB367}" destId="{483B1E45-D544-42FD-87CD-E81237C7D040}" srcOrd="0" destOrd="0" presId="urn:diagrams.loki3.com/BracketList"/>
    <dgm:cxn modelId="{DE96A548-878E-4855-887C-7701A5FC2B9C}" type="presParOf" srcId="{483B1E45-D544-42FD-87CD-E81237C7D040}" destId="{2635B379-3D93-4DF6-B389-F2335C250A7F}" srcOrd="0" destOrd="0" presId="urn:diagrams.loki3.com/BracketList"/>
    <dgm:cxn modelId="{11B3F88A-FB84-4D3C-9182-A2100A56AF36}" type="presParOf" srcId="{483B1E45-D544-42FD-87CD-E81237C7D040}" destId="{3BF5B429-69BA-4391-9AC6-4F73F7DDF57C}" srcOrd="1" destOrd="0" presId="urn:diagrams.loki3.com/BracketList"/>
    <dgm:cxn modelId="{39560A07-E34C-4259-9C45-2303FA0E214C}" type="presParOf" srcId="{483B1E45-D544-42FD-87CD-E81237C7D040}" destId="{216F847B-23C7-45F6-A5D3-CA8958E686EB}" srcOrd="2" destOrd="0" presId="urn:diagrams.loki3.com/BracketList"/>
    <dgm:cxn modelId="{317C5460-C49B-4CD0-A795-96A8D79E1CBD}" type="presParOf" srcId="{483B1E45-D544-42FD-87CD-E81237C7D040}" destId="{D496B679-7948-4EDB-871C-7F1603E04493}" srcOrd="3" destOrd="0" presId="urn:diagrams.loki3.com/BracketList"/>
    <dgm:cxn modelId="{DA0C9D53-6546-4607-87AA-C6FAE93FB090}" type="presParOf" srcId="{AAA21876-AEE7-451A-8720-CA4EA77CB367}" destId="{90FE8E0A-BE6E-4510-BB85-AD6DF4634059}" srcOrd="1" destOrd="0" presId="urn:diagrams.loki3.com/BracketList"/>
    <dgm:cxn modelId="{3101ADF9-3B5D-4514-A650-0E6A0F22C1A6}" type="presParOf" srcId="{AAA21876-AEE7-451A-8720-CA4EA77CB367}" destId="{FFFB2E5B-3345-4AB8-AAD0-9E7567A87702}" srcOrd="2" destOrd="0" presId="urn:diagrams.loki3.com/BracketList"/>
    <dgm:cxn modelId="{492C019E-7E87-431B-BE59-F35E32DF9B1C}" type="presParOf" srcId="{FFFB2E5B-3345-4AB8-AAD0-9E7567A87702}" destId="{9D0BD6DC-AC2C-4842-BBA8-B01D4D7D6167}" srcOrd="0" destOrd="0" presId="urn:diagrams.loki3.com/BracketList"/>
    <dgm:cxn modelId="{15F7E59D-0D06-432E-BB77-63C545F84AB9}" type="presParOf" srcId="{FFFB2E5B-3345-4AB8-AAD0-9E7567A87702}" destId="{16BFC1E6-18D5-4430-9107-73B337412BF1}" srcOrd="1" destOrd="0" presId="urn:diagrams.loki3.com/BracketList"/>
    <dgm:cxn modelId="{B7B2FE01-476A-4872-8526-3663D2CA191C}" type="presParOf" srcId="{FFFB2E5B-3345-4AB8-AAD0-9E7567A87702}" destId="{520215DA-A1EB-4DD5-B1CA-A276A96E9FC5}" srcOrd="2" destOrd="0" presId="urn:diagrams.loki3.com/BracketList"/>
    <dgm:cxn modelId="{CDD41260-9799-48EA-8445-9883FA50C1FD}" type="presParOf" srcId="{FFFB2E5B-3345-4AB8-AAD0-9E7567A87702}" destId="{B4285A9D-8B40-4DA1-B537-0DD1EF83E913}" srcOrd="3" destOrd="0" presId="urn:diagrams.loki3.com/BracketList"/>
    <dgm:cxn modelId="{C045F8B9-8542-4343-91FE-73EBA718ADCA}" type="presParOf" srcId="{AAA21876-AEE7-451A-8720-CA4EA77CB367}" destId="{F35DB837-E60C-47F0-B083-BDCB216793D8}" srcOrd="3" destOrd="0" presId="urn:diagrams.loki3.com/BracketList"/>
    <dgm:cxn modelId="{F781F2D3-2A67-4F66-9C5B-36A96F3564C5}" type="presParOf" srcId="{AAA21876-AEE7-451A-8720-CA4EA77CB367}" destId="{5AD043FB-80E1-4238-847D-18455ABFF2D0}" srcOrd="4" destOrd="0" presId="urn:diagrams.loki3.com/BracketList"/>
    <dgm:cxn modelId="{29971D94-C805-466A-9E19-2456C4FDFBE1}" type="presParOf" srcId="{5AD043FB-80E1-4238-847D-18455ABFF2D0}" destId="{18D12CA6-796D-4CD4-9876-8ADA6880D880}" srcOrd="0" destOrd="0" presId="urn:diagrams.loki3.com/BracketList"/>
    <dgm:cxn modelId="{D325FF1E-BAD3-4372-BDBE-FB225D8B72AA}" type="presParOf" srcId="{5AD043FB-80E1-4238-847D-18455ABFF2D0}" destId="{541DEBE7-956B-4746-AD68-E7A38B9E3E3F}" srcOrd="1" destOrd="0" presId="urn:diagrams.loki3.com/BracketList"/>
    <dgm:cxn modelId="{F5CBAD83-7C5F-462E-B84E-8E91DA8255F3}" type="presParOf" srcId="{5AD043FB-80E1-4238-847D-18455ABFF2D0}" destId="{B71C356B-0D4C-44AB-BDEA-E8428A12C791}" srcOrd="2" destOrd="0" presId="urn:diagrams.loki3.com/BracketList"/>
    <dgm:cxn modelId="{D9225939-DB99-43F2-B165-B497BE9C8A03}" type="presParOf" srcId="{5AD043FB-80E1-4238-847D-18455ABFF2D0}" destId="{44C3B499-FEE5-4860-82F3-A493E2CB5A2B}" srcOrd="3" destOrd="0" presId="urn:diagrams.loki3.com/BracketList"/>
    <dgm:cxn modelId="{7F8A3516-3927-49E5-8471-245300A37C14}" type="presParOf" srcId="{AAA21876-AEE7-451A-8720-CA4EA77CB367}" destId="{25B4547C-C9D2-43C8-8A9F-39F111733525}" srcOrd="5" destOrd="0" presId="urn:diagrams.loki3.com/BracketList"/>
    <dgm:cxn modelId="{50ECF99B-8123-4DB8-AD5F-5EA80CA1DB36}" type="presParOf" srcId="{AAA21876-AEE7-451A-8720-CA4EA77CB367}" destId="{CEDD6040-E364-4DAB-9378-53BC653093EF}" srcOrd="6" destOrd="0" presId="urn:diagrams.loki3.com/BracketList"/>
    <dgm:cxn modelId="{238AC0F5-5CD9-4F02-8BD7-428C7F1CC787}" type="presParOf" srcId="{CEDD6040-E364-4DAB-9378-53BC653093EF}" destId="{751F07A9-057B-4474-A2F8-B97607F863F9}" srcOrd="0" destOrd="0" presId="urn:diagrams.loki3.com/BracketList"/>
    <dgm:cxn modelId="{30FDBD9A-A30A-451D-AB45-2CE7E6A4E942}" type="presParOf" srcId="{CEDD6040-E364-4DAB-9378-53BC653093EF}" destId="{9395BDEA-BEEF-4A56-AB93-7F1937D9E377}" srcOrd="1" destOrd="0" presId="urn:diagrams.loki3.com/BracketList"/>
    <dgm:cxn modelId="{07C60984-7F3B-4EEC-9FD3-C49F70D3AE60}" type="presParOf" srcId="{CEDD6040-E364-4DAB-9378-53BC653093EF}" destId="{92E1DF1A-FCE8-4179-9053-D01B9FA1A9AF}" srcOrd="2" destOrd="0" presId="urn:diagrams.loki3.com/BracketList"/>
    <dgm:cxn modelId="{178258AB-02BF-40D7-A37C-E8149B6B3468}" type="presParOf" srcId="{CEDD6040-E364-4DAB-9378-53BC653093EF}" destId="{E148BAAA-F651-4F33-A6A8-F1D1FE1D4E97}" srcOrd="3" destOrd="0" presId="urn:diagrams.loki3.com/BracketList"/>
    <dgm:cxn modelId="{1323729D-57F2-4D96-BCE0-59BCE8339C89}" type="presParOf" srcId="{AAA21876-AEE7-451A-8720-CA4EA77CB367}" destId="{DEA11984-8ABE-4748-AE10-08C7FF7ED28B}" srcOrd="7" destOrd="0" presId="urn:diagrams.loki3.com/BracketList"/>
    <dgm:cxn modelId="{F4AC73EA-7D79-4380-9511-3CE636203FDF}" type="presParOf" srcId="{AAA21876-AEE7-451A-8720-CA4EA77CB367}" destId="{F36C7D35-AAA9-435F-87C7-C1D0915E3F44}" srcOrd="8" destOrd="0" presId="urn:diagrams.loki3.com/BracketList"/>
    <dgm:cxn modelId="{9A8CD12D-055E-42AC-A08B-1F74C9F83C57}" type="presParOf" srcId="{F36C7D35-AAA9-435F-87C7-C1D0915E3F44}" destId="{53E1B6DA-06EE-4799-974A-6EB1EC89BC0E}" srcOrd="0" destOrd="0" presId="urn:diagrams.loki3.com/BracketList"/>
    <dgm:cxn modelId="{84EF9FA4-76CC-437A-BA31-AD8A9284FCDA}" type="presParOf" srcId="{F36C7D35-AAA9-435F-87C7-C1D0915E3F44}" destId="{4DFD5B13-2902-4023-8084-58A85F8645FB}" srcOrd="1" destOrd="0" presId="urn:diagrams.loki3.com/BracketList"/>
    <dgm:cxn modelId="{48952C8B-9EDE-43E2-AB30-DB39FE214539}" type="presParOf" srcId="{F36C7D35-AAA9-435F-87C7-C1D0915E3F44}" destId="{4EAAD667-7FB9-4086-8F64-C0C4A6684E92}" srcOrd="2" destOrd="0" presId="urn:diagrams.loki3.com/BracketList"/>
    <dgm:cxn modelId="{CA619CA9-7E2F-48DD-A200-9C1D0198639E}" type="presParOf" srcId="{F36C7D35-AAA9-435F-87C7-C1D0915E3F44}" destId="{4ED4259E-DA17-4FC3-A9B4-7D5BC30AF163}" srcOrd="3" destOrd="0" presId="urn:diagrams.loki3.com/BracketList"/>
    <dgm:cxn modelId="{E247B9D9-5CF4-47AE-8722-F9B4D74EB8CB}" type="presParOf" srcId="{AAA21876-AEE7-451A-8720-CA4EA77CB367}" destId="{E2CD322F-3A10-4F93-A995-EAFDE6FA5772}" srcOrd="9" destOrd="0" presId="urn:diagrams.loki3.com/BracketList"/>
    <dgm:cxn modelId="{63BD417F-A178-43BC-AC82-D0A67662ED6A}" type="presParOf" srcId="{AAA21876-AEE7-451A-8720-CA4EA77CB367}" destId="{3F39DB0A-434B-4F21-9E11-D7808D051730}" srcOrd="10" destOrd="0" presId="urn:diagrams.loki3.com/BracketList"/>
    <dgm:cxn modelId="{A99D51F4-02C7-4608-BDDE-DE478F52C1EB}" type="presParOf" srcId="{3F39DB0A-434B-4F21-9E11-D7808D051730}" destId="{C4C3550A-2883-4DC1-94DC-853844149C73}" srcOrd="0" destOrd="0" presId="urn:diagrams.loki3.com/BracketList"/>
    <dgm:cxn modelId="{BAB46AD3-9ECB-40AB-88D8-5A121E1E64C9}" type="presParOf" srcId="{3F39DB0A-434B-4F21-9E11-D7808D051730}" destId="{AFF8AA5B-7625-4837-9494-1F3F0DA6D02A}" srcOrd="1" destOrd="0" presId="urn:diagrams.loki3.com/BracketList"/>
    <dgm:cxn modelId="{8DD71204-61EE-4730-BB0E-B8F02495E967}" type="presParOf" srcId="{3F39DB0A-434B-4F21-9E11-D7808D051730}" destId="{F6A77EC6-48C2-4A22-AFD7-3F991AB75365}" srcOrd="2" destOrd="0" presId="urn:diagrams.loki3.com/BracketList"/>
    <dgm:cxn modelId="{266AB893-9526-4F39-A410-E09F528529F7}" type="presParOf" srcId="{3F39DB0A-434B-4F21-9E11-D7808D051730}" destId="{681ABFB8-28CE-489F-A634-6C04186F76D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D1118-DDC4-4B8B-82DB-0106ED781AE1}">
      <dsp:nvSpPr>
        <dsp:cNvPr id="0" name=""/>
        <dsp:cNvSpPr/>
      </dsp:nvSpPr>
      <dsp:spPr>
        <a:xfrm>
          <a:off x="987" y="0"/>
          <a:ext cx="2568401" cy="4571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DOLA</a:t>
          </a:r>
        </a:p>
        <a:p>
          <a:pPr marL="0" lvl="0" indent="0" algn="ctr" defTabSz="889000">
            <a:lnSpc>
              <a:spcPct val="90000"/>
            </a:lnSpc>
            <a:spcBef>
              <a:spcPct val="0"/>
            </a:spcBef>
            <a:spcAft>
              <a:spcPct val="35000"/>
            </a:spcAft>
            <a:buNone/>
          </a:pPr>
          <a:r>
            <a:rPr lang="en-US" sz="1400" kern="1200" dirty="0">
              <a:hlinkClick xmlns:r="http://schemas.openxmlformats.org/officeDocument/2006/relationships" r:id="" action="ppaction://noaction"/>
            </a:rPr>
            <a:t>https//cdola.Colorado.gov/office-of-homeless-initiatives</a:t>
          </a:r>
          <a:endParaRPr lang="en-US" sz="1400" kern="1200" dirty="0"/>
        </a:p>
        <a:p>
          <a:pPr marL="0" lvl="0" indent="0" algn="ctr" defTabSz="889000">
            <a:lnSpc>
              <a:spcPct val="90000"/>
            </a:lnSpc>
            <a:spcBef>
              <a:spcPct val="0"/>
            </a:spcBef>
            <a:spcAft>
              <a:spcPct val="35000"/>
            </a:spcAft>
            <a:buNone/>
          </a:pPr>
          <a:endParaRPr lang="en-US" sz="1100" kern="1200" dirty="0"/>
        </a:p>
      </dsp:txBody>
      <dsp:txXfrm>
        <a:off x="987" y="0"/>
        <a:ext cx="2568401" cy="1371384"/>
      </dsp:txXfrm>
    </dsp:sp>
    <dsp:sp modelId="{7E4E339A-FF1D-4E6B-97CA-7FD2233DDFFF}">
      <dsp:nvSpPr>
        <dsp:cNvPr id="0" name=""/>
        <dsp:cNvSpPr/>
      </dsp:nvSpPr>
      <dsp:spPr>
        <a:xfrm>
          <a:off x="257827" y="1371384"/>
          <a:ext cx="2054721" cy="2971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Rental Assistance for Property Owners (POP)</a:t>
          </a:r>
        </a:p>
        <a:p>
          <a:pPr marL="0" lvl="0" indent="0" algn="ctr" defTabSz="755650">
            <a:lnSpc>
              <a:spcPct val="90000"/>
            </a:lnSpc>
            <a:spcBef>
              <a:spcPct val="0"/>
            </a:spcBef>
            <a:spcAft>
              <a:spcPct val="35000"/>
            </a:spcAft>
            <a:buNone/>
          </a:pPr>
          <a:r>
            <a:rPr lang="en-US" sz="1700" kern="1200" dirty="0"/>
            <a:t>MODEL repayment agreements for tenants and landlords</a:t>
          </a:r>
        </a:p>
        <a:p>
          <a:pPr marL="0" lvl="0" indent="0" algn="ctr" defTabSz="755650">
            <a:lnSpc>
              <a:spcPct val="90000"/>
            </a:lnSpc>
            <a:spcBef>
              <a:spcPct val="0"/>
            </a:spcBef>
            <a:spcAft>
              <a:spcPct val="35000"/>
            </a:spcAft>
            <a:buNone/>
          </a:pPr>
          <a:r>
            <a:rPr lang="en-US" sz="1700" kern="1200" dirty="0"/>
            <a:t>MODEL notification of tenant protections</a:t>
          </a:r>
        </a:p>
      </dsp:txBody>
      <dsp:txXfrm>
        <a:off x="318008" y="1431565"/>
        <a:ext cx="1934359" cy="2850970"/>
      </dsp:txXfrm>
    </dsp:sp>
    <dsp:sp modelId="{3BCB7FF0-B9B8-482F-BA88-585FBB506B40}">
      <dsp:nvSpPr>
        <dsp:cNvPr id="0" name=""/>
        <dsp:cNvSpPr/>
      </dsp:nvSpPr>
      <dsp:spPr>
        <a:xfrm>
          <a:off x="2762019" y="0"/>
          <a:ext cx="2568401" cy="4571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2-1-1</a:t>
          </a:r>
        </a:p>
        <a:p>
          <a:pPr marL="0" lvl="0" indent="0" algn="ctr" defTabSz="889000">
            <a:lnSpc>
              <a:spcPct val="90000"/>
            </a:lnSpc>
            <a:spcBef>
              <a:spcPct val="0"/>
            </a:spcBef>
            <a:spcAft>
              <a:spcPct val="35000"/>
            </a:spcAft>
            <a:buNone/>
          </a:pPr>
          <a:r>
            <a:rPr lang="en-US" sz="1400" kern="1200" dirty="0">
              <a:hlinkClick xmlns:r="http://schemas.openxmlformats.org/officeDocument/2006/relationships" r:id="" action="ppaction://noaction"/>
            </a:rPr>
            <a:t>https://search.211colorado.org</a:t>
          </a:r>
          <a:endParaRPr lang="en-US" sz="1400" kern="1200" dirty="0"/>
        </a:p>
        <a:p>
          <a:pPr marL="0" lvl="0" indent="0" algn="ctr" defTabSz="889000">
            <a:lnSpc>
              <a:spcPct val="90000"/>
            </a:lnSpc>
            <a:spcBef>
              <a:spcPct val="0"/>
            </a:spcBef>
            <a:spcAft>
              <a:spcPct val="35000"/>
            </a:spcAft>
            <a:buNone/>
          </a:pPr>
          <a:endParaRPr lang="en-US" sz="1100" kern="1200" dirty="0"/>
        </a:p>
      </dsp:txBody>
      <dsp:txXfrm>
        <a:off x="2762019" y="0"/>
        <a:ext cx="2568401" cy="1371384"/>
      </dsp:txXfrm>
    </dsp:sp>
    <dsp:sp modelId="{ECF6D6C6-DBD3-4478-83F7-A5C8D1DDDA5F}">
      <dsp:nvSpPr>
        <dsp:cNvPr id="0" name=""/>
        <dsp:cNvSpPr/>
      </dsp:nvSpPr>
      <dsp:spPr>
        <a:xfrm>
          <a:off x="3018859" y="1371384"/>
          <a:ext cx="2054721" cy="2971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Assistance Finding Food</a:t>
          </a:r>
        </a:p>
        <a:p>
          <a:pPr marL="0" lvl="0" indent="0" algn="ctr" defTabSz="755650">
            <a:lnSpc>
              <a:spcPct val="90000"/>
            </a:lnSpc>
            <a:spcBef>
              <a:spcPct val="0"/>
            </a:spcBef>
            <a:spcAft>
              <a:spcPct val="35000"/>
            </a:spcAft>
            <a:buNone/>
          </a:pPr>
          <a:r>
            <a:rPr lang="en-US" sz="1700" kern="1200" dirty="0"/>
            <a:t>Paying House Bills</a:t>
          </a:r>
        </a:p>
        <a:p>
          <a:pPr marL="0" lvl="0" indent="0" algn="ctr" defTabSz="755650">
            <a:lnSpc>
              <a:spcPct val="90000"/>
            </a:lnSpc>
            <a:spcBef>
              <a:spcPct val="0"/>
            </a:spcBef>
            <a:spcAft>
              <a:spcPct val="35000"/>
            </a:spcAft>
            <a:buNone/>
          </a:pPr>
          <a:r>
            <a:rPr lang="en-US" sz="1700" kern="1200" dirty="0"/>
            <a:t>Accessing Free Childcare</a:t>
          </a:r>
        </a:p>
        <a:p>
          <a:pPr marL="0" lvl="0" indent="0" algn="ctr" defTabSz="755650">
            <a:lnSpc>
              <a:spcPct val="90000"/>
            </a:lnSpc>
            <a:spcBef>
              <a:spcPct val="0"/>
            </a:spcBef>
            <a:spcAft>
              <a:spcPct val="35000"/>
            </a:spcAft>
            <a:buNone/>
          </a:pPr>
          <a:r>
            <a:rPr lang="en-US" sz="1700" kern="1200" dirty="0"/>
            <a:t>Other Essential Services</a:t>
          </a:r>
        </a:p>
      </dsp:txBody>
      <dsp:txXfrm>
        <a:off x="3079040" y="1431565"/>
        <a:ext cx="1934359" cy="2850970"/>
      </dsp:txXfrm>
    </dsp:sp>
    <dsp:sp modelId="{28937FE2-7572-4FE8-9FF5-0326B1A9B3B0}">
      <dsp:nvSpPr>
        <dsp:cNvPr id="0" name=""/>
        <dsp:cNvSpPr/>
      </dsp:nvSpPr>
      <dsp:spPr>
        <a:xfrm>
          <a:off x="5524038" y="0"/>
          <a:ext cx="2568401" cy="4571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 Puente Home, Inc.</a:t>
          </a:r>
        </a:p>
        <a:p>
          <a:pPr marL="0" lvl="0" indent="0" algn="ctr" defTabSz="889000">
            <a:lnSpc>
              <a:spcPct val="90000"/>
            </a:lnSpc>
            <a:spcBef>
              <a:spcPct val="0"/>
            </a:spcBef>
            <a:spcAft>
              <a:spcPct val="35000"/>
            </a:spcAft>
            <a:buNone/>
          </a:pPr>
          <a:r>
            <a:rPr lang="en-US" sz="1400" kern="1200" dirty="0">
              <a:hlinkClick xmlns:r="http://schemas.openxmlformats.org/officeDocument/2006/relationships" r:id="" action="ppaction://noaction"/>
            </a:rPr>
            <a:t>www.lapuentehome.org</a:t>
          </a:r>
          <a:endParaRPr lang="en-US" sz="1400" kern="1200" dirty="0"/>
        </a:p>
        <a:p>
          <a:pPr marL="0" lvl="0" indent="0" algn="ctr" defTabSz="889000">
            <a:lnSpc>
              <a:spcPct val="90000"/>
            </a:lnSpc>
            <a:spcBef>
              <a:spcPct val="0"/>
            </a:spcBef>
            <a:spcAft>
              <a:spcPct val="35000"/>
            </a:spcAft>
            <a:buNone/>
          </a:pPr>
          <a:r>
            <a:rPr lang="en-US" sz="1600" kern="1200" dirty="0"/>
            <a:t>(719)589-5909</a:t>
          </a:r>
        </a:p>
      </dsp:txBody>
      <dsp:txXfrm>
        <a:off x="5524038" y="0"/>
        <a:ext cx="2568401" cy="1371384"/>
      </dsp:txXfrm>
    </dsp:sp>
    <dsp:sp modelId="{9EFE37E2-4EB1-4514-B402-6D52C9BFACA1}">
      <dsp:nvSpPr>
        <dsp:cNvPr id="0" name=""/>
        <dsp:cNvSpPr/>
      </dsp:nvSpPr>
      <dsp:spPr>
        <a:xfrm>
          <a:off x="5779890" y="1371384"/>
          <a:ext cx="2054721" cy="2971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Assistance with Food</a:t>
          </a:r>
        </a:p>
        <a:p>
          <a:pPr marL="0" lvl="0" indent="0" algn="ctr" defTabSz="755650">
            <a:lnSpc>
              <a:spcPct val="90000"/>
            </a:lnSpc>
            <a:spcBef>
              <a:spcPct val="0"/>
            </a:spcBef>
            <a:spcAft>
              <a:spcPct val="35000"/>
            </a:spcAft>
            <a:buNone/>
          </a:pPr>
          <a:r>
            <a:rPr lang="en-US" sz="1700" kern="1200" dirty="0"/>
            <a:t>Veterans Assistance</a:t>
          </a:r>
        </a:p>
        <a:p>
          <a:pPr marL="0" lvl="0" indent="0" algn="ctr" defTabSz="755650">
            <a:lnSpc>
              <a:spcPct val="90000"/>
            </a:lnSpc>
            <a:spcBef>
              <a:spcPct val="0"/>
            </a:spcBef>
            <a:spcAft>
              <a:spcPct val="35000"/>
            </a:spcAft>
            <a:buNone/>
          </a:pPr>
          <a:r>
            <a:rPr lang="en-US" sz="1700" kern="1200" dirty="0"/>
            <a:t>Rental Assistance</a:t>
          </a:r>
        </a:p>
        <a:p>
          <a:pPr marL="0" lvl="0" indent="0" algn="ctr" defTabSz="755650">
            <a:lnSpc>
              <a:spcPct val="90000"/>
            </a:lnSpc>
            <a:spcBef>
              <a:spcPct val="0"/>
            </a:spcBef>
            <a:spcAft>
              <a:spcPct val="35000"/>
            </a:spcAft>
            <a:buNone/>
          </a:pPr>
          <a:r>
            <a:rPr lang="en-US" sz="1700" kern="1200" dirty="0"/>
            <a:t>Utility Assistance</a:t>
          </a:r>
        </a:p>
        <a:p>
          <a:pPr marL="0" lvl="0" indent="0" algn="ctr" defTabSz="755650">
            <a:lnSpc>
              <a:spcPct val="90000"/>
            </a:lnSpc>
            <a:spcBef>
              <a:spcPct val="0"/>
            </a:spcBef>
            <a:spcAft>
              <a:spcPct val="35000"/>
            </a:spcAft>
            <a:buNone/>
          </a:pPr>
          <a:r>
            <a:rPr lang="en-US" sz="1700" kern="1200" dirty="0"/>
            <a:t>Medical Assistance</a:t>
          </a:r>
        </a:p>
      </dsp:txBody>
      <dsp:txXfrm>
        <a:off x="5840071" y="1431565"/>
        <a:ext cx="1934359" cy="2850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A4628-DC70-42DF-862A-33FBCAE7523B}">
      <dsp:nvSpPr>
        <dsp:cNvPr id="0" name=""/>
        <dsp:cNvSpPr/>
      </dsp:nvSpPr>
      <dsp:spPr>
        <a:xfrm>
          <a:off x="3674" y="392186"/>
          <a:ext cx="1879522"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SLV Pro Bono</a:t>
          </a:r>
        </a:p>
      </dsp:txBody>
      <dsp:txXfrm>
        <a:off x="3674" y="392186"/>
        <a:ext cx="1879522" cy="316800"/>
      </dsp:txXfrm>
    </dsp:sp>
    <dsp:sp modelId="{BB0C8583-66D4-4E98-8B75-E45ABDB65093}">
      <dsp:nvSpPr>
        <dsp:cNvPr id="0" name=""/>
        <dsp:cNvSpPr/>
      </dsp:nvSpPr>
      <dsp:spPr>
        <a:xfrm>
          <a:off x="1883197" y="15986"/>
          <a:ext cx="375904" cy="1069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0B1B0D64-0661-484C-999D-5C0823F01A19}">
      <dsp:nvSpPr>
        <dsp:cNvPr id="0" name=""/>
        <dsp:cNvSpPr/>
      </dsp:nvSpPr>
      <dsp:spPr>
        <a:xfrm>
          <a:off x="2409463" y="15986"/>
          <a:ext cx="5112301" cy="106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Free Consultation</a:t>
          </a:r>
        </a:p>
        <a:p>
          <a:pPr marL="171450" lvl="1" indent="-171450" algn="l" defTabSz="711200">
            <a:lnSpc>
              <a:spcPct val="90000"/>
            </a:lnSpc>
            <a:spcBef>
              <a:spcPct val="0"/>
            </a:spcBef>
            <a:spcAft>
              <a:spcPct val="15000"/>
            </a:spcAft>
            <a:buChar char="•"/>
          </a:pPr>
          <a:r>
            <a:rPr lang="en-US" sz="1600" kern="1200" dirty="0"/>
            <a:t>Legal Help with Eviction</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slvprobono1@hotmail.com</a:t>
          </a:r>
          <a:endParaRPr lang="en-US" sz="1600" kern="1200" dirty="0"/>
        </a:p>
        <a:p>
          <a:pPr marL="171450" lvl="1" indent="-171450" algn="l" defTabSz="711200">
            <a:lnSpc>
              <a:spcPct val="90000"/>
            </a:lnSpc>
            <a:spcBef>
              <a:spcPct val="0"/>
            </a:spcBef>
            <a:spcAft>
              <a:spcPct val="15000"/>
            </a:spcAft>
            <a:buChar char="•"/>
          </a:pPr>
          <a:r>
            <a:rPr lang="en-US" sz="1600" kern="1200" dirty="0"/>
            <a:t>(719)589-6534</a:t>
          </a:r>
        </a:p>
      </dsp:txBody>
      <dsp:txXfrm>
        <a:off x="2409463" y="15986"/>
        <a:ext cx="5112301" cy="1069200"/>
      </dsp:txXfrm>
    </dsp:sp>
    <dsp:sp modelId="{1E1CFABE-4ADF-4E8F-9510-9419E2FF6747}">
      <dsp:nvSpPr>
        <dsp:cNvPr id="0" name=""/>
        <dsp:cNvSpPr/>
      </dsp:nvSpPr>
      <dsp:spPr>
        <a:xfrm>
          <a:off x="3674" y="1553017"/>
          <a:ext cx="1879522"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Colorado Legal Services</a:t>
          </a:r>
        </a:p>
      </dsp:txBody>
      <dsp:txXfrm>
        <a:off x="3674" y="1553017"/>
        <a:ext cx="1879522" cy="504900"/>
      </dsp:txXfrm>
    </dsp:sp>
    <dsp:sp modelId="{C72A0479-2D7A-46AA-A7EF-047F030506E4}">
      <dsp:nvSpPr>
        <dsp:cNvPr id="0" name=""/>
        <dsp:cNvSpPr/>
      </dsp:nvSpPr>
      <dsp:spPr>
        <a:xfrm>
          <a:off x="1883197" y="1142786"/>
          <a:ext cx="375904" cy="132536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24096FA2-EACC-43FD-B2EC-9372F89E290C}">
      <dsp:nvSpPr>
        <dsp:cNvPr id="0" name=""/>
        <dsp:cNvSpPr/>
      </dsp:nvSpPr>
      <dsp:spPr>
        <a:xfrm>
          <a:off x="2409463" y="1142786"/>
          <a:ext cx="5112301" cy="1325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Provides Legal Assistance to Low-Income Individuals</a:t>
          </a:r>
        </a:p>
        <a:p>
          <a:pPr marL="171450" lvl="1" indent="-171450" algn="l" defTabSz="711200">
            <a:lnSpc>
              <a:spcPct val="90000"/>
            </a:lnSpc>
            <a:spcBef>
              <a:spcPct val="0"/>
            </a:spcBef>
            <a:spcAft>
              <a:spcPct val="15000"/>
            </a:spcAft>
            <a:buChar char="•"/>
          </a:pPr>
          <a:r>
            <a:rPr lang="en-US" sz="1600" kern="1200" dirty="0"/>
            <a:t>(719)589-4993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https://www.coloradolegalservices.org/</a:t>
          </a:r>
          <a:endParaRPr lang="en-US" sz="1600" kern="1200" dirty="0"/>
        </a:p>
        <a:p>
          <a:pPr marL="171450" lvl="1" indent="-171450" algn="l" defTabSz="711200">
            <a:lnSpc>
              <a:spcPct val="90000"/>
            </a:lnSpc>
            <a:spcBef>
              <a:spcPct val="0"/>
            </a:spcBef>
            <a:spcAft>
              <a:spcPct val="15000"/>
            </a:spcAft>
            <a:buChar char="•"/>
          </a:pPr>
          <a:r>
            <a:rPr lang="en-US" sz="1600" kern="1200" dirty="0"/>
            <a:t>Holds Free Monthly Clinics (844)404-7400</a:t>
          </a:r>
        </a:p>
        <a:p>
          <a:pPr marL="342900" lvl="2" indent="-171450" algn="l" defTabSz="711200">
            <a:lnSpc>
              <a:spcPct val="90000"/>
            </a:lnSpc>
            <a:spcBef>
              <a:spcPct val="0"/>
            </a:spcBef>
            <a:spcAft>
              <a:spcPct val="15000"/>
            </a:spcAft>
            <a:buChar char="•"/>
          </a:pPr>
          <a:r>
            <a:rPr lang="en-US" sz="1600" kern="1200" dirty="0"/>
            <a:t>3</a:t>
          </a:r>
          <a:r>
            <a:rPr lang="en-US" sz="1600" kern="1200" baseline="30000" dirty="0"/>
            <a:t>rd</a:t>
          </a:r>
          <a:r>
            <a:rPr lang="en-US" sz="1600" kern="1200" dirty="0"/>
            <a:t> Wednesday of the Month	</a:t>
          </a:r>
        </a:p>
      </dsp:txBody>
      <dsp:txXfrm>
        <a:off x="2409463" y="1142786"/>
        <a:ext cx="5112301" cy="1325362"/>
      </dsp:txXfrm>
    </dsp:sp>
    <dsp:sp modelId="{0AA1A54A-57A0-4B3D-AD97-A97D39BF112F}">
      <dsp:nvSpPr>
        <dsp:cNvPr id="0" name=""/>
        <dsp:cNvSpPr/>
      </dsp:nvSpPr>
      <dsp:spPr>
        <a:xfrm>
          <a:off x="3674" y="2581436"/>
          <a:ext cx="1879522"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Community Economic Defense Project</a:t>
          </a:r>
        </a:p>
      </dsp:txBody>
      <dsp:txXfrm>
        <a:off x="3674" y="2581436"/>
        <a:ext cx="1879522" cy="712800"/>
      </dsp:txXfrm>
    </dsp:sp>
    <dsp:sp modelId="{D44E06E6-BD4A-466A-A82E-EC9995E70BAA}">
      <dsp:nvSpPr>
        <dsp:cNvPr id="0" name=""/>
        <dsp:cNvSpPr/>
      </dsp:nvSpPr>
      <dsp:spPr>
        <a:xfrm>
          <a:off x="1883197" y="2525748"/>
          <a:ext cx="375904" cy="8241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4BFF266A-BB34-45FB-B6E5-FD0C321F1953}">
      <dsp:nvSpPr>
        <dsp:cNvPr id="0" name=""/>
        <dsp:cNvSpPr/>
      </dsp:nvSpPr>
      <dsp:spPr>
        <a:xfrm>
          <a:off x="2409463" y="2525748"/>
          <a:ext cx="5112301" cy="824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Fighting Evictions and Homelessness in Colorado</a:t>
          </a:r>
        </a:p>
        <a:p>
          <a:pPr marL="171450" lvl="1" indent="-171450" algn="l" defTabSz="711200">
            <a:lnSpc>
              <a:spcPct val="90000"/>
            </a:lnSpc>
            <a:spcBef>
              <a:spcPct val="0"/>
            </a:spcBef>
            <a:spcAft>
              <a:spcPct val="15000"/>
            </a:spcAft>
            <a:buChar char="•"/>
          </a:pPr>
          <a:r>
            <a:rPr lang="en-US" sz="1600" kern="1200" dirty="0"/>
            <a:t>Legal Help for evictions</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https://cedproject.org</a:t>
          </a:r>
          <a:r>
            <a:rPr lang="en-US" sz="1600" kern="1200" dirty="0"/>
            <a:t>	</a:t>
          </a:r>
        </a:p>
      </dsp:txBody>
      <dsp:txXfrm>
        <a:off x="2409463" y="2525748"/>
        <a:ext cx="5112301" cy="824175"/>
      </dsp:txXfrm>
    </dsp:sp>
    <dsp:sp modelId="{E3B0EA1A-2BFA-4D35-9226-72384C2B7566}">
      <dsp:nvSpPr>
        <dsp:cNvPr id="0" name=""/>
        <dsp:cNvSpPr/>
      </dsp:nvSpPr>
      <dsp:spPr>
        <a:xfrm>
          <a:off x="3674" y="3786198"/>
          <a:ext cx="1879522" cy="50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Colorado Poverty Law Project</a:t>
          </a:r>
        </a:p>
      </dsp:txBody>
      <dsp:txXfrm>
        <a:off x="3674" y="3786198"/>
        <a:ext cx="1879522" cy="504900"/>
      </dsp:txXfrm>
    </dsp:sp>
    <dsp:sp modelId="{A9EB2E8A-B6D7-4676-B3A9-B512EE66DFF7}">
      <dsp:nvSpPr>
        <dsp:cNvPr id="0" name=""/>
        <dsp:cNvSpPr/>
      </dsp:nvSpPr>
      <dsp:spPr>
        <a:xfrm>
          <a:off x="1883197" y="3407523"/>
          <a:ext cx="375904" cy="12622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D19225C1-B81A-4A49-A511-04712D9DCBE7}">
      <dsp:nvSpPr>
        <dsp:cNvPr id="0" name=""/>
        <dsp:cNvSpPr/>
      </dsp:nvSpPr>
      <dsp:spPr>
        <a:xfrm>
          <a:off x="2409463" y="3407523"/>
          <a:ext cx="5112301" cy="1262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Matching Low-Income Coloradans with Volunteer Attorneys</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https://www.copvertylawproject.org</a:t>
          </a:r>
          <a:endParaRPr lang="en-US" sz="1600" kern="1200" dirty="0"/>
        </a:p>
        <a:p>
          <a:pPr marL="171450" lvl="1" indent="-171450" algn="l" defTabSz="711200">
            <a:lnSpc>
              <a:spcPct val="90000"/>
            </a:lnSpc>
            <a:spcBef>
              <a:spcPct val="0"/>
            </a:spcBef>
            <a:spcAft>
              <a:spcPct val="15000"/>
            </a:spcAft>
            <a:buChar char="•"/>
          </a:pPr>
          <a:r>
            <a:rPr lang="en-US" sz="1600" kern="1200" dirty="0"/>
            <a:t>Holds Monthly Clinics Regarding Eviction and Housing Concerns</a:t>
          </a:r>
        </a:p>
      </dsp:txBody>
      <dsp:txXfrm>
        <a:off x="2409463" y="3407523"/>
        <a:ext cx="5112301" cy="1262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5B379-3D93-4DF6-B389-F2335C250A7F}">
      <dsp:nvSpPr>
        <dsp:cNvPr id="0" name=""/>
        <dsp:cNvSpPr/>
      </dsp:nvSpPr>
      <dsp:spPr>
        <a:xfrm>
          <a:off x="0" y="187976"/>
          <a:ext cx="2009610" cy="50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Center for Self-Reliance</a:t>
          </a:r>
        </a:p>
      </dsp:txBody>
      <dsp:txXfrm>
        <a:off x="0" y="187976"/>
        <a:ext cx="2009610" cy="506384"/>
      </dsp:txXfrm>
    </dsp:sp>
    <dsp:sp modelId="{3BF5B429-69BA-4391-9AC6-4F73F7DDF57C}">
      <dsp:nvSpPr>
        <dsp:cNvPr id="0" name=""/>
        <dsp:cNvSpPr/>
      </dsp:nvSpPr>
      <dsp:spPr>
        <a:xfrm>
          <a:off x="2009609" y="29731"/>
          <a:ext cx="401922" cy="8228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D496B679-7948-4EDB-871C-7F1603E04493}">
      <dsp:nvSpPr>
        <dsp:cNvPr id="0" name=""/>
        <dsp:cNvSpPr/>
      </dsp:nvSpPr>
      <dsp:spPr>
        <a:xfrm>
          <a:off x="2572300" y="29731"/>
          <a:ext cx="5466139" cy="822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Assists Elderly, and Disabled</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SLV@ILCPUEBLO.ORG</a:t>
          </a:r>
          <a:endParaRPr lang="en-US" sz="1600" kern="1200" dirty="0"/>
        </a:p>
        <a:p>
          <a:pPr marL="171450" lvl="1" indent="-171450" algn="l" defTabSz="711200">
            <a:lnSpc>
              <a:spcPct val="90000"/>
            </a:lnSpc>
            <a:spcBef>
              <a:spcPct val="0"/>
            </a:spcBef>
            <a:spcAft>
              <a:spcPct val="15000"/>
            </a:spcAft>
            <a:buChar char="•"/>
          </a:pPr>
          <a:r>
            <a:rPr lang="en-US" sz="1600" kern="1200" dirty="0"/>
            <a:t>(719)289-0789</a:t>
          </a:r>
        </a:p>
      </dsp:txBody>
      <dsp:txXfrm>
        <a:off x="2572300" y="29731"/>
        <a:ext cx="5466139" cy="822874"/>
      </dsp:txXfrm>
    </dsp:sp>
    <dsp:sp modelId="{9D0BD6DC-AC2C-4842-BBA8-B01D4D7D6167}">
      <dsp:nvSpPr>
        <dsp:cNvPr id="0" name=""/>
        <dsp:cNvSpPr/>
      </dsp:nvSpPr>
      <dsp:spPr>
        <a:xfrm>
          <a:off x="0" y="1028816"/>
          <a:ext cx="2009610" cy="50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Brothers Redevelopment</a:t>
          </a:r>
        </a:p>
      </dsp:txBody>
      <dsp:txXfrm>
        <a:off x="0" y="1028816"/>
        <a:ext cx="2009610" cy="506384"/>
      </dsp:txXfrm>
    </dsp:sp>
    <dsp:sp modelId="{16BFC1E6-18D5-4430-9107-73B337412BF1}">
      <dsp:nvSpPr>
        <dsp:cNvPr id="0" name=""/>
        <dsp:cNvSpPr/>
      </dsp:nvSpPr>
      <dsp:spPr>
        <a:xfrm>
          <a:off x="2009610" y="870570"/>
          <a:ext cx="401922" cy="8228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B4285A9D-8B40-4DA1-B537-0DD1EF83E913}">
      <dsp:nvSpPr>
        <dsp:cNvPr id="0" name=""/>
        <dsp:cNvSpPr/>
      </dsp:nvSpPr>
      <dsp:spPr>
        <a:xfrm>
          <a:off x="2572300" y="870570"/>
          <a:ext cx="5466139" cy="822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Elderly, Low-Income, and Disabled Housing Solutions</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ehap@brothersredevelopment.org</a:t>
          </a:r>
          <a:endParaRPr lang="en-US" sz="1600" kern="1200" dirty="0"/>
        </a:p>
        <a:p>
          <a:pPr marL="171450" lvl="1" indent="-171450" algn="l" defTabSz="711200">
            <a:lnSpc>
              <a:spcPct val="90000"/>
            </a:lnSpc>
            <a:spcBef>
              <a:spcPct val="0"/>
            </a:spcBef>
            <a:spcAft>
              <a:spcPct val="15000"/>
            </a:spcAft>
            <a:buChar char="•"/>
          </a:pPr>
          <a:r>
            <a:rPr lang="en-US" sz="1600" kern="1200" dirty="0"/>
            <a:t>(844)926-6632</a:t>
          </a:r>
        </a:p>
      </dsp:txBody>
      <dsp:txXfrm>
        <a:off x="2572300" y="870570"/>
        <a:ext cx="5466139" cy="822874"/>
      </dsp:txXfrm>
    </dsp:sp>
    <dsp:sp modelId="{18D12CA6-796D-4CD4-9876-8ADA6880D880}">
      <dsp:nvSpPr>
        <dsp:cNvPr id="0" name=""/>
        <dsp:cNvSpPr/>
      </dsp:nvSpPr>
      <dsp:spPr>
        <a:xfrm>
          <a:off x="0" y="2081935"/>
          <a:ext cx="2009610" cy="29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The Salvation Army</a:t>
          </a:r>
        </a:p>
      </dsp:txBody>
      <dsp:txXfrm>
        <a:off x="0" y="2081935"/>
        <a:ext cx="2009610" cy="296420"/>
      </dsp:txXfrm>
    </dsp:sp>
    <dsp:sp modelId="{541DEBE7-956B-4746-AD68-E7A38B9E3E3F}">
      <dsp:nvSpPr>
        <dsp:cNvPr id="0" name=""/>
        <dsp:cNvSpPr/>
      </dsp:nvSpPr>
      <dsp:spPr>
        <a:xfrm>
          <a:off x="2009610" y="1711410"/>
          <a:ext cx="401922" cy="103747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44C3B499-FEE5-4860-82F3-A493E2CB5A2B}">
      <dsp:nvSpPr>
        <dsp:cNvPr id="0" name=""/>
        <dsp:cNvSpPr/>
      </dsp:nvSpPr>
      <dsp:spPr>
        <a:xfrm>
          <a:off x="2572300" y="1711410"/>
          <a:ext cx="5466139" cy="10374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Food Assistance, Utility Assistance, Connection Center</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https://westernusa.salvationarmy.org/intermountain_us_west/covid-19-get-help/</a:t>
          </a:r>
          <a:endParaRPr lang="en-US" sz="1600" kern="1200" dirty="0"/>
        </a:p>
        <a:p>
          <a:pPr marL="171450" lvl="1" indent="-171450" algn="l" defTabSz="711200">
            <a:lnSpc>
              <a:spcPct val="90000"/>
            </a:lnSpc>
            <a:spcBef>
              <a:spcPct val="0"/>
            </a:spcBef>
            <a:spcAft>
              <a:spcPct val="15000"/>
            </a:spcAft>
            <a:buChar char="•"/>
          </a:pPr>
          <a:r>
            <a:rPr lang="en-US" sz="1600" kern="1200" dirty="0"/>
            <a:t>(855)768-7977</a:t>
          </a:r>
        </a:p>
      </dsp:txBody>
      <dsp:txXfrm>
        <a:off x="2572300" y="1711410"/>
        <a:ext cx="5466139" cy="1037470"/>
      </dsp:txXfrm>
    </dsp:sp>
    <dsp:sp modelId="{751F07A9-057B-4474-A2F8-B97607F863F9}">
      <dsp:nvSpPr>
        <dsp:cNvPr id="0" name=""/>
        <dsp:cNvSpPr/>
      </dsp:nvSpPr>
      <dsp:spPr>
        <a:xfrm>
          <a:off x="0" y="2766846"/>
          <a:ext cx="2039130" cy="81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Colorado Resource Network</a:t>
          </a:r>
        </a:p>
      </dsp:txBody>
      <dsp:txXfrm>
        <a:off x="0" y="2766846"/>
        <a:ext cx="2039130" cy="811025"/>
      </dsp:txXfrm>
    </dsp:sp>
    <dsp:sp modelId="{9395BDEA-BEEF-4A56-AB93-7F1937D9E377}">
      <dsp:nvSpPr>
        <dsp:cNvPr id="0" name=""/>
        <dsp:cNvSpPr/>
      </dsp:nvSpPr>
      <dsp:spPr>
        <a:xfrm>
          <a:off x="2039130" y="2879605"/>
          <a:ext cx="399566" cy="58550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E148BAAA-F651-4F33-A6A8-F1D1FE1D4E97}">
      <dsp:nvSpPr>
        <dsp:cNvPr id="0" name=""/>
        <dsp:cNvSpPr/>
      </dsp:nvSpPr>
      <dsp:spPr>
        <a:xfrm>
          <a:off x="2598523" y="2879605"/>
          <a:ext cx="5434111" cy="5855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Connecting Community and Legal Resources</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 action="ppaction://noaction"/>
            </a:rPr>
            <a:t>www.coloradoresourcenetwork.com</a:t>
          </a:r>
          <a:endParaRPr lang="en-US" sz="1600" kern="1200" dirty="0"/>
        </a:p>
      </dsp:txBody>
      <dsp:txXfrm>
        <a:off x="2598523" y="2879605"/>
        <a:ext cx="5434111" cy="585507"/>
      </dsp:txXfrm>
    </dsp:sp>
    <dsp:sp modelId="{53E1B6DA-06EE-4799-974A-6EB1EC89BC0E}">
      <dsp:nvSpPr>
        <dsp:cNvPr id="0" name=""/>
        <dsp:cNvSpPr/>
      </dsp:nvSpPr>
      <dsp:spPr>
        <a:xfrm>
          <a:off x="0" y="3614362"/>
          <a:ext cx="2009610" cy="296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Renters Avenue</a:t>
          </a:r>
        </a:p>
      </dsp:txBody>
      <dsp:txXfrm>
        <a:off x="0" y="3614362"/>
        <a:ext cx="2009610" cy="296420"/>
      </dsp:txXfrm>
    </dsp:sp>
    <dsp:sp modelId="{4DFD5B13-2902-4023-8084-58A85F8645FB}">
      <dsp:nvSpPr>
        <dsp:cNvPr id="0" name=""/>
        <dsp:cNvSpPr/>
      </dsp:nvSpPr>
      <dsp:spPr>
        <a:xfrm>
          <a:off x="2009610" y="3595836"/>
          <a:ext cx="401922" cy="33347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4ED4259E-DA17-4FC3-A9B4-7D5BC30AF163}">
      <dsp:nvSpPr>
        <dsp:cNvPr id="0" name=""/>
        <dsp:cNvSpPr/>
      </dsp:nvSpPr>
      <dsp:spPr>
        <a:xfrm>
          <a:off x="2572300" y="3595836"/>
          <a:ext cx="5466139" cy="3334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t>https://www.rentersavenue.com/ </a:t>
          </a:r>
        </a:p>
      </dsp:txBody>
      <dsp:txXfrm>
        <a:off x="2572300" y="3595836"/>
        <a:ext cx="5466139" cy="333472"/>
      </dsp:txXfrm>
    </dsp:sp>
    <dsp:sp modelId="{C4C3550A-2883-4DC1-94DC-853844149C73}">
      <dsp:nvSpPr>
        <dsp:cNvPr id="0" name=""/>
        <dsp:cNvSpPr/>
      </dsp:nvSpPr>
      <dsp:spPr>
        <a:xfrm>
          <a:off x="0" y="4105519"/>
          <a:ext cx="2009610" cy="50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u="none" kern="1200" dirty="0"/>
            <a:t>Self-Help Assistance</a:t>
          </a:r>
        </a:p>
      </dsp:txBody>
      <dsp:txXfrm>
        <a:off x="0" y="4105519"/>
        <a:ext cx="2009610" cy="506384"/>
      </dsp:txXfrm>
    </dsp:sp>
    <dsp:sp modelId="{AFF8AA5B-7625-4837-9494-1F3F0DA6D02A}">
      <dsp:nvSpPr>
        <dsp:cNvPr id="0" name=""/>
        <dsp:cNvSpPr/>
      </dsp:nvSpPr>
      <dsp:spPr>
        <a:xfrm>
          <a:off x="2009610" y="3947274"/>
          <a:ext cx="401922" cy="8228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sp>
    <dsp:sp modelId="{681ABFB8-28CE-489F-A634-6C04186F76DF}">
      <dsp:nvSpPr>
        <dsp:cNvPr id="0" name=""/>
        <dsp:cNvSpPr/>
      </dsp:nvSpPr>
      <dsp:spPr>
        <a:xfrm>
          <a:off x="2572300" y="3947274"/>
          <a:ext cx="5466139" cy="822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t>Lisa Mizell</a:t>
          </a:r>
        </a:p>
        <a:p>
          <a:pPr marL="171450" lvl="1" indent="-171450" algn="l" defTabSz="711200">
            <a:lnSpc>
              <a:spcPct val="90000"/>
            </a:lnSpc>
            <a:spcBef>
              <a:spcPct val="0"/>
            </a:spcBef>
            <a:spcAft>
              <a:spcPct val="15000"/>
            </a:spcAft>
            <a:buChar char="•"/>
          </a:pPr>
          <a:r>
            <a:rPr lang="en-US" sz="1600" u="sng" kern="1200" dirty="0"/>
            <a:t>(719)589-7621</a:t>
          </a:r>
        </a:p>
        <a:p>
          <a:pPr marL="171450" lvl="1" indent="-171450" algn="l" defTabSz="711200">
            <a:lnSpc>
              <a:spcPct val="90000"/>
            </a:lnSpc>
            <a:spcBef>
              <a:spcPct val="0"/>
            </a:spcBef>
            <a:spcAft>
              <a:spcPct val="15000"/>
            </a:spcAft>
            <a:buChar char="•"/>
          </a:pPr>
          <a:r>
            <a:rPr lang="en-US" sz="1600" u="sng" kern="1200" dirty="0"/>
            <a:t>12selfhelp@judicial.state.so.us</a:t>
          </a:r>
        </a:p>
      </dsp:txBody>
      <dsp:txXfrm>
        <a:off x="2572300" y="3947274"/>
        <a:ext cx="5466139" cy="8228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7"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64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649"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650" name="PlaceHolder 4"/>
          <p:cNvSpPr>
            <a:spLocks noGrp="1"/>
          </p:cNvSpPr>
          <p:nvPr>
            <p:ph type="dt"/>
          </p:nvPr>
        </p:nvSpPr>
        <p:spPr>
          <a:xfrm>
            <a:off x="4399200" y="0"/>
            <a:ext cx="3372840" cy="502560"/>
          </a:xfrm>
          <a:prstGeom prst="rect">
            <a:avLst/>
          </a:prstGeom>
          <a:noFill/>
          <a:ln w="0">
            <a:noFill/>
          </a:ln>
        </p:spPr>
        <p:txBody>
          <a:bodyPr lIns="0" tIns="0" rIns="0" bIns="0" anchor="t">
            <a:noAutofit/>
          </a:bodyPr>
          <a:lstStyle/>
          <a:p>
            <a:pPr algn="r">
              <a:buNone/>
            </a:pPr>
            <a:r>
              <a:rPr lang="en-US" sz="1400" b="0" strike="noStrike" spc="-1">
                <a:latin typeface="Times New Roman"/>
              </a:rPr>
              <a:t>&lt;date/time&gt;</a:t>
            </a:r>
          </a:p>
        </p:txBody>
      </p:sp>
      <p:sp>
        <p:nvSpPr>
          <p:cNvPr id="651" name="PlaceHolder 5"/>
          <p:cNvSpPr>
            <a:spLocks noGrp="1"/>
          </p:cNvSpPr>
          <p:nvPr>
            <p:ph type="ftr"/>
          </p:nvPr>
        </p:nvSpPr>
        <p:spPr>
          <a:xfrm>
            <a:off x="0" y="9555480"/>
            <a:ext cx="3372840" cy="502560"/>
          </a:xfrm>
          <a:prstGeom prst="rect">
            <a:avLst/>
          </a:prstGeom>
          <a:noFill/>
          <a:ln w="0">
            <a:noFill/>
          </a:ln>
        </p:spPr>
        <p:txBody>
          <a:bodyPr lIns="0" tIns="0" rIns="0" bIns="0" anchor="b">
            <a:noAutofit/>
          </a:bodyPr>
          <a:lstStyle/>
          <a:p>
            <a:r>
              <a:rPr lang="en-US" sz="1400" b="0" strike="noStrike" spc="-1">
                <a:latin typeface="Times New Roman"/>
              </a:rPr>
              <a:t>&lt;footer&gt;</a:t>
            </a:r>
          </a:p>
        </p:txBody>
      </p:sp>
      <p:sp>
        <p:nvSpPr>
          <p:cNvPr id="652" name="PlaceHolder 6"/>
          <p:cNvSpPr>
            <a:spLocks noGrp="1"/>
          </p:cNvSpPr>
          <p:nvPr>
            <p:ph type="sldNum"/>
          </p:nvPr>
        </p:nvSpPr>
        <p:spPr>
          <a:xfrm>
            <a:off x="4399200" y="9555480"/>
            <a:ext cx="3372840" cy="502560"/>
          </a:xfrm>
          <a:prstGeom prst="rect">
            <a:avLst/>
          </a:prstGeom>
          <a:noFill/>
          <a:ln w="0">
            <a:noFill/>
          </a:ln>
        </p:spPr>
        <p:txBody>
          <a:bodyPr lIns="0" tIns="0" rIns="0" bIns="0" anchor="b">
            <a:noAutofit/>
          </a:bodyPr>
          <a:lstStyle/>
          <a:p>
            <a:pPr algn="r">
              <a:buNone/>
            </a:pPr>
            <a:fld id="{4E02805C-AB64-40CB-AEC8-3D246BFE440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PlaceHolder 1"/>
          <p:cNvSpPr>
            <a:spLocks noGrp="1"/>
          </p:cNvSpPr>
          <p:nvPr>
            <p:ph type="hdr"/>
          </p:nvPr>
        </p:nvSpPr>
        <p:spPr>
          <a:xfrm>
            <a:off x="0" y="0"/>
            <a:ext cx="3036960" cy="464040"/>
          </a:xfrm>
          <a:prstGeom prst="rect">
            <a:avLst/>
          </a:prstGeom>
          <a:noFill/>
          <a:ln w="0">
            <a:noFill/>
          </a:ln>
        </p:spPr>
        <p:txBody>
          <a:bodyPr lIns="93240" tIns="46440" rIns="93240" bIns="46440" anchor="t">
            <a:noAutofit/>
          </a:bodyPr>
          <a:lstStyle/>
          <a:p>
            <a:pPr>
              <a:lnSpc>
                <a:spcPct val="100000"/>
              </a:lnSpc>
              <a:buNone/>
            </a:pPr>
            <a:r>
              <a:rPr lang="en-US" sz="1200" b="0" strike="noStrike" spc="-1">
                <a:solidFill>
                  <a:srgbClr val="000000"/>
                </a:solidFill>
                <a:latin typeface="Arial"/>
                <a:ea typeface="MS PGothic"/>
              </a:rPr>
              <a:t>Colorado's Warranty of Habitability</a:t>
            </a:r>
            <a:endParaRPr lang="en-US" sz="1200" b="0" strike="noStrike" spc="-1">
              <a:latin typeface="Times New Roman"/>
            </a:endParaRPr>
          </a:p>
        </p:txBody>
      </p:sp>
      <p:sp>
        <p:nvSpPr>
          <p:cNvPr id="805" name="PlaceHolder 2"/>
          <p:cNvSpPr>
            <a:spLocks noGrp="1"/>
          </p:cNvSpPr>
          <p:nvPr>
            <p:ph type="ftr"/>
          </p:nvPr>
        </p:nvSpPr>
        <p:spPr>
          <a:xfrm>
            <a:off x="0" y="8830080"/>
            <a:ext cx="3036960" cy="464040"/>
          </a:xfrm>
          <a:prstGeom prst="rect">
            <a:avLst/>
          </a:prstGeom>
          <a:noFill/>
          <a:ln w="0">
            <a:noFill/>
          </a:ln>
        </p:spPr>
        <p:txBody>
          <a:bodyPr lIns="93240" tIns="46440" rIns="93240" bIns="46440" anchor="b">
            <a:noAutofit/>
          </a:bodyPr>
          <a:lstStyle/>
          <a:p>
            <a:pPr>
              <a:lnSpc>
                <a:spcPct val="100000"/>
              </a:lnSpc>
              <a:buNone/>
            </a:pPr>
            <a:r>
              <a:rPr lang="en-US" sz="1200" b="0" strike="noStrike" spc="-1">
                <a:solidFill>
                  <a:srgbClr val="000000"/>
                </a:solidFill>
                <a:latin typeface="Arial"/>
                <a:ea typeface="MS PGothic"/>
              </a:rPr>
              <a:t>Colorado Legal Services</a:t>
            </a:r>
            <a:endParaRPr lang="en-US" sz="1200" b="0" strike="noStrike" spc="-1">
              <a:latin typeface="Times New Roman"/>
            </a:endParaRPr>
          </a:p>
        </p:txBody>
      </p:sp>
      <p:sp>
        <p:nvSpPr>
          <p:cNvPr id="806" name="PlaceHolder 3"/>
          <p:cNvSpPr>
            <a:spLocks noGrp="1"/>
          </p:cNvSpPr>
          <p:nvPr>
            <p:ph type="sldNum"/>
          </p:nvPr>
        </p:nvSpPr>
        <p:spPr>
          <a:xfrm>
            <a:off x="3970800" y="8830080"/>
            <a:ext cx="3036960" cy="464040"/>
          </a:xfrm>
          <a:prstGeom prst="rect">
            <a:avLst/>
          </a:prstGeom>
          <a:noFill/>
          <a:ln w="0">
            <a:noFill/>
          </a:ln>
        </p:spPr>
        <p:txBody>
          <a:bodyPr lIns="93240" tIns="46440" rIns="93240" bIns="46440" anchor="b">
            <a:noAutofit/>
          </a:bodyPr>
          <a:lstStyle/>
          <a:p>
            <a:pPr algn="r">
              <a:lnSpc>
                <a:spcPct val="100000"/>
              </a:lnSpc>
              <a:buNone/>
            </a:pPr>
            <a:fld id="{4288C469-A9AA-4DE6-BD25-86425DEFD7C8}" type="slidenum">
              <a:rPr lang="en-US" sz="1200" b="0" strike="noStrike" spc="-1">
                <a:solidFill>
                  <a:srgbClr val="000000"/>
                </a:solidFill>
                <a:latin typeface="Arial"/>
                <a:ea typeface="MS PGothic"/>
              </a:rPr>
              <a:t>26</a:t>
            </a:fld>
            <a:endParaRPr lang="en-US" sz="1200" b="0" strike="noStrike" spc="-1">
              <a:latin typeface="Times New Roman"/>
            </a:endParaRPr>
          </a:p>
        </p:txBody>
      </p:sp>
      <p:sp>
        <p:nvSpPr>
          <p:cNvPr id="807" name="PlaceHolder 4"/>
          <p:cNvSpPr>
            <a:spLocks noGrp="1" noRot="1" noChangeAspect="1"/>
          </p:cNvSpPr>
          <p:nvPr>
            <p:ph type="sldImg"/>
          </p:nvPr>
        </p:nvSpPr>
        <p:spPr>
          <a:xfrm>
            <a:off x="1181100" y="696913"/>
            <a:ext cx="4648200" cy="3486150"/>
          </a:xfrm>
          <a:prstGeom prst="rect">
            <a:avLst/>
          </a:prstGeom>
          <a:ln w="0">
            <a:noFill/>
          </a:ln>
        </p:spPr>
      </p:sp>
      <p:sp>
        <p:nvSpPr>
          <p:cNvPr id="808" name="PlaceHolder 5"/>
          <p:cNvSpPr>
            <a:spLocks noGrp="1"/>
          </p:cNvSpPr>
          <p:nvPr>
            <p:ph type="body"/>
          </p:nvPr>
        </p:nvSpPr>
        <p:spPr>
          <a:xfrm>
            <a:off x="700920" y="4415760"/>
            <a:ext cx="5607720" cy="4182840"/>
          </a:xfrm>
          <a:prstGeom prst="rect">
            <a:avLst/>
          </a:prstGeom>
          <a:noFill/>
          <a:ln w="0">
            <a:noFill/>
          </a:ln>
        </p:spPr>
        <p:txBody>
          <a:bodyPr lIns="93240" tIns="46440" rIns="93240" bIns="46440" anchor="t">
            <a:noAutofit/>
          </a:bodyPr>
          <a:lstStyle/>
          <a:p>
            <a:endParaRPr lang="en-U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5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5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5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3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3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3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4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4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5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6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6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6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7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8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3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3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3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5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1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1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3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3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87" name="Group 41"/>
          <p:cNvGrpSpPr/>
          <p:nvPr/>
        </p:nvGrpSpPr>
        <p:grpSpPr>
          <a:xfrm>
            <a:off x="-567000" y="0"/>
            <a:ext cx="10457640" cy="7115760"/>
            <a:chOff x="-567000" y="0"/>
            <a:chExt cx="10457640" cy="7115760"/>
          </a:xfrm>
        </p:grpSpPr>
        <p:grpSp>
          <p:nvGrpSpPr>
            <p:cNvPr id="88" name="Group 44"/>
            <p:cNvGrpSpPr/>
            <p:nvPr/>
          </p:nvGrpSpPr>
          <p:grpSpPr>
            <a:xfrm>
              <a:off x="77760" y="0"/>
              <a:ext cx="9144000" cy="6858000"/>
              <a:chOff x="77760" y="0"/>
              <a:chExt cx="9144000" cy="6858000"/>
            </a:xfrm>
          </p:grpSpPr>
          <p:grpSp>
            <p:nvGrpSpPr>
              <p:cNvPr id="2" name="Group 4"/>
              <p:cNvGrpSpPr/>
              <p:nvPr/>
            </p:nvGrpSpPr>
            <p:grpSpPr>
              <a:xfrm>
                <a:off x="77760" y="0"/>
                <a:ext cx="2513880" cy="6857280"/>
                <a:chOff x="77760" y="0"/>
                <a:chExt cx="2513880" cy="6857280"/>
              </a:xfrm>
            </p:grpSpPr>
            <p:sp>
              <p:nvSpPr>
                <p:cNvPr id="3"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6" name="Group 5"/>
              <p:cNvGrpSpPr/>
              <p:nvPr/>
            </p:nvGrpSpPr>
            <p:grpSpPr>
              <a:xfrm>
                <a:off x="500400" y="0"/>
                <a:ext cx="2513880" cy="6857280"/>
                <a:chOff x="500400" y="0"/>
                <a:chExt cx="2513880" cy="6857280"/>
              </a:xfrm>
            </p:grpSpPr>
            <p:sp>
              <p:nvSpPr>
                <p:cNvPr id="7"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8"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9"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0" name="Group 9"/>
              <p:cNvGrpSpPr/>
              <p:nvPr/>
            </p:nvGrpSpPr>
            <p:grpSpPr>
              <a:xfrm>
                <a:off x="6707880" y="720"/>
                <a:ext cx="2513880" cy="6857280"/>
                <a:chOff x="6707880" y="720"/>
                <a:chExt cx="2513880" cy="6857280"/>
              </a:xfrm>
            </p:grpSpPr>
            <p:sp>
              <p:nvSpPr>
                <p:cNvPr id="11"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14"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5"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6"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17"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8"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9"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0"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1"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2"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4"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5"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6"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7"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8"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9"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0"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2"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3"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4"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5"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6"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7"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8"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39" name="Rectangle 65" hidden="1"/>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40" name="Rectangle 69" hidden="1"/>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41" name="Rectangle 70" hidden="1"/>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pSp>
        <p:nvGrpSpPr>
          <p:cNvPr id="42" name="Group 42"/>
          <p:cNvGrpSpPr/>
          <p:nvPr/>
        </p:nvGrpSpPr>
        <p:grpSpPr>
          <a:xfrm>
            <a:off x="-644400" y="0"/>
            <a:ext cx="10457280" cy="7115760"/>
            <a:chOff x="-644400" y="0"/>
            <a:chExt cx="10457280" cy="7115760"/>
          </a:xfrm>
        </p:grpSpPr>
        <p:grpSp>
          <p:nvGrpSpPr>
            <p:cNvPr id="43" name="Group 44"/>
            <p:cNvGrpSpPr/>
            <p:nvPr/>
          </p:nvGrpSpPr>
          <p:grpSpPr>
            <a:xfrm>
              <a:off x="0" y="0"/>
              <a:ext cx="9144000" cy="6858000"/>
              <a:chOff x="0" y="0"/>
              <a:chExt cx="9144000" cy="6858000"/>
            </a:xfrm>
          </p:grpSpPr>
          <p:grpSp>
            <p:nvGrpSpPr>
              <p:cNvPr id="44" name="Group 4"/>
              <p:cNvGrpSpPr/>
              <p:nvPr/>
            </p:nvGrpSpPr>
            <p:grpSpPr>
              <a:xfrm>
                <a:off x="0" y="0"/>
                <a:ext cx="2513880" cy="6857280"/>
                <a:chOff x="0" y="0"/>
                <a:chExt cx="2513880" cy="6857280"/>
              </a:xfrm>
            </p:grpSpPr>
            <p:sp>
              <p:nvSpPr>
                <p:cNvPr id="45" name="Rectangle 114"/>
                <p:cNvSpPr/>
                <p:nvPr/>
              </p:nvSpPr>
              <p:spPr>
                <a:xfrm>
                  <a:off x="9144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6" name="Rectangle 2"/>
                <p:cNvSpPr/>
                <p:nvPr/>
              </p:nvSpPr>
              <p:spPr>
                <a:xfrm>
                  <a:off x="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7" name="Rectangle 3"/>
                <p:cNvSpPr/>
                <p:nvPr/>
              </p:nvSpPr>
              <p:spPr>
                <a:xfrm>
                  <a:off x="2286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48" name="Group 5"/>
              <p:cNvGrpSpPr/>
              <p:nvPr/>
            </p:nvGrpSpPr>
            <p:grpSpPr>
              <a:xfrm>
                <a:off x="423000" y="0"/>
                <a:ext cx="2513880" cy="6857280"/>
                <a:chOff x="423000" y="0"/>
                <a:chExt cx="2513880" cy="6857280"/>
              </a:xfrm>
            </p:grpSpPr>
            <p:sp>
              <p:nvSpPr>
                <p:cNvPr id="49" name="Rectangle 84"/>
                <p:cNvSpPr/>
                <p:nvPr/>
              </p:nvSpPr>
              <p:spPr>
                <a:xfrm>
                  <a:off x="13374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0" name="Rectangle 85"/>
                <p:cNvSpPr/>
                <p:nvPr/>
              </p:nvSpPr>
              <p:spPr>
                <a:xfrm>
                  <a:off x="4230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1" name="Rectangle 113"/>
                <p:cNvSpPr/>
                <p:nvPr/>
              </p:nvSpPr>
              <p:spPr>
                <a:xfrm>
                  <a:off x="6516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52" name="Group 9"/>
              <p:cNvGrpSpPr/>
              <p:nvPr/>
            </p:nvGrpSpPr>
            <p:grpSpPr>
              <a:xfrm>
                <a:off x="6630120" y="720"/>
                <a:ext cx="2513880" cy="6857280"/>
                <a:chOff x="6630120" y="720"/>
                <a:chExt cx="2513880" cy="6857280"/>
              </a:xfrm>
            </p:grpSpPr>
            <p:sp>
              <p:nvSpPr>
                <p:cNvPr id="53" name="Rectangle 77"/>
                <p:cNvSpPr/>
                <p:nvPr/>
              </p:nvSpPr>
              <p:spPr>
                <a:xfrm rot="10800000">
                  <a:off x="663012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4" name="Rectangle 78"/>
                <p:cNvSpPr/>
                <p:nvPr/>
              </p:nvSpPr>
              <p:spPr>
                <a:xfrm rot="10800000">
                  <a:off x="868752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5" name="Rectangle 80"/>
                <p:cNvSpPr/>
                <p:nvPr/>
              </p:nvSpPr>
              <p:spPr>
                <a:xfrm rot="10800000">
                  <a:off x="815400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56" name="Rectangle 74"/>
              <p:cNvSpPr/>
              <p:nvPr/>
            </p:nvSpPr>
            <p:spPr>
              <a:xfrm>
                <a:off x="380988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7" name="Rectangle 75"/>
              <p:cNvSpPr/>
              <p:nvPr/>
            </p:nvSpPr>
            <p:spPr>
              <a:xfrm>
                <a:off x="289548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8" name="Rectangle 76"/>
              <p:cNvSpPr/>
              <p:nvPr/>
            </p:nvSpPr>
            <p:spPr>
              <a:xfrm>
                <a:off x="312408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59" name="Freeform 44"/>
            <p:cNvSpPr/>
            <p:nvPr/>
          </p:nvSpPr>
          <p:spPr>
            <a:xfrm>
              <a:off x="-11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60" name="Freeform 47"/>
            <p:cNvSpPr/>
            <p:nvPr/>
          </p:nvSpPr>
          <p:spPr>
            <a:xfrm>
              <a:off x="-11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61" name="Freeform 48"/>
            <p:cNvSpPr/>
            <p:nvPr/>
          </p:nvSpPr>
          <p:spPr>
            <a:xfrm>
              <a:off x="-2376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62" name="Freeform 50"/>
            <p:cNvSpPr/>
            <p:nvPr/>
          </p:nvSpPr>
          <p:spPr>
            <a:xfrm>
              <a:off x="-11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63" name="Freeform 51"/>
            <p:cNvSpPr/>
            <p:nvPr/>
          </p:nvSpPr>
          <p:spPr>
            <a:xfrm>
              <a:off x="21376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64" name="Hexagon 52"/>
            <p:cNvSpPr/>
            <p:nvPr/>
          </p:nvSpPr>
          <p:spPr>
            <a:xfrm rot="1800000">
              <a:off x="29962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5" name="Hexagon 53"/>
            <p:cNvSpPr/>
            <p:nvPr/>
          </p:nvSpPr>
          <p:spPr>
            <a:xfrm rot="1800000">
              <a:off x="37202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6" name="Hexagon 54"/>
            <p:cNvSpPr/>
            <p:nvPr/>
          </p:nvSpPr>
          <p:spPr>
            <a:xfrm rot="1800000">
              <a:off x="372960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67" name="Hexagon 55"/>
            <p:cNvSpPr/>
            <p:nvPr/>
          </p:nvSpPr>
          <p:spPr>
            <a:xfrm rot="1800000">
              <a:off x="29772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68" name="Hexagon 56"/>
            <p:cNvSpPr/>
            <p:nvPr/>
          </p:nvSpPr>
          <p:spPr>
            <a:xfrm rot="1800000">
              <a:off x="446292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9" name="Freeform 57"/>
            <p:cNvSpPr/>
            <p:nvPr/>
          </p:nvSpPr>
          <p:spPr>
            <a:xfrm rot="1800000">
              <a:off x="-3819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0" name="Hexagon 58"/>
            <p:cNvSpPr/>
            <p:nvPr/>
          </p:nvSpPr>
          <p:spPr>
            <a:xfrm rot="1800000">
              <a:off x="244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1" name="Hexagon 59"/>
            <p:cNvSpPr/>
            <p:nvPr/>
          </p:nvSpPr>
          <p:spPr>
            <a:xfrm rot="1800000">
              <a:off x="5292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72" name="Hexagon 60"/>
            <p:cNvSpPr/>
            <p:nvPr/>
          </p:nvSpPr>
          <p:spPr>
            <a:xfrm rot="1800000">
              <a:off x="7768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3" name="Hexagon 61"/>
            <p:cNvSpPr/>
            <p:nvPr/>
          </p:nvSpPr>
          <p:spPr>
            <a:xfrm rot="1800000">
              <a:off x="151020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4" name="Hexagon 62"/>
            <p:cNvSpPr/>
            <p:nvPr/>
          </p:nvSpPr>
          <p:spPr>
            <a:xfrm rot="1800000">
              <a:off x="152928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75" name="Hexagon 63"/>
            <p:cNvSpPr/>
            <p:nvPr/>
          </p:nvSpPr>
          <p:spPr>
            <a:xfrm rot="1800000">
              <a:off x="7959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6" name="Hexagon 64"/>
            <p:cNvSpPr/>
            <p:nvPr/>
          </p:nvSpPr>
          <p:spPr>
            <a:xfrm rot="1800000">
              <a:off x="680616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7" name="Hexagon 65"/>
            <p:cNvSpPr/>
            <p:nvPr/>
          </p:nvSpPr>
          <p:spPr>
            <a:xfrm rot="1800000">
              <a:off x="75492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78" name="Hexagon 66"/>
            <p:cNvSpPr/>
            <p:nvPr/>
          </p:nvSpPr>
          <p:spPr>
            <a:xfrm rot="1800000">
              <a:off x="75492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79" name="Freeform 67"/>
            <p:cNvSpPr/>
            <p:nvPr/>
          </p:nvSpPr>
          <p:spPr>
            <a:xfrm rot="1800000">
              <a:off x="830628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80" name="Freeform 68"/>
            <p:cNvSpPr/>
            <p:nvPr/>
          </p:nvSpPr>
          <p:spPr>
            <a:xfrm rot="1800000">
              <a:off x="83066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81" name="Rectangle 45"/>
          <p:cNvSpPr/>
          <p:nvPr/>
        </p:nvSpPr>
        <p:spPr>
          <a:xfrm>
            <a:off x="4561200" y="-21600"/>
            <a:ext cx="3678480" cy="62712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82" name="Rectangle 46"/>
          <p:cNvSpPr/>
          <p:nvPr/>
        </p:nvSpPr>
        <p:spPr>
          <a:xfrm>
            <a:off x="4649040" y="-21600"/>
            <a:ext cx="3504600" cy="2312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3" name="Rectangle 49"/>
          <p:cNvSpPr/>
          <p:nvPr/>
        </p:nvSpPr>
        <p:spPr>
          <a:xfrm>
            <a:off x="4650840" y="6088320"/>
            <a:ext cx="3504600" cy="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4" name="Rectangle 88"/>
          <p:cNvSpPr/>
          <p:nvPr/>
        </p:nvSpPr>
        <p:spPr>
          <a:xfrm>
            <a:off x="4650840" y="6088320"/>
            <a:ext cx="3504600" cy="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5" name="PlaceHolder 1"/>
          <p:cNvSpPr>
            <a:spLocks noGrp="1"/>
          </p:cNvSpPr>
          <p:nvPr>
            <p:ph type="title"/>
          </p:nvPr>
        </p:nvSpPr>
        <p:spPr>
          <a:xfrm>
            <a:off x="1258560" y="2900880"/>
            <a:ext cx="6636600" cy="136152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86"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123" name="Group 41"/>
          <p:cNvGrpSpPr/>
          <p:nvPr/>
        </p:nvGrpSpPr>
        <p:grpSpPr>
          <a:xfrm>
            <a:off x="-567000" y="0"/>
            <a:ext cx="10457640" cy="7115760"/>
            <a:chOff x="-567000" y="0"/>
            <a:chExt cx="10457640" cy="7115760"/>
          </a:xfrm>
        </p:grpSpPr>
        <p:grpSp>
          <p:nvGrpSpPr>
            <p:cNvPr id="124" name="Group 44"/>
            <p:cNvGrpSpPr/>
            <p:nvPr/>
          </p:nvGrpSpPr>
          <p:grpSpPr>
            <a:xfrm>
              <a:off x="77760" y="0"/>
              <a:ext cx="9144000" cy="6858000"/>
              <a:chOff x="77760" y="0"/>
              <a:chExt cx="9144000" cy="6858000"/>
            </a:xfrm>
          </p:grpSpPr>
          <p:grpSp>
            <p:nvGrpSpPr>
              <p:cNvPr id="125" name="Group 4"/>
              <p:cNvGrpSpPr/>
              <p:nvPr/>
            </p:nvGrpSpPr>
            <p:grpSpPr>
              <a:xfrm>
                <a:off x="77760" y="0"/>
                <a:ext cx="2513880" cy="6857280"/>
                <a:chOff x="77760" y="0"/>
                <a:chExt cx="2513880" cy="6857280"/>
              </a:xfrm>
            </p:grpSpPr>
            <p:sp>
              <p:nvSpPr>
                <p:cNvPr id="126"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7"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8"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29" name="Group 5"/>
              <p:cNvGrpSpPr/>
              <p:nvPr/>
            </p:nvGrpSpPr>
            <p:grpSpPr>
              <a:xfrm>
                <a:off x="500400" y="0"/>
                <a:ext cx="2513880" cy="6857280"/>
                <a:chOff x="500400" y="0"/>
                <a:chExt cx="2513880" cy="6857280"/>
              </a:xfrm>
            </p:grpSpPr>
            <p:sp>
              <p:nvSpPr>
                <p:cNvPr id="130"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1"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2"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133" name="Group 9"/>
              <p:cNvGrpSpPr/>
              <p:nvPr/>
            </p:nvGrpSpPr>
            <p:grpSpPr>
              <a:xfrm>
                <a:off x="6707880" y="720"/>
                <a:ext cx="2513880" cy="6857280"/>
                <a:chOff x="6707880" y="720"/>
                <a:chExt cx="2513880" cy="6857280"/>
              </a:xfrm>
            </p:grpSpPr>
            <p:sp>
              <p:nvSpPr>
                <p:cNvPr id="134"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5"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6"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137"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8"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39"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140"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41"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42"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43"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44"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145"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46"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47"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148"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149"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0"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1"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2"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153"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4"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5"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156"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7"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8"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59"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160"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161"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162" name="Rectangle 65"/>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163" name="Rectangle 69"/>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164" name="Rectangle 70"/>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166"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203" name="Group 41"/>
          <p:cNvGrpSpPr/>
          <p:nvPr/>
        </p:nvGrpSpPr>
        <p:grpSpPr>
          <a:xfrm>
            <a:off x="-567000" y="0"/>
            <a:ext cx="10457640" cy="7115760"/>
            <a:chOff x="-567000" y="0"/>
            <a:chExt cx="10457640" cy="7115760"/>
          </a:xfrm>
        </p:grpSpPr>
        <p:grpSp>
          <p:nvGrpSpPr>
            <p:cNvPr id="204" name="Group 44"/>
            <p:cNvGrpSpPr/>
            <p:nvPr/>
          </p:nvGrpSpPr>
          <p:grpSpPr>
            <a:xfrm>
              <a:off x="77760" y="0"/>
              <a:ext cx="9144000" cy="6858000"/>
              <a:chOff x="77760" y="0"/>
              <a:chExt cx="9144000" cy="6858000"/>
            </a:xfrm>
          </p:grpSpPr>
          <p:grpSp>
            <p:nvGrpSpPr>
              <p:cNvPr id="205" name="Group 4"/>
              <p:cNvGrpSpPr/>
              <p:nvPr/>
            </p:nvGrpSpPr>
            <p:grpSpPr>
              <a:xfrm>
                <a:off x="77760" y="0"/>
                <a:ext cx="2513880" cy="6857280"/>
                <a:chOff x="77760" y="0"/>
                <a:chExt cx="2513880" cy="6857280"/>
              </a:xfrm>
            </p:grpSpPr>
            <p:sp>
              <p:nvSpPr>
                <p:cNvPr id="206"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07"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08"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209" name="Group 5"/>
              <p:cNvGrpSpPr/>
              <p:nvPr/>
            </p:nvGrpSpPr>
            <p:grpSpPr>
              <a:xfrm>
                <a:off x="500400" y="0"/>
                <a:ext cx="2513880" cy="6857280"/>
                <a:chOff x="500400" y="0"/>
                <a:chExt cx="2513880" cy="6857280"/>
              </a:xfrm>
            </p:grpSpPr>
            <p:sp>
              <p:nvSpPr>
                <p:cNvPr id="210"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11"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12"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213" name="Group 9"/>
              <p:cNvGrpSpPr/>
              <p:nvPr/>
            </p:nvGrpSpPr>
            <p:grpSpPr>
              <a:xfrm>
                <a:off x="6707880" y="720"/>
                <a:ext cx="2513880" cy="6857280"/>
                <a:chOff x="6707880" y="720"/>
                <a:chExt cx="2513880" cy="6857280"/>
              </a:xfrm>
            </p:grpSpPr>
            <p:sp>
              <p:nvSpPr>
                <p:cNvPr id="214"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15"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16"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217"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18"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19"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220"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21"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22"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23"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24"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225"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26"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27"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28"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29"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0"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1"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2"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33"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4"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5"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36"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7"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8"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39"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240"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241"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242" name="Rectangle 65"/>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243" name="Rectangle 69"/>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244" name="Rectangle 70"/>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246"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283" name="Group 41"/>
          <p:cNvGrpSpPr/>
          <p:nvPr/>
        </p:nvGrpSpPr>
        <p:grpSpPr>
          <a:xfrm>
            <a:off x="-567000" y="0"/>
            <a:ext cx="10457640" cy="7115760"/>
            <a:chOff x="-567000" y="0"/>
            <a:chExt cx="10457640" cy="7115760"/>
          </a:xfrm>
        </p:grpSpPr>
        <p:grpSp>
          <p:nvGrpSpPr>
            <p:cNvPr id="284" name="Group 44"/>
            <p:cNvGrpSpPr/>
            <p:nvPr/>
          </p:nvGrpSpPr>
          <p:grpSpPr>
            <a:xfrm>
              <a:off x="77760" y="0"/>
              <a:ext cx="9144000" cy="6858000"/>
              <a:chOff x="77760" y="0"/>
              <a:chExt cx="9144000" cy="6858000"/>
            </a:xfrm>
          </p:grpSpPr>
          <p:grpSp>
            <p:nvGrpSpPr>
              <p:cNvPr id="285" name="Group 4"/>
              <p:cNvGrpSpPr/>
              <p:nvPr/>
            </p:nvGrpSpPr>
            <p:grpSpPr>
              <a:xfrm>
                <a:off x="77760" y="0"/>
                <a:ext cx="2513880" cy="6857280"/>
                <a:chOff x="77760" y="0"/>
                <a:chExt cx="2513880" cy="6857280"/>
              </a:xfrm>
            </p:grpSpPr>
            <p:sp>
              <p:nvSpPr>
                <p:cNvPr id="286"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87"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88"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289" name="Group 5"/>
              <p:cNvGrpSpPr/>
              <p:nvPr/>
            </p:nvGrpSpPr>
            <p:grpSpPr>
              <a:xfrm>
                <a:off x="500400" y="0"/>
                <a:ext cx="2513880" cy="6857280"/>
                <a:chOff x="500400" y="0"/>
                <a:chExt cx="2513880" cy="6857280"/>
              </a:xfrm>
            </p:grpSpPr>
            <p:sp>
              <p:nvSpPr>
                <p:cNvPr id="290"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91"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92"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293" name="Group 9"/>
              <p:cNvGrpSpPr/>
              <p:nvPr/>
            </p:nvGrpSpPr>
            <p:grpSpPr>
              <a:xfrm>
                <a:off x="6707880" y="720"/>
                <a:ext cx="2513880" cy="6857280"/>
                <a:chOff x="6707880" y="720"/>
                <a:chExt cx="2513880" cy="6857280"/>
              </a:xfrm>
            </p:grpSpPr>
            <p:sp>
              <p:nvSpPr>
                <p:cNvPr id="294"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95"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96"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297"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98"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99"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300"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01"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02"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03"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04"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05"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06"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07"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08"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09"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0"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1"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2"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13"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4"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5"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16"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7"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8"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19"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20"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21"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322" name="Rectangle 65"/>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323" name="Rectangle 69"/>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324" name="Rectangle 70"/>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25" name="PlaceHolder 1"/>
          <p:cNvSpPr>
            <a:spLocks noGrp="1"/>
          </p:cNvSpPr>
          <p:nvPr>
            <p:ph type="title"/>
          </p:nvPr>
        </p:nvSpPr>
        <p:spPr>
          <a:xfrm>
            <a:off x="1258560" y="2900880"/>
            <a:ext cx="6636600" cy="136152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326" name="PlaceHolder 2"/>
          <p:cNvSpPr>
            <a:spLocks noGrp="1"/>
          </p:cNvSpPr>
          <p:nvPr>
            <p:ph type="body"/>
          </p:nvPr>
        </p:nvSpPr>
        <p:spPr>
          <a:xfrm>
            <a:off x="1258560" y="4267080"/>
            <a:ext cx="3238200" cy="1519560"/>
          </a:xfrm>
          <a:prstGeom prst="rect">
            <a:avLst/>
          </a:prstGeom>
          <a:noFill/>
          <a:ln w="0">
            <a:noFill/>
          </a:ln>
        </p:spPr>
        <p:txBody>
          <a:bodyPr lIns="0" tIns="0" rIns="0" bIns="0" anchor="t">
            <a:normAutofit fontScale="61000"/>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327" name="PlaceHolder 3"/>
          <p:cNvSpPr>
            <a:spLocks noGrp="1"/>
          </p:cNvSpPr>
          <p:nvPr>
            <p:ph type="body"/>
          </p:nvPr>
        </p:nvSpPr>
        <p:spPr>
          <a:xfrm>
            <a:off x="4659480" y="4267080"/>
            <a:ext cx="3238200" cy="1519560"/>
          </a:xfrm>
          <a:prstGeom prst="rect">
            <a:avLst/>
          </a:prstGeom>
          <a:noFill/>
          <a:ln w="0">
            <a:noFill/>
          </a:ln>
        </p:spPr>
        <p:txBody>
          <a:bodyPr lIns="0" tIns="0" rIns="0" bIns="0" anchor="t">
            <a:normAutofit fontScale="61000"/>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364" name="Group 41"/>
          <p:cNvGrpSpPr/>
          <p:nvPr/>
        </p:nvGrpSpPr>
        <p:grpSpPr>
          <a:xfrm>
            <a:off x="-567000" y="0"/>
            <a:ext cx="10457640" cy="7115760"/>
            <a:chOff x="-567000" y="0"/>
            <a:chExt cx="10457640" cy="7115760"/>
          </a:xfrm>
        </p:grpSpPr>
        <p:grpSp>
          <p:nvGrpSpPr>
            <p:cNvPr id="365" name="Group 44"/>
            <p:cNvGrpSpPr/>
            <p:nvPr/>
          </p:nvGrpSpPr>
          <p:grpSpPr>
            <a:xfrm>
              <a:off x="77760" y="0"/>
              <a:ext cx="9144000" cy="6858000"/>
              <a:chOff x="77760" y="0"/>
              <a:chExt cx="9144000" cy="6858000"/>
            </a:xfrm>
          </p:grpSpPr>
          <p:grpSp>
            <p:nvGrpSpPr>
              <p:cNvPr id="366" name="Group 4"/>
              <p:cNvGrpSpPr/>
              <p:nvPr/>
            </p:nvGrpSpPr>
            <p:grpSpPr>
              <a:xfrm>
                <a:off x="77760" y="0"/>
                <a:ext cx="2513880" cy="6857280"/>
                <a:chOff x="77760" y="0"/>
                <a:chExt cx="2513880" cy="6857280"/>
              </a:xfrm>
            </p:grpSpPr>
            <p:sp>
              <p:nvSpPr>
                <p:cNvPr id="367"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68"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69"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370" name="Group 5"/>
              <p:cNvGrpSpPr/>
              <p:nvPr/>
            </p:nvGrpSpPr>
            <p:grpSpPr>
              <a:xfrm>
                <a:off x="500400" y="0"/>
                <a:ext cx="2513880" cy="6857280"/>
                <a:chOff x="500400" y="0"/>
                <a:chExt cx="2513880" cy="6857280"/>
              </a:xfrm>
            </p:grpSpPr>
            <p:sp>
              <p:nvSpPr>
                <p:cNvPr id="371"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72"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73"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374" name="Group 9"/>
              <p:cNvGrpSpPr/>
              <p:nvPr/>
            </p:nvGrpSpPr>
            <p:grpSpPr>
              <a:xfrm>
                <a:off x="6707880" y="720"/>
                <a:ext cx="2513880" cy="6857280"/>
                <a:chOff x="6707880" y="720"/>
                <a:chExt cx="2513880" cy="6857280"/>
              </a:xfrm>
            </p:grpSpPr>
            <p:sp>
              <p:nvSpPr>
                <p:cNvPr id="375"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76"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77"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378"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79"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80"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381"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82"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83"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84"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85"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386"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87"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88"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89"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90"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1"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2"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3"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94"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5"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6"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397"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8"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399"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00"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401"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02"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403" name="Rectangle 65" hidden="1"/>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404" name="Rectangle 69" hidden="1"/>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405" name="Rectangle 70" hidden="1"/>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pSp>
        <p:nvGrpSpPr>
          <p:cNvPr id="406" name="Group 43"/>
          <p:cNvGrpSpPr/>
          <p:nvPr/>
        </p:nvGrpSpPr>
        <p:grpSpPr>
          <a:xfrm>
            <a:off x="-644400" y="0"/>
            <a:ext cx="10457280" cy="7115760"/>
            <a:chOff x="-644400" y="0"/>
            <a:chExt cx="10457280" cy="7115760"/>
          </a:xfrm>
        </p:grpSpPr>
        <p:grpSp>
          <p:nvGrpSpPr>
            <p:cNvPr id="407" name="Group 44"/>
            <p:cNvGrpSpPr/>
            <p:nvPr/>
          </p:nvGrpSpPr>
          <p:grpSpPr>
            <a:xfrm>
              <a:off x="0" y="0"/>
              <a:ext cx="9144000" cy="6858000"/>
              <a:chOff x="0" y="0"/>
              <a:chExt cx="9144000" cy="6858000"/>
            </a:xfrm>
          </p:grpSpPr>
          <p:grpSp>
            <p:nvGrpSpPr>
              <p:cNvPr id="408" name="Group 4"/>
              <p:cNvGrpSpPr/>
              <p:nvPr/>
            </p:nvGrpSpPr>
            <p:grpSpPr>
              <a:xfrm>
                <a:off x="0" y="0"/>
                <a:ext cx="2513880" cy="6857280"/>
                <a:chOff x="0" y="0"/>
                <a:chExt cx="2513880" cy="6857280"/>
              </a:xfrm>
            </p:grpSpPr>
            <p:sp>
              <p:nvSpPr>
                <p:cNvPr id="409" name="Rectangle 83"/>
                <p:cNvSpPr/>
                <p:nvPr/>
              </p:nvSpPr>
              <p:spPr>
                <a:xfrm>
                  <a:off x="9144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0" name="Rectangle 2"/>
                <p:cNvSpPr/>
                <p:nvPr/>
              </p:nvSpPr>
              <p:spPr>
                <a:xfrm>
                  <a:off x="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1" name="Rectangle 3"/>
                <p:cNvSpPr/>
                <p:nvPr/>
              </p:nvSpPr>
              <p:spPr>
                <a:xfrm>
                  <a:off x="2286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412" name="Group 5"/>
              <p:cNvGrpSpPr/>
              <p:nvPr/>
            </p:nvGrpSpPr>
            <p:grpSpPr>
              <a:xfrm>
                <a:off x="423000" y="0"/>
                <a:ext cx="2513880" cy="6857280"/>
                <a:chOff x="423000" y="0"/>
                <a:chExt cx="2513880" cy="6857280"/>
              </a:xfrm>
            </p:grpSpPr>
            <p:sp>
              <p:nvSpPr>
                <p:cNvPr id="413" name="Rectangle 80"/>
                <p:cNvSpPr/>
                <p:nvPr/>
              </p:nvSpPr>
              <p:spPr>
                <a:xfrm>
                  <a:off x="13374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4" name="Rectangle 81"/>
                <p:cNvSpPr/>
                <p:nvPr/>
              </p:nvSpPr>
              <p:spPr>
                <a:xfrm>
                  <a:off x="4230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5" name="Rectangle 82"/>
                <p:cNvSpPr/>
                <p:nvPr/>
              </p:nvSpPr>
              <p:spPr>
                <a:xfrm>
                  <a:off x="6516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416" name="Group 9"/>
              <p:cNvGrpSpPr/>
              <p:nvPr/>
            </p:nvGrpSpPr>
            <p:grpSpPr>
              <a:xfrm>
                <a:off x="6630120" y="720"/>
                <a:ext cx="2513880" cy="6857280"/>
                <a:chOff x="6630120" y="720"/>
                <a:chExt cx="2513880" cy="6857280"/>
              </a:xfrm>
            </p:grpSpPr>
            <p:sp>
              <p:nvSpPr>
                <p:cNvPr id="417" name="Rectangle 77"/>
                <p:cNvSpPr/>
                <p:nvPr/>
              </p:nvSpPr>
              <p:spPr>
                <a:xfrm rot="10800000">
                  <a:off x="663012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8" name="Rectangle 78"/>
                <p:cNvSpPr/>
                <p:nvPr/>
              </p:nvSpPr>
              <p:spPr>
                <a:xfrm rot="10800000">
                  <a:off x="868752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9" name="Rectangle 79"/>
                <p:cNvSpPr/>
                <p:nvPr/>
              </p:nvSpPr>
              <p:spPr>
                <a:xfrm rot="10800000">
                  <a:off x="815400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420" name="Rectangle 74"/>
              <p:cNvSpPr/>
              <p:nvPr/>
            </p:nvSpPr>
            <p:spPr>
              <a:xfrm>
                <a:off x="380988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21" name="Rectangle 75"/>
              <p:cNvSpPr/>
              <p:nvPr/>
            </p:nvSpPr>
            <p:spPr>
              <a:xfrm>
                <a:off x="289548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22" name="Rectangle 76"/>
              <p:cNvSpPr/>
              <p:nvPr/>
            </p:nvSpPr>
            <p:spPr>
              <a:xfrm>
                <a:off x="312408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423" name="Freeform 46"/>
            <p:cNvSpPr/>
            <p:nvPr/>
          </p:nvSpPr>
          <p:spPr>
            <a:xfrm>
              <a:off x="-11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424" name="Freeform 47"/>
            <p:cNvSpPr/>
            <p:nvPr/>
          </p:nvSpPr>
          <p:spPr>
            <a:xfrm>
              <a:off x="-11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425" name="Freeform 48"/>
            <p:cNvSpPr/>
            <p:nvPr/>
          </p:nvSpPr>
          <p:spPr>
            <a:xfrm>
              <a:off x="-2376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426" name="Freeform 49"/>
            <p:cNvSpPr/>
            <p:nvPr/>
          </p:nvSpPr>
          <p:spPr>
            <a:xfrm>
              <a:off x="-11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427" name="Freeform 50"/>
            <p:cNvSpPr/>
            <p:nvPr/>
          </p:nvSpPr>
          <p:spPr>
            <a:xfrm>
              <a:off x="21376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428" name="Hexagon 51"/>
            <p:cNvSpPr/>
            <p:nvPr/>
          </p:nvSpPr>
          <p:spPr>
            <a:xfrm rot="1800000">
              <a:off x="29962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29" name="Hexagon 52"/>
            <p:cNvSpPr/>
            <p:nvPr/>
          </p:nvSpPr>
          <p:spPr>
            <a:xfrm rot="1800000">
              <a:off x="37202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30" name="Hexagon 53"/>
            <p:cNvSpPr/>
            <p:nvPr/>
          </p:nvSpPr>
          <p:spPr>
            <a:xfrm rot="1800000">
              <a:off x="372960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431" name="Hexagon 54"/>
            <p:cNvSpPr/>
            <p:nvPr/>
          </p:nvSpPr>
          <p:spPr>
            <a:xfrm rot="1800000">
              <a:off x="29772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432" name="Hexagon 55"/>
            <p:cNvSpPr/>
            <p:nvPr/>
          </p:nvSpPr>
          <p:spPr>
            <a:xfrm rot="1800000">
              <a:off x="446292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33" name="Freeform 58"/>
            <p:cNvSpPr/>
            <p:nvPr/>
          </p:nvSpPr>
          <p:spPr>
            <a:xfrm rot="1800000">
              <a:off x="-3819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34" name="Hexagon 59"/>
            <p:cNvSpPr/>
            <p:nvPr/>
          </p:nvSpPr>
          <p:spPr>
            <a:xfrm rot="1800000">
              <a:off x="244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35" name="Hexagon 61"/>
            <p:cNvSpPr/>
            <p:nvPr/>
          </p:nvSpPr>
          <p:spPr>
            <a:xfrm rot="1800000">
              <a:off x="5292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436" name="Hexagon 62"/>
            <p:cNvSpPr/>
            <p:nvPr/>
          </p:nvSpPr>
          <p:spPr>
            <a:xfrm rot="1800000">
              <a:off x="7768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37" name="Hexagon 63"/>
            <p:cNvSpPr/>
            <p:nvPr/>
          </p:nvSpPr>
          <p:spPr>
            <a:xfrm rot="1800000">
              <a:off x="151020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38" name="Hexagon 64"/>
            <p:cNvSpPr/>
            <p:nvPr/>
          </p:nvSpPr>
          <p:spPr>
            <a:xfrm rot="1800000">
              <a:off x="152928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439" name="Hexagon 65"/>
            <p:cNvSpPr/>
            <p:nvPr/>
          </p:nvSpPr>
          <p:spPr>
            <a:xfrm rot="1800000">
              <a:off x="7959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40" name="Hexagon 66"/>
            <p:cNvSpPr/>
            <p:nvPr/>
          </p:nvSpPr>
          <p:spPr>
            <a:xfrm rot="1800000">
              <a:off x="680616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41" name="Hexagon 67"/>
            <p:cNvSpPr/>
            <p:nvPr/>
          </p:nvSpPr>
          <p:spPr>
            <a:xfrm rot="1800000">
              <a:off x="75492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42" name="Hexagon 68"/>
            <p:cNvSpPr/>
            <p:nvPr/>
          </p:nvSpPr>
          <p:spPr>
            <a:xfrm rot="1800000">
              <a:off x="75492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443" name="Freeform 69"/>
            <p:cNvSpPr/>
            <p:nvPr/>
          </p:nvSpPr>
          <p:spPr>
            <a:xfrm rot="1800000">
              <a:off x="830628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444" name="Freeform 70"/>
            <p:cNvSpPr/>
            <p:nvPr/>
          </p:nvSpPr>
          <p:spPr>
            <a:xfrm rot="1800000">
              <a:off x="83066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445" name="Rectangle 45"/>
          <p:cNvSpPr/>
          <p:nvPr/>
        </p:nvSpPr>
        <p:spPr>
          <a:xfrm>
            <a:off x="4561200" y="-21600"/>
            <a:ext cx="3678480" cy="62712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446" name="Rectangle 56"/>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47" name="Rectangle 57"/>
          <p:cNvSpPr/>
          <p:nvPr/>
        </p:nvSpPr>
        <p:spPr>
          <a:xfrm>
            <a:off x="905400" y="601920"/>
            <a:ext cx="3561480" cy="5647680"/>
          </a:xfrm>
          <a:prstGeom prst="rect">
            <a:avLst/>
          </a:prstGeom>
          <a:solidFill>
            <a:schemeClr val="bg1"/>
          </a:solidFill>
          <a:ln w="3175">
            <a:solidFill>
              <a:srgbClr val="000000"/>
            </a:solidFill>
            <a:round/>
          </a:ln>
        </p:spPr>
        <p:style>
          <a:lnRef idx="2">
            <a:schemeClr val="accent1">
              <a:shade val="50000"/>
            </a:schemeClr>
          </a:lnRef>
          <a:fillRef idx="1">
            <a:schemeClr val="accent1"/>
          </a:fillRef>
          <a:effectRef idx="0">
            <a:schemeClr val="accent1"/>
          </a:effectRef>
          <a:fontRef idx="minor"/>
        </p:style>
      </p:sp>
      <p:sp>
        <p:nvSpPr>
          <p:cNvPr id="448" name="Rectangle 60"/>
          <p:cNvSpPr/>
          <p:nvPr/>
        </p:nvSpPr>
        <p:spPr>
          <a:xfrm>
            <a:off x="4650840" y="6088320"/>
            <a:ext cx="3504600" cy="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487" name="Group 41"/>
          <p:cNvGrpSpPr/>
          <p:nvPr/>
        </p:nvGrpSpPr>
        <p:grpSpPr>
          <a:xfrm>
            <a:off x="-567000" y="0"/>
            <a:ext cx="10457640" cy="7115760"/>
            <a:chOff x="-567000" y="0"/>
            <a:chExt cx="10457640" cy="7115760"/>
          </a:xfrm>
        </p:grpSpPr>
        <p:grpSp>
          <p:nvGrpSpPr>
            <p:cNvPr id="488" name="Group 44"/>
            <p:cNvGrpSpPr/>
            <p:nvPr/>
          </p:nvGrpSpPr>
          <p:grpSpPr>
            <a:xfrm>
              <a:off x="77760" y="0"/>
              <a:ext cx="9144000" cy="6858000"/>
              <a:chOff x="77760" y="0"/>
              <a:chExt cx="9144000" cy="6858000"/>
            </a:xfrm>
          </p:grpSpPr>
          <p:grpSp>
            <p:nvGrpSpPr>
              <p:cNvPr id="489" name="Group 4"/>
              <p:cNvGrpSpPr/>
              <p:nvPr/>
            </p:nvGrpSpPr>
            <p:grpSpPr>
              <a:xfrm>
                <a:off x="77760" y="0"/>
                <a:ext cx="2513880" cy="6857280"/>
                <a:chOff x="77760" y="0"/>
                <a:chExt cx="2513880" cy="6857280"/>
              </a:xfrm>
            </p:grpSpPr>
            <p:sp>
              <p:nvSpPr>
                <p:cNvPr id="490"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91"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92"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493" name="Group 5"/>
              <p:cNvGrpSpPr/>
              <p:nvPr/>
            </p:nvGrpSpPr>
            <p:grpSpPr>
              <a:xfrm>
                <a:off x="500400" y="0"/>
                <a:ext cx="2513880" cy="6857280"/>
                <a:chOff x="500400" y="0"/>
                <a:chExt cx="2513880" cy="6857280"/>
              </a:xfrm>
            </p:grpSpPr>
            <p:sp>
              <p:nvSpPr>
                <p:cNvPr id="494"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95"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96"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497" name="Group 9"/>
              <p:cNvGrpSpPr/>
              <p:nvPr/>
            </p:nvGrpSpPr>
            <p:grpSpPr>
              <a:xfrm>
                <a:off x="6707880" y="720"/>
                <a:ext cx="2513880" cy="6857280"/>
                <a:chOff x="6707880" y="720"/>
                <a:chExt cx="2513880" cy="6857280"/>
              </a:xfrm>
            </p:grpSpPr>
            <p:sp>
              <p:nvSpPr>
                <p:cNvPr id="498"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99"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00"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501"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02"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03"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504"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05"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06"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07"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08"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09"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0"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1"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12"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13"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4"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5"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6"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17"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8"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19"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20"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21"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22"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23"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24"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25"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526" name="Rectangle 65"/>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527" name="Rectangle 69"/>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528" name="Rectangle 70"/>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5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53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F25F"/>
            </a:gs>
            <a:gs pos="100000">
              <a:srgbClr val="92BD3F"/>
            </a:gs>
          </a:gsLst>
          <a:lin ang="5400000"/>
        </a:gradFill>
        <a:effectLst/>
      </p:bgPr>
    </p:bg>
    <p:spTree>
      <p:nvGrpSpPr>
        <p:cNvPr id="1" name=""/>
        <p:cNvGrpSpPr/>
        <p:nvPr/>
      </p:nvGrpSpPr>
      <p:grpSpPr>
        <a:xfrm>
          <a:off x="0" y="0"/>
          <a:ext cx="0" cy="0"/>
          <a:chOff x="0" y="0"/>
          <a:chExt cx="0" cy="0"/>
        </a:xfrm>
      </p:grpSpPr>
      <p:grpSp>
        <p:nvGrpSpPr>
          <p:cNvPr id="567" name="Group 41"/>
          <p:cNvGrpSpPr/>
          <p:nvPr/>
        </p:nvGrpSpPr>
        <p:grpSpPr>
          <a:xfrm>
            <a:off x="-567000" y="0"/>
            <a:ext cx="10457640" cy="7115760"/>
            <a:chOff x="-567000" y="0"/>
            <a:chExt cx="10457640" cy="7115760"/>
          </a:xfrm>
        </p:grpSpPr>
        <p:grpSp>
          <p:nvGrpSpPr>
            <p:cNvPr id="568" name="Group 44"/>
            <p:cNvGrpSpPr/>
            <p:nvPr/>
          </p:nvGrpSpPr>
          <p:grpSpPr>
            <a:xfrm>
              <a:off x="77760" y="0"/>
              <a:ext cx="9144000" cy="6858000"/>
              <a:chOff x="77760" y="0"/>
              <a:chExt cx="9144000" cy="6858000"/>
            </a:xfrm>
          </p:grpSpPr>
          <p:grpSp>
            <p:nvGrpSpPr>
              <p:cNvPr id="569" name="Group 4"/>
              <p:cNvGrpSpPr/>
              <p:nvPr/>
            </p:nvGrpSpPr>
            <p:grpSpPr>
              <a:xfrm>
                <a:off x="77760" y="0"/>
                <a:ext cx="2513880" cy="6857280"/>
                <a:chOff x="77760" y="0"/>
                <a:chExt cx="2513880" cy="6857280"/>
              </a:xfrm>
            </p:grpSpPr>
            <p:sp>
              <p:nvSpPr>
                <p:cNvPr id="570" name="Rectangle 112"/>
                <p:cNvSpPr/>
                <p:nvPr/>
              </p:nvSpPr>
              <p:spPr>
                <a:xfrm>
                  <a:off x="99216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71" name="Rectangle 2"/>
                <p:cNvSpPr/>
                <p:nvPr/>
              </p:nvSpPr>
              <p:spPr>
                <a:xfrm>
                  <a:off x="7776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72" name="Rectangle 3"/>
                <p:cNvSpPr/>
                <p:nvPr/>
              </p:nvSpPr>
              <p:spPr>
                <a:xfrm>
                  <a:off x="30636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573" name="Group 5"/>
              <p:cNvGrpSpPr/>
              <p:nvPr/>
            </p:nvGrpSpPr>
            <p:grpSpPr>
              <a:xfrm>
                <a:off x="500400" y="0"/>
                <a:ext cx="2513880" cy="6857280"/>
                <a:chOff x="500400" y="0"/>
                <a:chExt cx="2513880" cy="6857280"/>
              </a:xfrm>
            </p:grpSpPr>
            <p:sp>
              <p:nvSpPr>
                <p:cNvPr id="574" name="Rectangle 109"/>
                <p:cNvSpPr/>
                <p:nvPr/>
              </p:nvSpPr>
              <p:spPr>
                <a:xfrm>
                  <a:off x="1414800" y="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75" name="Rectangle 110"/>
                <p:cNvSpPr/>
                <p:nvPr/>
              </p:nvSpPr>
              <p:spPr>
                <a:xfrm>
                  <a:off x="50040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76" name="Rectangle 111"/>
                <p:cNvSpPr/>
                <p:nvPr/>
              </p:nvSpPr>
              <p:spPr>
                <a:xfrm>
                  <a:off x="72900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577" name="Group 9"/>
              <p:cNvGrpSpPr/>
              <p:nvPr/>
            </p:nvGrpSpPr>
            <p:grpSpPr>
              <a:xfrm>
                <a:off x="6707880" y="720"/>
                <a:ext cx="2513880" cy="6857280"/>
                <a:chOff x="6707880" y="720"/>
                <a:chExt cx="2513880" cy="6857280"/>
              </a:xfrm>
            </p:grpSpPr>
            <p:sp>
              <p:nvSpPr>
                <p:cNvPr id="578" name="Rectangle 106"/>
                <p:cNvSpPr/>
                <p:nvPr/>
              </p:nvSpPr>
              <p:spPr>
                <a:xfrm rot="10800000">
                  <a:off x="6707880" y="720"/>
                  <a:ext cx="1599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79" name="Rectangle 107"/>
                <p:cNvSpPr/>
                <p:nvPr/>
              </p:nvSpPr>
              <p:spPr>
                <a:xfrm rot="10800000">
                  <a:off x="8765280" y="72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80" name="Rectangle 108"/>
                <p:cNvSpPr/>
                <p:nvPr/>
              </p:nvSpPr>
              <p:spPr>
                <a:xfrm rot="10800000">
                  <a:off x="8231760" y="72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581" name="Rectangle 103"/>
              <p:cNvSpPr/>
              <p:nvPr/>
            </p:nvSpPr>
            <p:spPr>
              <a:xfrm>
                <a:off x="3887640" y="0"/>
                <a:ext cx="28188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82" name="Rectangle 104"/>
              <p:cNvSpPr/>
              <p:nvPr/>
            </p:nvSpPr>
            <p:spPr>
              <a:xfrm>
                <a:off x="2973240" y="0"/>
                <a:ext cx="45648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83" name="Rectangle 105"/>
              <p:cNvSpPr/>
              <p:nvPr/>
            </p:nvSpPr>
            <p:spPr>
              <a:xfrm>
                <a:off x="3201840" y="0"/>
                <a:ext cx="761400" cy="685728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grpSp>
        <p:sp>
          <p:nvSpPr>
            <p:cNvPr id="584" name="Freeform 43"/>
            <p:cNvSpPr/>
            <p:nvPr/>
          </p:nvSpPr>
          <p:spPr>
            <a:xfrm>
              <a:off x="65880" y="5034960"/>
              <a:ext cx="9143280" cy="1175040"/>
            </a:xfrm>
            <a:custGeom>
              <a:avLst/>
              <a:gdLst/>
              <a:ahLst/>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85" name="Freeform 44"/>
            <p:cNvSpPr/>
            <p:nvPr/>
          </p:nvSpPr>
          <p:spPr>
            <a:xfrm>
              <a:off x="65880" y="3467520"/>
              <a:ext cx="9143280" cy="889920"/>
            </a:xfrm>
            <a:custGeom>
              <a:avLst/>
              <a:gdLst/>
              <a:ahLst/>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86" name="Freeform 45"/>
            <p:cNvSpPr/>
            <p:nvPr/>
          </p:nvSpPr>
          <p:spPr>
            <a:xfrm>
              <a:off x="54000" y="5640840"/>
              <a:ext cx="3003840" cy="1210680"/>
            </a:xfrm>
            <a:custGeom>
              <a:avLst/>
              <a:gdLst/>
              <a:ahLst/>
              <a:cxnLst/>
              <a:rect l="l" t="t" r="r" b="b"/>
              <a:pathLst>
                <a:path w="3004457" h="1211283">
                  <a:moveTo>
                    <a:pt x="0" y="0"/>
                  </a:moveTo>
                  <a:cubicBezTo>
                    <a:pt x="1103415" y="501732"/>
                    <a:pt x="2206831" y="1003465"/>
                    <a:pt x="3004457" y="1211283"/>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87" name="Freeform 46"/>
            <p:cNvSpPr/>
            <p:nvPr/>
          </p:nvSpPr>
          <p:spPr>
            <a:xfrm>
              <a:off x="65880" y="5284440"/>
              <a:ext cx="9143280" cy="1477800"/>
            </a:xfrm>
            <a:custGeom>
              <a:avLst/>
              <a:gdLst/>
              <a:ahLst/>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88" name="Freeform 48"/>
            <p:cNvSpPr/>
            <p:nvPr/>
          </p:nvSpPr>
          <p:spPr>
            <a:xfrm>
              <a:off x="2215080" y="5132160"/>
              <a:ext cx="6981840" cy="1719360"/>
            </a:xfrm>
            <a:custGeom>
              <a:avLst/>
              <a:gdLst/>
              <a:ahLst/>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a:solidFill>
                <a:srgbClr val="FFFFFF">
                  <a:alpha val="20000"/>
                </a:srgbClr>
              </a:solidFill>
              <a:round/>
            </a:ln>
          </p:spPr>
          <p:style>
            <a:lnRef idx="1">
              <a:schemeClr val="accent1"/>
            </a:lnRef>
            <a:fillRef idx="0">
              <a:schemeClr val="accent1"/>
            </a:fillRef>
            <a:effectRef idx="0">
              <a:schemeClr val="accent1"/>
            </a:effectRef>
            <a:fontRef idx="minor"/>
          </p:style>
        </p:sp>
        <p:sp>
          <p:nvSpPr>
            <p:cNvPr id="589" name="Hexagon 49"/>
            <p:cNvSpPr/>
            <p:nvPr/>
          </p:nvSpPr>
          <p:spPr>
            <a:xfrm rot="1800000">
              <a:off x="3073680" y="285876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0" name="Hexagon 50"/>
            <p:cNvSpPr/>
            <p:nvPr/>
          </p:nvSpPr>
          <p:spPr>
            <a:xfrm rot="1800000">
              <a:off x="379764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1" name="Hexagon 51"/>
            <p:cNvSpPr/>
            <p:nvPr/>
          </p:nvSpPr>
          <p:spPr>
            <a:xfrm rot="1800000">
              <a:off x="3807360" y="15919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92" name="Hexagon 52"/>
            <p:cNvSpPr/>
            <p:nvPr/>
          </p:nvSpPr>
          <p:spPr>
            <a:xfrm rot="1800000">
              <a:off x="3054600" y="325080"/>
              <a:ext cx="1600560" cy="1387440"/>
            </a:xfrm>
            <a:prstGeom prst="hexagon">
              <a:avLst>
                <a:gd name="adj" fmla="val 28544"/>
                <a:gd name="vf" fmla="val 115470"/>
              </a:avLst>
            </a:prstGeom>
            <a:solidFill>
              <a:schemeClr val="bg1">
                <a:alpha val="4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93" name="Hexagon 53"/>
            <p:cNvSpPr/>
            <p:nvPr/>
          </p:nvSpPr>
          <p:spPr>
            <a:xfrm rot="1800000">
              <a:off x="4540680" y="5382720"/>
              <a:ext cx="1600560" cy="1387440"/>
            </a:xfrm>
            <a:prstGeom prst="hexagon">
              <a:avLst>
                <a:gd name="adj" fmla="val 28544"/>
                <a:gd name="vf" fmla="val 115470"/>
              </a:avLst>
            </a:prstGeom>
            <a:solidFill>
              <a:schemeClr val="bg1">
                <a:alpha val="6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4" name="Freeform 54"/>
            <p:cNvSpPr/>
            <p:nvPr/>
          </p:nvSpPr>
          <p:spPr>
            <a:xfrm rot="1800000">
              <a:off x="-304560" y="4200840"/>
              <a:ext cx="1260720" cy="1387440"/>
            </a:xfrm>
            <a:custGeom>
              <a:avLst/>
              <a:gdLst/>
              <a:ahLst/>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5" name="Hexagon 55"/>
            <p:cNvSpPr/>
            <p:nvPr/>
          </p:nvSpPr>
          <p:spPr>
            <a:xfrm rot="1800000">
              <a:off x="101880" y="54018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6" name="Hexagon 56"/>
            <p:cNvSpPr/>
            <p:nvPr/>
          </p:nvSpPr>
          <p:spPr>
            <a:xfrm rot="1800000">
              <a:off x="130680" y="284904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597" name="Hexagon 57"/>
            <p:cNvSpPr/>
            <p:nvPr/>
          </p:nvSpPr>
          <p:spPr>
            <a:xfrm rot="1800000">
              <a:off x="854280" y="412560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8" name="Hexagon 58"/>
            <p:cNvSpPr/>
            <p:nvPr/>
          </p:nvSpPr>
          <p:spPr>
            <a:xfrm rot="1800000">
              <a:off x="1587960" y="541116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599" name="Hexagon 59"/>
            <p:cNvSpPr/>
            <p:nvPr/>
          </p:nvSpPr>
          <p:spPr>
            <a:xfrm rot="1800000">
              <a:off x="1607040" y="285876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600" name="Hexagon 94"/>
            <p:cNvSpPr/>
            <p:nvPr/>
          </p:nvSpPr>
          <p:spPr>
            <a:xfrm rot="1800000">
              <a:off x="873360" y="156312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01" name="Hexagon 95"/>
            <p:cNvSpPr/>
            <p:nvPr/>
          </p:nvSpPr>
          <p:spPr>
            <a:xfrm rot="1800000">
              <a:off x="6883920" y="4144320"/>
              <a:ext cx="1600560" cy="1387440"/>
            </a:xfrm>
            <a:prstGeom prst="hexagon">
              <a:avLst>
                <a:gd name="adj" fmla="val 28544"/>
                <a:gd name="vf" fmla="val 115470"/>
              </a:avLst>
            </a:prstGeom>
            <a:solidFill>
              <a:schemeClr val="bg1">
                <a:alpha val="10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02" name="Hexagon 96"/>
            <p:cNvSpPr/>
            <p:nvPr/>
          </p:nvSpPr>
          <p:spPr>
            <a:xfrm rot="1800000">
              <a:off x="7626600" y="5420880"/>
              <a:ext cx="1600560" cy="1387440"/>
            </a:xfrm>
            <a:prstGeom prst="hexagon">
              <a:avLst>
                <a:gd name="adj" fmla="val 28544"/>
                <a:gd name="vf" fmla="val 115470"/>
              </a:avLst>
            </a:pr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03" name="Hexagon 97"/>
            <p:cNvSpPr/>
            <p:nvPr/>
          </p:nvSpPr>
          <p:spPr>
            <a:xfrm rot="1800000">
              <a:off x="7626600" y="2868120"/>
              <a:ext cx="1600560" cy="1387440"/>
            </a:xfrm>
            <a:prstGeom prst="hexagon">
              <a:avLst>
                <a:gd name="adj" fmla="val 28544"/>
                <a:gd name="vf" fmla="val 115470"/>
              </a:avLst>
            </a:prstGeom>
            <a:solidFill>
              <a:schemeClr val="bg1">
                <a:alpha val="7000"/>
              </a:schemeClr>
            </a:solidFill>
            <a:ln w="12700">
              <a:solidFill>
                <a:srgbClr val="FFFFFF">
                  <a:alpha val="8000"/>
                </a:srgbClr>
              </a:solidFill>
              <a:round/>
            </a:ln>
          </p:spPr>
          <p:style>
            <a:lnRef idx="2">
              <a:schemeClr val="accent1">
                <a:shade val="50000"/>
              </a:schemeClr>
            </a:lnRef>
            <a:fillRef idx="1">
              <a:schemeClr val="accent1"/>
            </a:fillRef>
            <a:effectRef idx="0">
              <a:schemeClr val="accent1"/>
            </a:effectRef>
            <a:fontRef idx="minor"/>
          </p:style>
        </p:sp>
        <p:sp>
          <p:nvSpPr>
            <p:cNvPr id="604" name="Freeform 98"/>
            <p:cNvSpPr/>
            <p:nvPr/>
          </p:nvSpPr>
          <p:spPr>
            <a:xfrm rot="1800000">
              <a:off x="8384040" y="4055040"/>
              <a:ext cx="1242720" cy="1387440"/>
            </a:xfrm>
            <a:custGeom>
              <a:avLst/>
              <a:gdLst/>
              <a:ahLst/>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sp>
          <p:nvSpPr>
            <p:cNvPr id="605" name="Freeform 99"/>
            <p:cNvSpPr/>
            <p:nvPr/>
          </p:nvSpPr>
          <p:spPr>
            <a:xfrm rot="1800000">
              <a:off x="8384040" y="1510920"/>
              <a:ext cx="1241280" cy="1388160"/>
            </a:xfrm>
            <a:custGeom>
              <a:avLst/>
              <a:gdLst/>
              <a:ahLst/>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700">
              <a:solidFill>
                <a:srgbClr val="FFFFFF">
                  <a:alpha val="12000"/>
                </a:srgbClr>
              </a:solidFill>
              <a:round/>
            </a:ln>
          </p:spPr>
          <p:style>
            <a:lnRef idx="2">
              <a:schemeClr val="accent1">
                <a:shade val="50000"/>
              </a:schemeClr>
            </a:lnRef>
            <a:fillRef idx="1">
              <a:schemeClr val="accent1"/>
            </a:fillRef>
            <a:effectRef idx="0">
              <a:schemeClr val="accent1"/>
            </a:effectRef>
            <a:fontRef idx="minor"/>
          </p:style>
        </p:sp>
      </p:grpSp>
      <p:sp>
        <p:nvSpPr>
          <p:cNvPr id="606" name="Rectangle 65"/>
          <p:cNvSpPr/>
          <p:nvPr/>
        </p:nvSpPr>
        <p:spPr>
          <a:xfrm>
            <a:off x="457200" y="333360"/>
            <a:ext cx="8228880" cy="6184800"/>
          </a:xfrm>
          <a:prstGeom prst="rect">
            <a:avLst/>
          </a:prstGeom>
          <a:solidFill>
            <a:schemeClr val="bg1"/>
          </a:solidFill>
          <a:ln w="6350">
            <a:solidFill>
              <a:srgbClr val="000000"/>
            </a:solidFill>
            <a:round/>
          </a:ln>
        </p:spPr>
        <p:style>
          <a:lnRef idx="2">
            <a:schemeClr val="accent1">
              <a:shade val="50000"/>
            </a:schemeClr>
          </a:lnRef>
          <a:fillRef idx="1">
            <a:schemeClr val="accent1"/>
          </a:fillRef>
          <a:effectRef idx="0">
            <a:schemeClr val="accent1"/>
          </a:effectRef>
          <a:fontRef idx="minor"/>
        </p:style>
      </p:sp>
      <p:sp>
        <p:nvSpPr>
          <p:cNvPr id="607" name="Rectangle 69"/>
          <p:cNvSpPr/>
          <p:nvPr/>
        </p:nvSpPr>
        <p:spPr>
          <a:xfrm>
            <a:off x="4561200" y="-21600"/>
            <a:ext cx="3678480" cy="698400"/>
          </a:xfrm>
          <a:prstGeom prst="rect">
            <a:avLst/>
          </a:prstGeom>
          <a:solidFill>
            <a:srgbClr val="F5F5F5"/>
          </a:solidFill>
          <a:ln>
            <a:solidFill>
              <a:srgbClr val="74A510"/>
            </a:solidFill>
            <a:round/>
          </a:ln>
        </p:spPr>
        <p:style>
          <a:lnRef idx="2">
            <a:schemeClr val="accent1">
              <a:shade val="50000"/>
            </a:schemeClr>
          </a:lnRef>
          <a:fillRef idx="1">
            <a:schemeClr val="accent1"/>
          </a:fillRef>
          <a:effectRef idx="0">
            <a:schemeClr val="accent1"/>
          </a:effectRef>
          <a:fontRef idx="minor"/>
        </p:style>
      </p:sp>
      <p:sp>
        <p:nvSpPr>
          <p:cNvPr id="608" name="Rectangle 70"/>
          <p:cNvSpPr/>
          <p:nvPr/>
        </p:nvSpPr>
        <p:spPr>
          <a:xfrm>
            <a:off x="4649040" y="-21600"/>
            <a:ext cx="3504600" cy="623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609" name="PlaceHolder 1"/>
          <p:cNvSpPr>
            <a:spLocks noGrp="1"/>
          </p:cNvSpPr>
          <p:nvPr>
            <p:ph type="title"/>
          </p:nvPr>
        </p:nvSpPr>
        <p:spPr>
          <a:xfrm>
            <a:off x="1258560" y="2900880"/>
            <a:ext cx="6636600" cy="136152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10"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urts.state.co.us/"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hyperlink" Target="https://www.dailyclipart.net/clipart/category/thank-you-clip-art/" TargetMode="External"/><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PlaceHolder 1"/>
          <p:cNvSpPr>
            <a:spLocks noGrp="1"/>
          </p:cNvSpPr>
          <p:nvPr>
            <p:ph type="title"/>
          </p:nvPr>
        </p:nvSpPr>
        <p:spPr>
          <a:xfrm>
            <a:off x="4648320" y="2362320"/>
            <a:ext cx="3504600" cy="2047680"/>
          </a:xfrm>
          <a:prstGeom prst="rect">
            <a:avLst/>
          </a:prstGeom>
          <a:noFill/>
          <a:ln w="0">
            <a:noFill/>
          </a:ln>
        </p:spPr>
        <p:txBody>
          <a:bodyPr lIns="0" tIns="0" rIns="0" bIns="0" anchor="b">
            <a:normAutofit/>
          </a:bodyPr>
          <a:lstStyle/>
          <a:p>
            <a:pPr>
              <a:lnSpc>
                <a:spcPct val="100000"/>
              </a:lnSpc>
              <a:buNone/>
            </a:pPr>
            <a:r>
              <a:rPr lang="en-US" sz="3600" b="0" strike="noStrike" spc="-1">
                <a:solidFill>
                  <a:srgbClr val="94C600"/>
                </a:solidFill>
                <a:latin typeface="Century Gothic"/>
              </a:rPr>
              <a:t>Understanding the Eviction Process</a:t>
            </a:r>
            <a:endParaRPr lang="en-US" sz="3600" b="0" strike="noStrike" spc="-1">
              <a:latin typeface="Arial"/>
            </a:endParaRPr>
          </a:p>
        </p:txBody>
      </p:sp>
      <p:sp>
        <p:nvSpPr>
          <p:cNvPr id="654" name="PlaceHolder 2"/>
          <p:cNvSpPr>
            <a:spLocks noGrp="1"/>
          </p:cNvSpPr>
          <p:nvPr>
            <p:ph type="subTitle"/>
          </p:nvPr>
        </p:nvSpPr>
        <p:spPr>
          <a:xfrm>
            <a:off x="4724280" y="4724280"/>
            <a:ext cx="3309120" cy="1260000"/>
          </a:xfrm>
          <a:prstGeom prst="rect">
            <a:avLst/>
          </a:prstGeom>
          <a:noFill/>
          <a:ln w="0">
            <a:noFill/>
          </a:ln>
        </p:spPr>
        <p:txBody>
          <a:bodyPr lIns="0" tIns="0" rIns="0" bIns="0" anchor="t">
            <a:normAutofit/>
          </a:bodyPr>
          <a:lstStyle/>
          <a:p>
            <a:pPr>
              <a:lnSpc>
                <a:spcPct val="100000"/>
              </a:lnSpc>
              <a:spcBef>
                <a:spcPts val="360"/>
              </a:spcBef>
              <a:buNone/>
              <a:tabLst>
                <a:tab pos="0" algn="l"/>
              </a:tabLst>
            </a:pPr>
            <a:r>
              <a:rPr lang="en-US" sz="1800" b="0" strike="noStrike" spc="-1">
                <a:solidFill>
                  <a:srgbClr val="424242"/>
                </a:solidFill>
                <a:latin typeface="Century Gothic"/>
              </a:rPr>
              <a:t>Presented by the12</a:t>
            </a:r>
            <a:r>
              <a:rPr lang="en-US" sz="1800" b="0" strike="noStrike" spc="-1" baseline="30000">
                <a:solidFill>
                  <a:srgbClr val="424242"/>
                </a:solidFill>
                <a:latin typeface="Century Gothic"/>
              </a:rPr>
              <a:t>th</a:t>
            </a:r>
            <a:r>
              <a:rPr lang="en-US" sz="1800" b="0" strike="noStrike" spc="-1">
                <a:solidFill>
                  <a:srgbClr val="424242"/>
                </a:solidFill>
                <a:latin typeface="Century Gothic"/>
              </a:rPr>
              <a:t> Judicial District Access to Justice Committee</a:t>
            </a:r>
            <a:endParaRPr lang="en-US"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Whose Responsibility to Fix?</a:t>
            </a:r>
            <a:endParaRPr lang="en-US" sz="4000" b="0" strike="noStrike" spc="-1">
              <a:latin typeface="Arial"/>
            </a:endParaRPr>
          </a:p>
        </p:txBody>
      </p:sp>
      <p:sp>
        <p:nvSpPr>
          <p:cNvPr id="674" name="PlaceHolder 2"/>
          <p:cNvSpPr>
            <a:spLocks noGrp="1"/>
          </p:cNvSpPr>
          <p:nvPr>
            <p:ph/>
          </p:nvPr>
        </p:nvSpPr>
        <p:spPr>
          <a:xfrm>
            <a:off x="1043640" y="2323800"/>
            <a:ext cx="6776640" cy="3508200"/>
          </a:xfrm>
          <a:prstGeom prst="rect">
            <a:avLst/>
          </a:prstGeom>
          <a:noFill/>
          <a:ln w="0">
            <a:noFill/>
          </a:ln>
        </p:spPr>
        <p:txBody>
          <a:bodyPr lIns="90000" tIns="45000" rIns="90000" bIns="45000" anchor="t">
            <a:no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Generally always the landlord’s obligation to fix conditions mentioned above.</a:t>
            </a:r>
            <a:endParaRPr lang="en-US" sz="2400" b="0" strike="noStrike" spc="-1">
              <a:latin typeface="Arial"/>
            </a:endParaRPr>
          </a:p>
          <a:p>
            <a:pPr marL="864000" lvl="1" indent="-324000">
              <a:lnSpc>
                <a:spcPct val="100000"/>
              </a:lnSpc>
              <a:spcBef>
                <a:spcPts val="1134"/>
              </a:spcBef>
              <a:buClr>
                <a:srgbClr val="000000"/>
              </a:buClr>
              <a:buSzPct val="75000"/>
              <a:buFont typeface="Symbol"/>
              <a:buChar char=""/>
            </a:pPr>
            <a:r>
              <a:rPr lang="en-US" sz="2000" b="0" strike="noStrike" spc="-1">
                <a:solidFill>
                  <a:srgbClr val="3E3D2D"/>
                </a:solidFill>
                <a:latin typeface="Century Gothic"/>
              </a:rPr>
              <a:t>Exception for single family homes in certain circumstances where there is a:</a:t>
            </a:r>
            <a:endParaRPr lang="en-US" sz="2000" b="0" strike="noStrike" spc="-1">
              <a:latin typeface="Arial"/>
            </a:endParaRPr>
          </a:p>
          <a:p>
            <a:pPr marL="1296000" lvl="2" indent="-288000">
              <a:lnSpc>
                <a:spcPct val="100000"/>
              </a:lnSpc>
              <a:spcBef>
                <a:spcPts val="850"/>
              </a:spcBef>
              <a:buClr>
                <a:srgbClr val="000000"/>
              </a:buClr>
              <a:buSzPct val="45000"/>
              <a:buFont typeface="Wingdings" charset="2"/>
              <a:buChar char=""/>
            </a:pPr>
            <a:r>
              <a:rPr lang="en-US" sz="1800" b="0" strike="noStrike" spc="-1">
                <a:solidFill>
                  <a:srgbClr val="3E3D2D"/>
                </a:solidFill>
                <a:latin typeface="Century Gothic"/>
              </a:rPr>
              <a:t>Separate written agreement that tenant will fix, and</a:t>
            </a:r>
            <a:endParaRPr lang="en-US" sz="1800" b="0" strike="noStrike" spc="-1">
              <a:latin typeface="Arial"/>
            </a:endParaRPr>
          </a:p>
          <a:p>
            <a:pPr marL="1296000" lvl="2" indent="-288000">
              <a:lnSpc>
                <a:spcPct val="100000"/>
              </a:lnSpc>
              <a:spcBef>
                <a:spcPts val="850"/>
              </a:spcBef>
              <a:buClr>
                <a:srgbClr val="000000"/>
              </a:buClr>
              <a:buSzPct val="45000"/>
              <a:buFont typeface="Wingdings" charset="2"/>
              <a:buChar char=""/>
            </a:pPr>
            <a:r>
              <a:rPr lang="en-US" sz="1800" b="0" strike="noStrike" spc="-1">
                <a:solidFill>
                  <a:srgbClr val="3E3D2D"/>
                </a:solidFill>
                <a:latin typeface="Century Gothic"/>
              </a:rPr>
              <a:t>Tenant has adequate skills to fix the condition.</a:t>
            </a:r>
            <a:endParaRPr lang="en-US" sz="1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What should a tenant do?</a:t>
            </a:r>
            <a:endParaRPr lang="en-US" sz="4000" b="0" strike="noStrike" spc="-1">
              <a:latin typeface="Arial"/>
            </a:endParaRPr>
          </a:p>
        </p:txBody>
      </p:sp>
      <p:sp>
        <p:nvSpPr>
          <p:cNvPr id="676" name="PlaceHolder 2"/>
          <p:cNvSpPr>
            <a:spLocks noGrp="1"/>
          </p:cNvSpPr>
          <p:nvPr>
            <p:ph/>
          </p:nvPr>
        </p:nvSpPr>
        <p:spPr>
          <a:xfrm>
            <a:off x="1043640" y="2323800"/>
            <a:ext cx="6776640" cy="3619440"/>
          </a:xfrm>
          <a:prstGeom prst="rect">
            <a:avLst/>
          </a:prstGeom>
          <a:noFill/>
          <a:ln w="0">
            <a:noFill/>
          </a:ln>
        </p:spPr>
        <p:txBody>
          <a:bodyPr lIns="90000" tIns="45000" rIns="90000" bIns="45000" anchor="t">
            <a:noAutofit/>
          </a:bodyPr>
          <a:lstStyle/>
          <a:p>
            <a:pPr marL="343080" indent="-274320">
              <a:lnSpc>
                <a:spcPct val="100000"/>
              </a:lnSpc>
              <a:spcBef>
                <a:spcPts val="479"/>
              </a:spcBef>
              <a:buClr>
                <a:srgbClr val="94C600"/>
              </a:buClr>
              <a:buSzPct val="76000"/>
              <a:buFont typeface="Wingdings 2" charset="2"/>
              <a:buChar char=""/>
            </a:pPr>
            <a:r>
              <a:rPr lang="en-US" sz="2200" b="1" strike="noStrike" spc="-1">
                <a:solidFill>
                  <a:srgbClr val="3E3D2D"/>
                </a:solidFill>
                <a:latin typeface="Century Gothic"/>
              </a:rPr>
              <a:t>Provide notice to your landlord</a:t>
            </a:r>
            <a:endParaRPr lang="en-US" sz="2200" b="0" strike="noStrike" spc="-1">
              <a:latin typeface="Arial"/>
            </a:endParaRPr>
          </a:p>
          <a:p>
            <a:pPr marL="864000" lvl="1" indent="-324000">
              <a:lnSpc>
                <a:spcPct val="100000"/>
              </a:lnSpc>
              <a:spcBef>
                <a:spcPts val="1134"/>
              </a:spcBef>
              <a:buClr>
                <a:srgbClr val="000000"/>
              </a:buClr>
              <a:buSzPct val="75000"/>
              <a:buFont typeface="Symbol"/>
              <a:buChar char=""/>
            </a:pPr>
            <a:r>
              <a:rPr lang="en-US" sz="1800" b="0" strike="noStrike" spc="-1">
                <a:solidFill>
                  <a:srgbClr val="3E3D2D"/>
                </a:solidFill>
                <a:latin typeface="Century Gothic"/>
              </a:rPr>
              <a:t>Always should be in writing, and preferably should be using the method specified in the lease.</a:t>
            </a:r>
            <a:endParaRPr lang="en-US" sz="1800" b="0" strike="noStrike" spc="-1">
              <a:latin typeface="Arial"/>
            </a:endParaRPr>
          </a:p>
          <a:p>
            <a:pPr marL="864000" lvl="1" indent="-324000">
              <a:lnSpc>
                <a:spcPct val="100000"/>
              </a:lnSpc>
              <a:spcBef>
                <a:spcPts val="1134"/>
              </a:spcBef>
              <a:buClr>
                <a:srgbClr val="000000"/>
              </a:buClr>
              <a:buSzPct val="75000"/>
              <a:buFont typeface="Symbol"/>
              <a:buChar char=""/>
            </a:pPr>
            <a:r>
              <a:rPr lang="en-US" sz="1800" b="0" strike="noStrike" spc="-1">
                <a:solidFill>
                  <a:srgbClr val="3E3D2D"/>
                </a:solidFill>
                <a:latin typeface="Century Gothic"/>
              </a:rPr>
              <a:t>Describe the condition and use pictures if helpful.</a:t>
            </a:r>
            <a:endParaRPr lang="en-US" sz="1800" b="0" strike="noStrike" spc="-1">
              <a:latin typeface="Arial"/>
            </a:endParaRPr>
          </a:p>
          <a:p>
            <a:pPr marL="864000" lvl="1" indent="-324000">
              <a:lnSpc>
                <a:spcPct val="100000"/>
              </a:lnSpc>
              <a:spcBef>
                <a:spcPts val="1134"/>
              </a:spcBef>
              <a:buClr>
                <a:srgbClr val="000000"/>
              </a:buClr>
              <a:buSzPct val="75000"/>
              <a:buFont typeface="Symbol"/>
              <a:buChar char=""/>
            </a:pPr>
            <a:r>
              <a:rPr lang="en-US" sz="1800" b="0" strike="noStrike" spc="-1">
                <a:solidFill>
                  <a:srgbClr val="3E3D2D"/>
                </a:solidFill>
                <a:latin typeface="Century Gothic"/>
              </a:rPr>
              <a:t>Give the landlord permission to enter the property.</a:t>
            </a:r>
            <a:endParaRPr lang="en-US" sz="1800" b="0" strike="noStrike" spc="-1">
              <a:latin typeface="Arial"/>
            </a:endParaRPr>
          </a:p>
          <a:p>
            <a:pPr marL="864000" lvl="1" indent="-324000">
              <a:lnSpc>
                <a:spcPct val="100000"/>
              </a:lnSpc>
              <a:spcBef>
                <a:spcPts val="1134"/>
              </a:spcBef>
              <a:buClr>
                <a:srgbClr val="000000"/>
              </a:buClr>
              <a:buSzPct val="75000"/>
              <a:buFont typeface="Symbol"/>
              <a:buChar char=""/>
            </a:pPr>
            <a:r>
              <a:rPr lang="en-US" sz="1800" b="0" strike="noStrike" spc="-1">
                <a:solidFill>
                  <a:srgbClr val="3E3D2D"/>
                </a:solidFill>
                <a:latin typeface="Century Gothic"/>
              </a:rPr>
              <a:t>Tell the landlord what steps you will take if the landlord does not take action.</a:t>
            </a:r>
            <a:endParaRPr lang="en-US" sz="1800" b="0" strike="noStrike" spc="-1">
              <a:latin typeface="Arial"/>
            </a:endParaRPr>
          </a:p>
          <a:p>
            <a:pPr marL="864000" lvl="1" indent="-324000">
              <a:lnSpc>
                <a:spcPct val="100000"/>
              </a:lnSpc>
              <a:spcBef>
                <a:spcPts val="1134"/>
              </a:spcBef>
              <a:buClr>
                <a:srgbClr val="000000"/>
              </a:buClr>
              <a:buSzPct val="75000"/>
              <a:buFont typeface="Symbol"/>
              <a:buChar char=""/>
            </a:pPr>
            <a:r>
              <a:rPr lang="en-US" sz="1800" b="0" strike="noStrike" spc="-1">
                <a:solidFill>
                  <a:srgbClr val="3E3D2D"/>
                </a:solidFill>
                <a:latin typeface="Century Gothic"/>
              </a:rPr>
              <a:t>Do NOT try and fix the condition yourself (unless there is a written agreement with the landlord to do so)</a:t>
            </a:r>
            <a:endParaRPr lang="en-US" sz="1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rmAutofit/>
          </a:bodyPr>
          <a:lstStyle/>
          <a:p>
            <a:pPr>
              <a:lnSpc>
                <a:spcPct val="100000"/>
              </a:lnSpc>
              <a:buNone/>
            </a:pPr>
            <a:r>
              <a:rPr lang="en-US" sz="4000" b="0" strike="noStrike" spc="-1">
                <a:solidFill>
                  <a:srgbClr val="94C600"/>
                </a:solidFill>
                <a:latin typeface="Century Gothic"/>
              </a:rPr>
              <a:t>What should a landlord do?</a:t>
            </a:r>
            <a:endParaRPr lang="en-US" sz="4000" b="0" strike="noStrike" spc="-1">
              <a:latin typeface="Arial"/>
            </a:endParaRPr>
          </a:p>
        </p:txBody>
      </p:sp>
      <p:sp>
        <p:nvSpPr>
          <p:cNvPr id="678" name="PlaceHolder 2"/>
          <p:cNvSpPr>
            <a:spLocks noGrp="1"/>
          </p:cNvSpPr>
          <p:nvPr>
            <p:ph/>
          </p:nvPr>
        </p:nvSpPr>
        <p:spPr>
          <a:xfrm>
            <a:off x="1043640" y="2323800"/>
            <a:ext cx="6776640" cy="3508200"/>
          </a:xfrm>
          <a:prstGeom prst="rect">
            <a:avLst/>
          </a:prstGeom>
          <a:noFill/>
          <a:ln w="0">
            <a:noFill/>
          </a:ln>
        </p:spPr>
        <p:txBody>
          <a:bodyPr lIns="90000" tIns="45000" rIns="90000" bIns="45000" anchor="t">
            <a:noAutofit/>
          </a:bodyPr>
          <a:lstStyle/>
          <a:p>
            <a:pPr marL="343080" indent="-274320">
              <a:lnSpc>
                <a:spcPct val="100000"/>
              </a:lnSpc>
              <a:spcBef>
                <a:spcPts val="479"/>
              </a:spcBef>
              <a:buClr>
                <a:srgbClr val="94C600"/>
              </a:buClr>
              <a:buFont typeface="Wingdings 2" charset="2"/>
              <a:buAutoNum type="arabicParenR"/>
            </a:pPr>
            <a:r>
              <a:rPr lang="en-US" sz="2400" b="0" strike="noStrike" spc="-1">
                <a:solidFill>
                  <a:srgbClr val="3E3D2D"/>
                </a:solidFill>
                <a:latin typeface="Century Gothic"/>
              </a:rPr>
              <a:t>Respond to tenant’s notice within 24 hours to tell them what steps you will take to fix.</a:t>
            </a:r>
            <a:endParaRPr lang="en-US" sz="2400" b="0" strike="noStrike" spc="-1">
              <a:latin typeface="Arial"/>
            </a:endParaRPr>
          </a:p>
          <a:p>
            <a:pPr marL="343080" indent="-274320">
              <a:lnSpc>
                <a:spcPct val="100000"/>
              </a:lnSpc>
              <a:spcBef>
                <a:spcPts val="479"/>
              </a:spcBef>
              <a:buClr>
                <a:srgbClr val="94C600"/>
              </a:buClr>
              <a:buFont typeface="Wingdings 2" charset="2"/>
              <a:buAutoNum type="arabicParenR"/>
            </a:pPr>
            <a:r>
              <a:rPr lang="en-US" sz="2400" b="0" strike="noStrike" spc="-1">
                <a:solidFill>
                  <a:srgbClr val="3E3D2D"/>
                </a:solidFill>
                <a:latin typeface="Century Gothic"/>
              </a:rPr>
              <a:t>Begin to take action to fix the conditions as soon as possible.</a:t>
            </a:r>
            <a:endParaRPr lang="en-US" sz="2400" b="0" strike="noStrike" spc="-1">
              <a:latin typeface="Arial"/>
            </a:endParaRPr>
          </a:p>
          <a:p>
            <a:pPr marL="648000" lvl="2" indent="-216000">
              <a:lnSpc>
                <a:spcPct val="100000"/>
              </a:lnSpc>
              <a:spcBef>
                <a:spcPts val="850"/>
              </a:spcBef>
              <a:buClr>
                <a:srgbClr val="000000"/>
              </a:buClr>
              <a:buSzPct val="45000"/>
              <a:buFont typeface="Wingdings" charset="2"/>
              <a:buChar char=""/>
            </a:pPr>
            <a:r>
              <a:rPr lang="en-US" sz="1800" b="0" strike="noStrike" spc="-1">
                <a:solidFill>
                  <a:srgbClr val="3E3D2D"/>
                </a:solidFill>
                <a:latin typeface="Century Gothic"/>
              </a:rPr>
              <a:t>If the condition is threatening the health of the tenant, within 24 hours. If it is a condition listed above, within 96 hours.</a:t>
            </a:r>
            <a:endParaRPr lang="en-US" sz="1800" b="0" strike="noStrike" spc="-1">
              <a:latin typeface="Arial"/>
            </a:endParaRPr>
          </a:p>
          <a:p>
            <a:pPr marL="648000" lvl="2" indent="-216000">
              <a:lnSpc>
                <a:spcPct val="100000"/>
              </a:lnSpc>
              <a:spcBef>
                <a:spcPts val="850"/>
              </a:spcBef>
              <a:buClr>
                <a:srgbClr val="000000"/>
              </a:buClr>
              <a:buSzPct val="45000"/>
              <a:buFont typeface="Wingdings" charset="2"/>
              <a:buChar char=""/>
            </a:pPr>
            <a:r>
              <a:rPr lang="en-US" sz="1800" b="0" strike="noStrike" spc="-1">
                <a:solidFill>
                  <a:srgbClr val="3E3D2D"/>
                </a:solidFill>
                <a:latin typeface="Century Gothic"/>
              </a:rPr>
              <a:t>If the tenant’s health is threatened, provide another place for the tenant to stay.</a:t>
            </a:r>
            <a:endParaRPr lang="en-US"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Tenant’s Remedies</a:t>
            </a:r>
            <a:endParaRPr lang="en-US" sz="4000" b="0" strike="noStrike" spc="-1">
              <a:latin typeface="Arial"/>
            </a:endParaRPr>
          </a:p>
        </p:txBody>
      </p:sp>
      <p:sp>
        <p:nvSpPr>
          <p:cNvPr id="680" name="Content Placeholder 12"/>
          <p:cNvSpPr/>
          <p:nvPr/>
        </p:nvSpPr>
        <p:spPr>
          <a:xfrm>
            <a:off x="1043640" y="2381760"/>
            <a:ext cx="3756600" cy="350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432000" indent="-324000">
              <a:lnSpc>
                <a:spcPct val="100000"/>
              </a:lnSpc>
              <a:spcBef>
                <a:spcPts val="1417"/>
              </a:spcBef>
              <a:buClr>
                <a:srgbClr val="000000"/>
              </a:buClr>
              <a:buFont typeface="StarSymbol"/>
              <a:buAutoNum type="arabicParenR"/>
            </a:pPr>
            <a:r>
              <a:rPr lang="en-US" sz="1800" b="0" strike="noStrike" spc="-1">
                <a:solidFill>
                  <a:srgbClr val="3E3D2D"/>
                </a:solidFill>
                <a:latin typeface="Century Gothic"/>
              </a:rPr>
              <a:t>End the lease agreement and move out.</a:t>
            </a:r>
            <a:endParaRPr lang="en-US" sz="1800" b="0" strike="noStrike" spc="-1">
              <a:latin typeface="Arial"/>
            </a:endParaRPr>
          </a:p>
          <a:p>
            <a:pPr marL="648000" lvl="2" indent="-216000">
              <a:lnSpc>
                <a:spcPct val="100000"/>
              </a:lnSpc>
              <a:spcBef>
                <a:spcPts val="850"/>
              </a:spcBef>
              <a:buClr>
                <a:srgbClr val="000000"/>
              </a:buClr>
              <a:buSzPct val="45000"/>
              <a:buFont typeface="Wingdings" charset="2"/>
              <a:buChar char=""/>
            </a:pPr>
            <a:r>
              <a:rPr lang="en-US" sz="1500" b="0" strike="noStrike" spc="-1">
                <a:solidFill>
                  <a:srgbClr val="3E3D2D"/>
                </a:solidFill>
                <a:latin typeface="Century Gothic"/>
              </a:rPr>
              <a:t>Must give your landlord at least 5 business days to begin fixing after you gave notice.</a:t>
            </a:r>
            <a:endParaRPr lang="en-US" sz="1500" b="0" strike="noStrike" spc="-1">
              <a:latin typeface="Arial"/>
            </a:endParaRPr>
          </a:p>
          <a:p>
            <a:pPr marL="432000" indent="-324000">
              <a:lnSpc>
                <a:spcPct val="100000"/>
              </a:lnSpc>
              <a:spcBef>
                <a:spcPts val="1417"/>
              </a:spcBef>
              <a:buClr>
                <a:srgbClr val="000000"/>
              </a:buClr>
              <a:buFont typeface="StarSymbol"/>
              <a:buAutoNum type="arabicParenR"/>
            </a:pPr>
            <a:r>
              <a:rPr lang="en-US" sz="1800" b="0" strike="noStrike" spc="-1">
                <a:solidFill>
                  <a:srgbClr val="3E3D2D"/>
                </a:solidFill>
                <a:latin typeface="Century Gothic"/>
              </a:rPr>
              <a:t>Get a court order requiring your landlord to fix the condition and/or compensate the tenant.</a:t>
            </a:r>
            <a:endParaRPr lang="en-US" sz="1800" b="0" strike="noStrike" spc="-1">
              <a:latin typeface="Arial"/>
            </a:endParaRPr>
          </a:p>
          <a:p>
            <a:pPr marL="432000" indent="-324000">
              <a:lnSpc>
                <a:spcPct val="100000"/>
              </a:lnSpc>
              <a:spcBef>
                <a:spcPts val="1417"/>
              </a:spcBef>
              <a:buClr>
                <a:srgbClr val="000000"/>
              </a:buClr>
              <a:buFont typeface="StarSymbol"/>
              <a:buAutoNum type="arabicParenR"/>
            </a:pPr>
            <a:r>
              <a:rPr lang="en-US" sz="1800" b="0" strike="noStrike" spc="-1">
                <a:solidFill>
                  <a:srgbClr val="3E3D2D"/>
                </a:solidFill>
                <a:latin typeface="Century Gothic"/>
              </a:rPr>
              <a:t>Deduct the cost of fixing the condition from the monthly rent.</a:t>
            </a:r>
            <a:endParaRPr lang="en-US" sz="1800" b="0" strike="noStrike" spc="-1">
              <a:latin typeface="Arial"/>
            </a:endParaRPr>
          </a:p>
        </p:txBody>
      </p:sp>
      <p:sp>
        <p:nvSpPr>
          <p:cNvPr id="681" name="Rectangle: Rounded Corners 680"/>
          <p:cNvSpPr/>
          <p:nvPr/>
        </p:nvSpPr>
        <p:spPr>
          <a:xfrm>
            <a:off x="5029200" y="2286000"/>
            <a:ext cx="3322800" cy="3733200"/>
          </a:xfrm>
          <a:prstGeom prst="roundRect">
            <a:avLst>
              <a:gd name="adj" fmla="val 1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0800" tIns="90720" rIns="40680" bIns="90720" numCol="1" spcCol="1440" anchor="ctr">
            <a:noAutofit/>
          </a:bodyPr>
          <a:lstStyle/>
          <a:p>
            <a:pPr marL="432000" indent="-324000">
              <a:lnSpc>
                <a:spcPct val="100000"/>
              </a:lnSpc>
              <a:spcBef>
                <a:spcPts val="1417"/>
              </a:spcBef>
              <a:buClr>
                <a:srgbClr val="000000"/>
              </a:buClr>
              <a:buFont typeface="StarSymbol"/>
              <a:buAutoNum type="arabicParenR"/>
              <a:tabLst>
                <a:tab pos="0" algn="l"/>
              </a:tabLst>
            </a:pPr>
            <a:r>
              <a:rPr lang="en-US" sz="1800" b="0" strike="noStrike" spc="-1">
                <a:solidFill>
                  <a:srgbClr val="FFFFFF"/>
                </a:solidFill>
                <a:latin typeface="Century Gothic"/>
                <a:ea typeface="DejaVu Sans"/>
              </a:rPr>
              <a:t>All of these steps require that the tenant to follow specific procedures, and failure to do so can result in the tenant owing more money to their landlord. </a:t>
            </a:r>
            <a:r>
              <a:rPr lang="en-US" sz="1800" b="1" strike="noStrike" spc="-1">
                <a:solidFill>
                  <a:srgbClr val="FFFFFF"/>
                </a:solidFill>
                <a:latin typeface="Century Gothic"/>
                <a:ea typeface="DejaVu Sans"/>
              </a:rPr>
              <a:t>It is highly recommended that the tenant contact an attorney before moving forward with these steps.</a:t>
            </a:r>
            <a:endParaRPr lang="en-US" sz="18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Tenant’s Remedies Cont.</a:t>
            </a:r>
            <a:endParaRPr lang="en-US" sz="4000" b="0" strike="noStrike" spc="-1">
              <a:latin typeface="Arial"/>
            </a:endParaRPr>
          </a:p>
        </p:txBody>
      </p:sp>
      <p:sp>
        <p:nvSpPr>
          <p:cNvPr id="683" name="Content Placeholder 13"/>
          <p:cNvSpPr/>
          <p:nvPr/>
        </p:nvSpPr>
        <p:spPr>
          <a:xfrm>
            <a:off x="1043640" y="2381760"/>
            <a:ext cx="7414200" cy="81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nSpc>
                <a:spcPct val="100000"/>
              </a:lnSpc>
              <a:spcBef>
                <a:spcPts val="1417"/>
              </a:spcBef>
              <a:buClr>
                <a:srgbClr val="000000"/>
              </a:buClr>
              <a:buSzPct val="45000"/>
              <a:buFont typeface="Wingdings" charset="2"/>
              <a:buChar char=""/>
            </a:pPr>
            <a:r>
              <a:rPr lang="en-US" sz="1800" b="0" strike="noStrike" spc="-1">
                <a:solidFill>
                  <a:srgbClr val="3E3D2D"/>
                </a:solidFill>
                <a:latin typeface="Century Gothic"/>
              </a:rPr>
              <a:t>The tenant can bring these conditions up as an “affirmative defense” if they are being evicted </a:t>
            </a:r>
            <a:r>
              <a:rPr lang="en-US" sz="1800" b="0" u="sng" strike="noStrike" spc="-1">
                <a:solidFill>
                  <a:srgbClr val="3E3D2D"/>
                </a:solidFill>
                <a:uFillTx/>
                <a:latin typeface="Century Gothic"/>
              </a:rPr>
              <a:t>for failing to pay their rent</a:t>
            </a:r>
            <a:r>
              <a:rPr lang="en-US" sz="1800" b="0" strike="noStrike" spc="-1">
                <a:solidFill>
                  <a:srgbClr val="3E3D2D"/>
                </a:solidFill>
                <a:latin typeface="Century Gothic"/>
              </a:rPr>
              <a:t>.</a:t>
            </a:r>
            <a:endParaRPr lang="en-US" sz="1800" b="0" strike="noStrike" spc="-1">
              <a:latin typeface="Arial"/>
            </a:endParaRPr>
          </a:p>
        </p:txBody>
      </p:sp>
      <p:pic>
        <p:nvPicPr>
          <p:cNvPr id="684" name="Picture 683"/>
          <p:cNvPicPr/>
          <p:nvPr/>
        </p:nvPicPr>
        <p:blipFill>
          <a:blip r:embed="rId2"/>
          <a:stretch/>
        </p:blipFill>
        <p:spPr>
          <a:xfrm>
            <a:off x="1143000" y="3200400"/>
            <a:ext cx="4343040" cy="2724840"/>
          </a:xfrm>
          <a:prstGeom prst="rect">
            <a:avLst/>
          </a:prstGeom>
          <a:ln w="0">
            <a:noFill/>
          </a:ln>
        </p:spPr>
      </p:pic>
      <p:sp>
        <p:nvSpPr>
          <p:cNvPr id="685" name="Rectangle 684"/>
          <p:cNvSpPr/>
          <p:nvPr/>
        </p:nvSpPr>
        <p:spPr>
          <a:xfrm>
            <a:off x="5486400" y="3201120"/>
            <a:ext cx="2971440" cy="2423520"/>
          </a:xfrm>
          <a:prstGeom prst="rect">
            <a:avLst/>
          </a:prstGeom>
          <a:gradFill rotWithShape="0">
            <a:gsLst>
              <a:gs pos="0">
                <a:srgbClr val="77BC65"/>
              </a:gs>
              <a:gs pos="100000">
                <a:srgbClr val="127622"/>
              </a:gs>
            </a:gsLst>
            <a:lin ang="3600000"/>
          </a:gradFill>
          <a:ln w="0">
            <a:noFill/>
          </a:ln>
          <a:effectLst>
            <a:outerShdw rotWithShape="0">
              <a:srgbClr val="000000"/>
            </a:outerShdw>
          </a:effectLst>
        </p:spPr>
        <p:style>
          <a:lnRef idx="0">
            <a:scrgbClr r="0" g="0" b="0"/>
          </a:lnRef>
          <a:fillRef idx="0">
            <a:scrgbClr r="0" g="0" b="0"/>
          </a:fillRef>
          <a:effectRef idx="0">
            <a:scrgbClr r="0" g="0" b="0"/>
          </a:effectRef>
          <a:fontRef idx="minor"/>
        </p:style>
        <p:txBody>
          <a:bodyPr lIns="0" tIns="0" rIns="0" bIns="0" anchor="t">
            <a:noAutofit/>
          </a:bodyPr>
          <a:lstStyle/>
          <a:p>
            <a:pPr marL="216000" indent="-216000">
              <a:lnSpc>
                <a:spcPct val="100000"/>
              </a:lnSpc>
              <a:spcBef>
                <a:spcPts val="1417"/>
              </a:spcBef>
              <a:buClr>
                <a:srgbClr val="000000"/>
              </a:buClr>
              <a:buSzPct val="45000"/>
              <a:buFont typeface="Wingdings" charset="2"/>
              <a:buChar char=""/>
            </a:pPr>
            <a:r>
              <a:rPr lang="en-US" sz="1800" b="1" strike="noStrike" spc="-1">
                <a:solidFill>
                  <a:srgbClr val="FFFFFF"/>
                </a:solidFill>
                <a:latin typeface="Arial"/>
              </a:rPr>
              <a:t>Use JDF 109</a:t>
            </a:r>
            <a:endParaRPr lang="en-US" sz="18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1800" b="0" strike="noStrike" spc="-1">
                <a:solidFill>
                  <a:srgbClr val="FFFFFF"/>
                </a:solidFill>
                <a:latin typeface="Arial"/>
              </a:rPr>
              <a:t>The tenant may be required to deposit the amount of rent due to the landlord, depending on their income.</a:t>
            </a: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p:cNvSpPr>
          <p:nvPr>
            <p:ph type="title"/>
          </p:nvPr>
        </p:nvSpPr>
        <p:spPr>
          <a:xfrm>
            <a:off x="1043640" y="1027800"/>
            <a:ext cx="307080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Landlord’s Defenses</a:t>
            </a:r>
            <a:endParaRPr lang="en-US" sz="4000" b="0" strike="noStrike" spc="-1">
              <a:latin typeface="Arial"/>
            </a:endParaRPr>
          </a:p>
        </p:txBody>
      </p:sp>
      <p:sp>
        <p:nvSpPr>
          <p:cNvPr id="687" name="PlaceHolder 2"/>
          <p:cNvSpPr>
            <a:spLocks noGrp="1"/>
          </p:cNvSpPr>
          <p:nvPr>
            <p:ph/>
          </p:nvPr>
        </p:nvSpPr>
        <p:spPr>
          <a:xfrm>
            <a:off x="1043640" y="2625840"/>
            <a:ext cx="6776640" cy="2860200"/>
          </a:xfrm>
          <a:prstGeom prst="rect">
            <a:avLst/>
          </a:prstGeom>
          <a:noFill/>
          <a:ln w="0">
            <a:noFill/>
          </a:ln>
        </p:spPr>
        <p:txBody>
          <a:bodyPr lIns="90000" tIns="45000" rIns="90000" bIns="45000" anchor="t">
            <a:noAutofit/>
          </a:bodyPr>
          <a:lstStyle/>
          <a:p>
            <a:pPr marL="432000" indent="-324000">
              <a:lnSpc>
                <a:spcPct val="100000"/>
              </a:lnSpc>
              <a:spcBef>
                <a:spcPts val="1417"/>
              </a:spcBef>
              <a:buClr>
                <a:srgbClr val="000000"/>
              </a:buClr>
              <a:buSzPct val="45000"/>
              <a:buFont typeface="Wingdings" charset="2"/>
              <a:buChar char=""/>
            </a:pPr>
            <a:r>
              <a:rPr lang="en-US" sz="2400" b="0" strike="noStrike" spc="-1">
                <a:solidFill>
                  <a:srgbClr val="3E3D2D"/>
                </a:solidFill>
                <a:latin typeface="Century Gothic"/>
              </a:rPr>
              <a:t>The tenant’s misconduct has caused the condition.</a:t>
            </a:r>
            <a:endParaRPr lang="en-US" sz="24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2400" b="0" strike="noStrike" spc="-1">
                <a:solidFill>
                  <a:srgbClr val="3E3D2D"/>
                </a:solidFill>
                <a:latin typeface="Century Gothic"/>
              </a:rPr>
              <a:t>The tenant’s actions or inactions have prevented you from fixing the condition.</a:t>
            </a:r>
            <a:endParaRPr lang="en-US" sz="24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2400" b="0" strike="noStrike" spc="-1">
                <a:solidFill>
                  <a:srgbClr val="3E3D2D"/>
                </a:solidFill>
                <a:latin typeface="Century Gothic"/>
              </a:rPr>
              <a:t>The condition was caused by a third party not under your control and you have done what you can to fix the condition.</a:t>
            </a:r>
            <a:endParaRPr lang="en-US" sz="2400" b="0" strike="noStrike" spc="-1">
              <a:latin typeface="Arial"/>
            </a:endParaRPr>
          </a:p>
        </p:txBody>
      </p:sp>
      <p:pic>
        <p:nvPicPr>
          <p:cNvPr id="688" name="Picture 687"/>
          <p:cNvPicPr/>
          <p:nvPr/>
        </p:nvPicPr>
        <p:blipFill>
          <a:blip r:embed="rId2"/>
          <a:stretch/>
        </p:blipFill>
        <p:spPr>
          <a:xfrm>
            <a:off x="4572000" y="685800"/>
            <a:ext cx="3512160" cy="205704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PlaceHolder 1"/>
          <p:cNvSpPr>
            <a:spLocks noGrp="1"/>
          </p:cNvSpPr>
          <p:nvPr>
            <p:ph type="title"/>
          </p:nvPr>
        </p:nvSpPr>
        <p:spPr>
          <a:xfrm>
            <a:off x="533520" y="380880"/>
            <a:ext cx="7023960" cy="1142280"/>
          </a:xfrm>
          <a:prstGeom prst="rect">
            <a:avLst/>
          </a:prstGeom>
          <a:noFill/>
          <a:ln w="0">
            <a:noFill/>
          </a:ln>
        </p:spPr>
        <p:txBody>
          <a:bodyPr lIns="90000" tIns="45000" rIns="90000" bIns="45000" anchor="b">
            <a:normAutofit fontScale="85000"/>
          </a:bodyPr>
          <a:lstStyle/>
          <a:p>
            <a:pPr>
              <a:lnSpc>
                <a:spcPct val="100000"/>
              </a:lnSpc>
              <a:buNone/>
            </a:pPr>
            <a:r>
              <a:rPr lang="en-US" sz="4000" b="0" strike="noStrike" spc="-1">
                <a:solidFill>
                  <a:srgbClr val="94C600"/>
                </a:solidFill>
                <a:latin typeface="Century Gothic"/>
              </a:rPr>
              <a:t>Before you begin…</a:t>
            </a:r>
            <a:br/>
            <a:r>
              <a:rPr lang="en-US" sz="4000" b="0" strike="noStrike" spc="-1">
                <a:solidFill>
                  <a:srgbClr val="94C600"/>
                </a:solidFill>
                <a:latin typeface="Century Gothic"/>
              </a:rPr>
              <a:t>know your lease agreement!</a:t>
            </a:r>
            <a:endParaRPr lang="en-US" sz="4000" b="0" strike="noStrike" spc="-1">
              <a:latin typeface="Arial"/>
            </a:endParaRPr>
          </a:p>
        </p:txBody>
      </p:sp>
      <p:sp>
        <p:nvSpPr>
          <p:cNvPr id="690" name="PlaceHolder 2"/>
          <p:cNvSpPr>
            <a:spLocks noGrp="1"/>
          </p:cNvSpPr>
          <p:nvPr>
            <p:ph/>
          </p:nvPr>
        </p:nvSpPr>
        <p:spPr>
          <a:xfrm>
            <a:off x="447120" y="1523880"/>
            <a:ext cx="7466760" cy="4419000"/>
          </a:xfrm>
          <a:prstGeom prst="rect">
            <a:avLst/>
          </a:prstGeom>
          <a:noFill/>
          <a:ln w="0">
            <a:noFill/>
          </a:ln>
        </p:spPr>
        <p:txBody>
          <a:bodyPr lIns="90000" tIns="45000" rIns="90000" bIns="45000" anchor="t">
            <a:normAutofit fontScale="93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Lease agreement does not necessarily have to be written to be enforceable, but it is preferable because it will make the terms clear </a:t>
            </a:r>
            <a:endParaRPr lang="en-US" sz="2400" b="0" strike="noStrike" spc="-1">
              <a:latin typeface="Arial"/>
            </a:endParaRPr>
          </a:p>
          <a:p>
            <a:pPr marL="68760">
              <a:lnSpc>
                <a:spcPct val="100000"/>
              </a:lnSpc>
              <a:spcBef>
                <a:spcPts val="479"/>
              </a:spcBef>
              <a:buNone/>
              <a:tabLst>
                <a:tab pos="0" algn="l"/>
              </a:tabLst>
            </a:pPr>
            <a:r>
              <a:rPr lang="en-US" sz="2400" b="0" strike="noStrike" spc="-1">
                <a:solidFill>
                  <a:srgbClr val="3E3D2D"/>
                </a:solidFill>
                <a:latin typeface="Century Gothic"/>
              </a:rPr>
              <a:t>    for the landlord, tenant, and court, if </a:t>
            </a:r>
            <a:endParaRPr lang="en-US" sz="2400" b="0" strike="noStrike" spc="-1">
              <a:latin typeface="Arial"/>
            </a:endParaRPr>
          </a:p>
          <a:p>
            <a:pPr marL="68760">
              <a:lnSpc>
                <a:spcPct val="100000"/>
              </a:lnSpc>
              <a:spcBef>
                <a:spcPts val="479"/>
              </a:spcBef>
              <a:buNone/>
              <a:tabLst>
                <a:tab pos="0" algn="l"/>
              </a:tabLst>
            </a:pPr>
            <a:r>
              <a:rPr lang="en-US" sz="2400" b="0" strike="noStrike" spc="-1">
                <a:solidFill>
                  <a:srgbClr val="3E3D2D"/>
                </a:solidFill>
                <a:latin typeface="Century Gothic"/>
              </a:rPr>
              <a:t>    necessary</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tabLst>
                <a:tab pos="0" algn="l"/>
              </a:tabLst>
            </a:pPr>
            <a:r>
              <a:rPr lang="en-US" sz="2400" b="0" strike="noStrike" spc="-1">
                <a:solidFill>
                  <a:srgbClr val="3E3D2D"/>
                </a:solidFill>
                <a:latin typeface="Century Gothic"/>
              </a:rPr>
              <a:t>Lease agreement should contain information/terms including:</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tabLst>
                <a:tab pos="0" algn="l"/>
              </a:tabLst>
            </a:pPr>
            <a:r>
              <a:rPr lang="en-US" sz="2200" b="0" strike="noStrike" spc="-1">
                <a:solidFill>
                  <a:srgbClr val="3E3D2D"/>
                </a:solidFill>
                <a:latin typeface="Century Gothic"/>
              </a:rPr>
              <a:t>Term/duration of lease</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tabLst>
                <a:tab pos="0" algn="l"/>
              </a:tabLst>
            </a:pPr>
            <a:r>
              <a:rPr lang="en-US" sz="2200" b="0" strike="noStrike" spc="-1">
                <a:solidFill>
                  <a:srgbClr val="3E3D2D"/>
                </a:solidFill>
                <a:latin typeface="Century Gothic"/>
              </a:rPr>
              <a:t>Type and length of notice required to terminate the tenancy</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tabLst>
                <a:tab pos="0" algn="l"/>
              </a:tabLst>
            </a:pPr>
            <a:r>
              <a:rPr lang="en-US" sz="2200" b="0" strike="noStrike" spc="-1">
                <a:solidFill>
                  <a:srgbClr val="3E3D2D"/>
                </a:solidFill>
                <a:latin typeface="Century Gothic"/>
              </a:rPr>
              <a:t>What actions will constitute a violation of the lease and what happens when such a violation occurs</a:t>
            </a:r>
            <a:endParaRPr lang="en-US" sz="2200" b="0" strike="noStrike" spc="-1">
              <a:latin typeface="Arial"/>
            </a:endParaRPr>
          </a:p>
          <a:p>
            <a:pPr marL="365760">
              <a:lnSpc>
                <a:spcPct val="100000"/>
              </a:lnSpc>
              <a:spcBef>
                <a:spcPts val="439"/>
              </a:spcBef>
              <a:buNone/>
              <a:tabLst>
                <a:tab pos="0" algn="l"/>
              </a:tabLst>
            </a:pPr>
            <a:endParaRPr lang="en-US" sz="2200" b="0" strike="noStrike" spc="-1">
              <a:latin typeface="Arial"/>
            </a:endParaRPr>
          </a:p>
          <a:p>
            <a:pPr marL="365760">
              <a:lnSpc>
                <a:spcPct val="100000"/>
              </a:lnSpc>
              <a:spcBef>
                <a:spcPts val="439"/>
              </a:spcBef>
              <a:buNone/>
              <a:tabLst>
                <a:tab pos="0" algn="l"/>
              </a:tabLst>
            </a:pPr>
            <a:endParaRPr lang="en-US" sz="2200" b="0" strike="noStrike" spc="-1">
              <a:latin typeface="Arial"/>
            </a:endParaRPr>
          </a:p>
        </p:txBody>
      </p:sp>
      <p:sp>
        <p:nvSpPr>
          <p:cNvPr id="691"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sp>
      <p:pic>
        <p:nvPicPr>
          <p:cNvPr id="692" name="Picture 3"/>
          <p:cNvPicPr/>
          <p:nvPr/>
        </p:nvPicPr>
        <p:blipFill>
          <a:blip r:embed="rId2"/>
          <a:stretch/>
        </p:blipFill>
        <p:spPr>
          <a:xfrm>
            <a:off x="6008760" y="2514600"/>
            <a:ext cx="2829240" cy="188244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p:cNvSpPr>
          <p:nvPr>
            <p:ph type="title"/>
          </p:nvPr>
        </p:nvSpPr>
        <p:spPr>
          <a:xfrm>
            <a:off x="1043640" y="1027800"/>
            <a:ext cx="7023960" cy="1142280"/>
          </a:xfrm>
          <a:prstGeom prst="rect">
            <a:avLst/>
          </a:prstGeom>
          <a:noFill/>
          <a:ln w="0">
            <a:noFill/>
          </a:ln>
        </p:spPr>
        <p:txBody>
          <a:bodyPr lIns="0" tIns="0" rIns="0" bIns="0" anchor="b">
            <a:noAutofit/>
          </a:bodyPr>
          <a:lstStyle/>
          <a:p>
            <a:pPr>
              <a:lnSpc>
                <a:spcPct val="100000"/>
              </a:lnSpc>
              <a:buNone/>
            </a:pPr>
            <a:r>
              <a:rPr lang="en-US" sz="4000" b="0" strike="noStrike" spc="-1">
                <a:solidFill>
                  <a:srgbClr val="94C600"/>
                </a:solidFill>
                <a:latin typeface="Century Gothic"/>
              </a:rPr>
              <a:t>Terminating a Tenancy</a:t>
            </a:r>
            <a:endParaRPr lang="en-US" sz="4000" b="0" strike="noStrike" spc="-1">
              <a:latin typeface="Arial"/>
            </a:endParaRPr>
          </a:p>
        </p:txBody>
      </p:sp>
      <p:sp>
        <p:nvSpPr>
          <p:cNvPr id="694" name="PlaceHolder 2"/>
          <p:cNvSpPr>
            <a:spLocks noGrp="1"/>
          </p:cNvSpPr>
          <p:nvPr>
            <p:ph/>
          </p:nvPr>
        </p:nvSpPr>
        <p:spPr>
          <a:xfrm>
            <a:off x="838080" y="2313360"/>
            <a:ext cx="3623400" cy="4086720"/>
          </a:xfrm>
          <a:prstGeom prst="rect">
            <a:avLst/>
          </a:prstGeom>
          <a:noFill/>
          <a:ln w="0">
            <a:noFill/>
          </a:ln>
        </p:spPr>
        <p:txBody>
          <a:bodyPr lIns="0" tIns="0" rIns="0" bIns="0" anchor="t">
            <a:normAutofit fontScale="87000"/>
          </a:bodyPr>
          <a:lstStyle/>
          <a:p>
            <a:pPr marL="343080" indent="-274320">
              <a:lnSpc>
                <a:spcPct val="100000"/>
              </a:lnSpc>
              <a:spcBef>
                <a:spcPts val="479"/>
              </a:spcBef>
              <a:buClr>
                <a:srgbClr val="94C600"/>
              </a:buClr>
              <a:buSzPct val="76000"/>
              <a:buFont typeface="Wingdings 2" charset="2"/>
              <a:buChar char=""/>
            </a:pPr>
            <a:r>
              <a:rPr lang="en-US" sz="2400" b="1" u="sng" strike="noStrike" spc="-1">
                <a:solidFill>
                  <a:srgbClr val="3E3D2D"/>
                </a:solidFill>
                <a:uFillTx/>
                <a:latin typeface="Century Gothic"/>
              </a:rPr>
              <a:t>No eviction required</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Tenant and landlord agree to a move-out date voluntarily</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End of term—lease period ends on definite date, depending on terms of lease, no notice required</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NOTE: if you accept rent after the date the lease was set to terminate, you may have extended the tenancy for another term</a:t>
            </a:r>
            <a:endParaRPr lang="en-US" sz="2200" b="0" strike="noStrike" spc="-1">
              <a:latin typeface="Arial"/>
            </a:endParaRPr>
          </a:p>
        </p:txBody>
      </p:sp>
      <p:sp>
        <p:nvSpPr>
          <p:cNvPr id="695" name="PlaceHolder 3"/>
          <p:cNvSpPr>
            <a:spLocks noGrp="1"/>
          </p:cNvSpPr>
          <p:nvPr>
            <p:ph/>
          </p:nvPr>
        </p:nvSpPr>
        <p:spPr>
          <a:xfrm>
            <a:off x="4648320" y="2313360"/>
            <a:ext cx="3416040" cy="3934080"/>
          </a:xfrm>
          <a:prstGeom prst="rect">
            <a:avLst/>
          </a:prstGeom>
          <a:noFill/>
          <a:ln w="0">
            <a:noFill/>
          </a:ln>
        </p:spPr>
        <p:txBody>
          <a:bodyPr lIns="0" tIns="0" rIns="0" bIns="0" anchor="t">
            <a:normAutofit fontScale="93000"/>
          </a:bodyPr>
          <a:lstStyle/>
          <a:p>
            <a:pPr marL="343080" indent="-274320">
              <a:lnSpc>
                <a:spcPct val="100000"/>
              </a:lnSpc>
              <a:spcBef>
                <a:spcPts val="479"/>
              </a:spcBef>
              <a:buClr>
                <a:srgbClr val="94C600"/>
              </a:buClr>
              <a:buSzPct val="76000"/>
              <a:buFont typeface="Wingdings 2" charset="2"/>
              <a:buChar char=""/>
            </a:pPr>
            <a:r>
              <a:rPr lang="en-US" sz="2400" b="1" u="sng" strike="noStrike" spc="-1">
                <a:solidFill>
                  <a:srgbClr val="3E3D2D"/>
                </a:solidFill>
                <a:uFillTx/>
                <a:latin typeface="Century Gothic"/>
              </a:rPr>
              <a:t>Eviction required</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Ending a tenancy with no definite end date</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Termination due to violation of terms of lease agreement</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Forcible Entry and Detainer—see C.R.S. § 13-40-101</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Unlawful Detention—see C.R.S. §13-40-103</a:t>
            </a:r>
            <a:endParaRPr lang="en-US" sz="2200" b="0" strike="noStrike" spc="-1">
              <a:latin typeface="Arial"/>
            </a:endParaRPr>
          </a:p>
        </p:txBody>
      </p:sp>
      <p:pic>
        <p:nvPicPr>
          <p:cNvPr id="696" name="Picture 2"/>
          <p:cNvPicPr/>
          <p:nvPr/>
        </p:nvPicPr>
        <p:blipFill>
          <a:blip r:embed="rId2"/>
          <a:stretch/>
        </p:blipFill>
        <p:spPr>
          <a:xfrm>
            <a:off x="838080" y="65160"/>
            <a:ext cx="2742480" cy="13795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additive="repl">
                                        <p:cTn id="7" dur="1000"/>
                                        <p:tgtEl>
                                          <p:spTgt spid="694">
                                            <p:txEl>
                                              <p:pRg st="0" end="0"/>
                                            </p:txEl>
                                          </p:spTgt>
                                        </p:tgtEl>
                                      </p:cBhvr>
                                    </p:animEffect>
                                    <p:anim calcmode="lin" valueType="num">
                                      <p:cBhvr additive="repl">
                                        <p:cTn id="8" dur="1000" fill="hold"/>
                                        <p:tgtEl>
                                          <p:spTgt spid="694">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694">
                                            <p:txEl>
                                              <p:pRg st="0" end="0"/>
                                            </p:txEl>
                                          </p:spTgt>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694">
                                            <p:txEl>
                                              <p:pRg st="1" end="1"/>
                                            </p:txEl>
                                          </p:spTgt>
                                        </p:tgtEl>
                                        <p:attrNameLst>
                                          <p:attrName>style.visibility</p:attrName>
                                        </p:attrNameLst>
                                      </p:cBhvr>
                                      <p:to>
                                        <p:strVal val="visible"/>
                                      </p:to>
                                    </p:set>
                                    <p:animEffect transition="in" filter="fade">
                                      <p:cBhvr additive="repl">
                                        <p:cTn id="12" dur="1000"/>
                                        <p:tgtEl>
                                          <p:spTgt spid="694">
                                            <p:txEl>
                                              <p:pRg st="1" end="1"/>
                                            </p:txEl>
                                          </p:spTgt>
                                        </p:tgtEl>
                                      </p:cBhvr>
                                    </p:animEffect>
                                    <p:anim calcmode="lin" valueType="num">
                                      <p:cBhvr additive="repl">
                                        <p:cTn id="13" dur="1000" fill="hold"/>
                                        <p:tgtEl>
                                          <p:spTgt spid="694">
                                            <p:txEl>
                                              <p:pRg st="1" end="1"/>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694">
                                            <p:txEl>
                                              <p:pRg st="1" end="1"/>
                                            </p:txEl>
                                          </p:spTgt>
                                        </p:tgtEl>
                                        <p:attrNameLst>
                                          <p:attrName>ppt_y</p:attrName>
                                        </p:attrNameLst>
                                      </p:cBhvr>
                                      <p:tavLst>
                                        <p:tav tm="0">
                                          <p:val>
                                            <p:strVal val="#ppt_y+.1"/>
                                          </p:val>
                                        </p:tav>
                                        <p:tav tm="100000">
                                          <p:val>
                                            <p:strVal val="#ppt_y"/>
                                          </p:val>
                                        </p:tav>
                                      </p:tavLst>
                                    </p:anim>
                                  </p:childTnLst>
                                </p:cTn>
                              </p:par>
                              <p:par>
                                <p:cTn id="15" presetID="42" presetClass="entr" fill="hold" nodeType="withEffect">
                                  <p:stCondLst>
                                    <p:cond delay="0"/>
                                  </p:stCondLst>
                                  <p:childTnLst>
                                    <p:set>
                                      <p:cBhvr>
                                        <p:cTn id="16" dur="1" fill="hold">
                                          <p:stCondLst>
                                            <p:cond delay="0"/>
                                          </p:stCondLst>
                                        </p:cTn>
                                        <p:tgtEl>
                                          <p:spTgt spid="694">
                                            <p:txEl>
                                              <p:pRg st="2" end="2"/>
                                            </p:txEl>
                                          </p:spTgt>
                                        </p:tgtEl>
                                        <p:attrNameLst>
                                          <p:attrName>style.visibility</p:attrName>
                                        </p:attrNameLst>
                                      </p:cBhvr>
                                      <p:to>
                                        <p:strVal val="visible"/>
                                      </p:to>
                                    </p:set>
                                    <p:animEffect transition="in" filter="fade">
                                      <p:cBhvr additive="repl">
                                        <p:cTn id="17" dur="1000"/>
                                        <p:tgtEl>
                                          <p:spTgt spid="694">
                                            <p:txEl>
                                              <p:pRg st="2" end="2"/>
                                            </p:txEl>
                                          </p:spTgt>
                                        </p:tgtEl>
                                      </p:cBhvr>
                                    </p:animEffect>
                                    <p:anim calcmode="lin" valueType="num">
                                      <p:cBhvr additive="repl">
                                        <p:cTn id="18" dur="1000" fill="hold"/>
                                        <p:tgtEl>
                                          <p:spTgt spid="694">
                                            <p:txEl>
                                              <p:pRg st="2" end="2"/>
                                            </p:txEl>
                                          </p:spTgt>
                                        </p:tgtEl>
                                        <p:attrNameLst>
                                          <p:attrName>ppt_x</p:attrName>
                                        </p:attrNameLst>
                                      </p:cBhvr>
                                      <p:tavLst>
                                        <p:tav tm="0">
                                          <p:val>
                                            <p:strVal val="#ppt_x"/>
                                          </p:val>
                                        </p:tav>
                                        <p:tav tm="100000">
                                          <p:val>
                                            <p:strVal val="#ppt_x"/>
                                          </p:val>
                                        </p:tav>
                                      </p:tavLst>
                                    </p:anim>
                                    <p:anim calcmode="lin" valueType="num">
                                      <p:cBhvr additive="repl">
                                        <p:cTn id="19" dur="1000" fill="hold"/>
                                        <p:tgtEl>
                                          <p:spTgt spid="694">
                                            <p:txEl>
                                              <p:pRg st="2" end="2"/>
                                            </p:txEl>
                                          </p:spTgt>
                                        </p:tgtEl>
                                        <p:attrNameLst>
                                          <p:attrName>ppt_y</p:attrName>
                                        </p:attrNameLst>
                                      </p:cBhvr>
                                      <p:tavLst>
                                        <p:tav tm="0">
                                          <p:val>
                                            <p:strVal val="#ppt_y+.1"/>
                                          </p:val>
                                        </p:tav>
                                        <p:tav tm="100000">
                                          <p:val>
                                            <p:strVal val="#ppt_y"/>
                                          </p:val>
                                        </p:tav>
                                      </p:tavLst>
                                    </p:anim>
                                  </p:childTnLst>
                                </p:cTn>
                              </p:par>
                              <p:par>
                                <p:cTn id="20" presetID="42" presetClass="entr" fill="hold" nodeType="withEffect">
                                  <p:stCondLst>
                                    <p:cond delay="0"/>
                                  </p:stCondLst>
                                  <p:childTnLst>
                                    <p:set>
                                      <p:cBhvr>
                                        <p:cTn id="21" dur="1" fill="hold">
                                          <p:stCondLst>
                                            <p:cond delay="0"/>
                                          </p:stCondLst>
                                        </p:cTn>
                                        <p:tgtEl>
                                          <p:spTgt spid="694">
                                            <p:txEl>
                                              <p:pRg st="3" end="3"/>
                                            </p:txEl>
                                          </p:spTgt>
                                        </p:tgtEl>
                                        <p:attrNameLst>
                                          <p:attrName>style.visibility</p:attrName>
                                        </p:attrNameLst>
                                      </p:cBhvr>
                                      <p:to>
                                        <p:strVal val="visible"/>
                                      </p:to>
                                    </p:set>
                                    <p:animEffect transition="in" filter="fade">
                                      <p:cBhvr additive="repl">
                                        <p:cTn id="22" dur="1000"/>
                                        <p:tgtEl>
                                          <p:spTgt spid="694">
                                            <p:txEl>
                                              <p:pRg st="3" end="3"/>
                                            </p:txEl>
                                          </p:spTgt>
                                        </p:tgtEl>
                                      </p:cBhvr>
                                    </p:animEffect>
                                    <p:anim calcmode="lin" valueType="num">
                                      <p:cBhvr additive="repl">
                                        <p:cTn id="23" dur="1000" fill="hold"/>
                                        <p:tgtEl>
                                          <p:spTgt spid="694">
                                            <p:txEl>
                                              <p:pRg st="3" end="3"/>
                                            </p:txEl>
                                          </p:spTgt>
                                        </p:tgtEl>
                                        <p:attrNameLst>
                                          <p:attrName>ppt_x</p:attrName>
                                        </p:attrNameLst>
                                      </p:cBhvr>
                                      <p:tavLst>
                                        <p:tav tm="0">
                                          <p:val>
                                            <p:strVal val="#ppt_x"/>
                                          </p:val>
                                        </p:tav>
                                        <p:tav tm="100000">
                                          <p:val>
                                            <p:strVal val="#ppt_x"/>
                                          </p:val>
                                        </p:tav>
                                      </p:tavLst>
                                    </p:anim>
                                    <p:anim calcmode="lin" valueType="num">
                                      <p:cBhvr additive="repl">
                                        <p:cTn id="24" dur="1000" fill="hold"/>
                                        <p:tgtEl>
                                          <p:spTgt spid="6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fill="hold" nodeType="clickEffect">
                                  <p:stCondLst>
                                    <p:cond delay="0"/>
                                  </p:stCondLst>
                                  <p:childTnLst>
                                    <p:set>
                                      <p:cBhvr>
                                        <p:cTn id="28" dur="1" fill="hold">
                                          <p:stCondLst>
                                            <p:cond delay="0"/>
                                          </p:stCondLst>
                                        </p:cTn>
                                        <p:tgtEl>
                                          <p:spTgt spid="695">
                                            <p:txEl>
                                              <p:pRg st="0" end="0"/>
                                            </p:txEl>
                                          </p:spTgt>
                                        </p:tgtEl>
                                        <p:attrNameLst>
                                          <p:attrName>style.visibility</p:attrName>
                                        </p:attrNameLst>
                                      </p:cBhvr>
                                      <p:to>
                                        <p:strVal val="visible"/>
                                      </p:to>
                                    </p:set>
                                    <p:animEffect transition="in" filter="fade">
                                      <p:cBhvr additive="repl">
                                        <p:cTn id="29" dur="1000"/>
                                        <p:tgtEl>
                                          <p:spTgt spid="695">
                                            <p:txEl>
                                              <p:pRg st="0" end="0"/>
                                            </p:txEl>
                                          </p:spTgt>
                                        </p:tgtEl>
                                      </p:cBhvr>
                                    </p:animEffect>
                                    <p:anim calcmode="lin" valueType="num">
                                      <p:cBhvr additive="repl">
                                        <p:cTn id="30" dur="1000" fill="hold"/>
                                        <p:tgtEl>
                                          <p:spTgt spid="695">
                                            <p:txEl>
                                              <p:pRg st="0" end="0"/>
                                            </p:txEl>
                                          </p:spTgt>
                                        </p:tgtEl>
                                        <p:attrNameLst>
                                          <p:attrName>ppt_x</p:attrName>
                                        </p:attrNameLst>
                                      </p:cBhvr>
                                      <p:tavLst>
                                        <p:tav tm="0">
                                          <p:val>
                                            <p:strVal val="#ppt_x"/>
                                          </p:val>
                                        </p:tav>
                                        <p:tav tm="100000">
                                          <p:val>
                                            <p:strVal val="#ppt_x"/>
                                          </p:val>
                                        </p:tav>
                                      </p:tavLst>
                                    </p:anim>
                                    <p:anim calcmode="lin" valueType="num">
                                      <p:cBhvr additive="repl">
                                        <p:cTn id="31" dur="1000" fill="hold"/>
                                        <p:tgtEl>
                                          <p:spTgt spid="695">
                                            <p:txEl>
                                              <p:pRg st="0" end="0"/>
                                            </p:txEl>
                                          </p:spTgt>
                                        </p:tgtEl>
                                        <p:attrNameLst>
                                          <p:attrName>ppt_y</p:attrName>
                                        </p:attrNameLst>
                                      </p:cBhvr>
                                      <p:tavLst>
                                        <p:tav tm="0">
                                          <p:val>
                                            <p:strVal val="#ppt_y+.1"/>
                                          </p:val>
                                        </p:tav>
                                        <p:tav tm="100000">
                                          <p:val>
                                            <p:strVal val="#ppt_y"/>
                                          </p:val>
                                        </p:tav>
                                      </p:tavLst>
                                    </p:anim>
                                  </p:childTnLst>
                                </p:cTn>
                              </p:par>
                              <p:par>
                                <p:cTn id="32" presetID="42" presetClass="entr" fill="hold" nodeType="withEffect">
                                  <p:stCondLst>
                                    <p:cond delay="0"/>
                                  </p:stCondLst>
                                  <p:childTnLst>
                                    <p:set>
                                      <p:cBhvr>
                                        <p:cTn id="33" dur="1" fill="hold">
                                          <p:stCondLst>
                                            <p:cond delay="0"/>
                                          </p:stCondLst>
                                        </p:cTn>
                                        <p:tgtEl>
                                          <p:spTgt spid="695">
                                            <p:txEl>
                                              <p:pRg st="1" end="1"/>
                                            </p:txEl>
                                          </p:spTgt>
                                        </p:tgtEl>
                                        <p:attrNameLst>
                                          <p:attrName>style.visibility</p:attrName>
                                        </p:attrNameLst>
                                      </p:cBhvr>
                                      <p:to>
                                        <p:strVal val="visible"/>
                                      </p:to>
                                    </p:set>
                                    <p:animEffect transition="in" filter="fade">
                                      <p:cBhvr additive="repl">
                                        <p:cTn id="34" dur="1000"/>
                                        <p:tgtEl>
                                          <p:spTgt spid="695">
                                            <p:txEl>
                                              <p:pRg st="1" end="1"/>
                                            </p:txEl>
                                          </p:spTgt>
                                        </p:tgtEl>
                                      </p:cBhvr>
                                    </p:animEffect>
                                    <p:anim calcmode="lin" valueType="num">
                                      <p:cBhvr additive="repl">
                                        <p:cTn id="35" dur="1000" fill="hold"/>
                                        <p:tgtEl>
                                          <p:spTgt spid="695">
                                            <p:txEl>
                                              <p:pRg st="1" end="1"/>
                                            </p:txEl>
                                          </p:spTgt>
                                        </p:tgtEl>
                                        <p:attrNameLst>
                                          <p:attrName>ppt_x</p:attrName>
                                        </p:attrNameLst>
                                      </p:cBhvr>
                                      <p:tavLst>
                                        <p:tav tm="0">
                                          <p:val>
                                            <p:strVal val="#ppt_x"/>
                                          </p:val>
                                        </p:tav>
                                        <p:tav tm="100000">
                                          <p:val>
                                            <p:strVal val="#ppt_x"/>
                                          </p:val>
                                        </p:tav>
                                      </p:tavLst>
                                    </p:anim>
                                    <p:anim calcmode="lin" valueType="num">
                                      <p:cBhvr additive="repl">
                                        <p:cTn id="36" dur="1000" fill="hold"/>
                                        <p:tgtEl>
                                          <p:spTgt spid="695">
                                            <p:txEl>
                                              <p:pRg st="1" end="1"/>
                                            </p:txEl>
                                          </p:spTgt>
                                        </p:tgtEl>
                                        <p:attrNameLst>
                                          <p:attrName>ppt_y</p:attrName>
                                        </p:attrNameLst>
                                      </p:cBhvr>
                                      <p:tavLst>
                                        <p:tav tm="0">
                                          <p:val>
                                            <p:strVal val="#ppt_y+.1"/>
                                          </p:val>
                                        </p:tav>
                                        <p:tav tm="100000">
                                          <p:val>
                                            <p:strVal val="#ppt_y"/>
                                          </p:val>
                                        </p:tav>
                                      </p:tavLst>
                                    </p:anim>
                                  </p:childTnLst>
                                </p:cTn>
                              </p:par>
                              <p:par>
                                <p:cTn id="37" presetID="42" presetClass="entr" fill="hold" nodeType="withEffect">
                                  <p:stCondLst>
                                    <p:cond delay="0"/>
                                  </p:stCondLst>
                                  <p:childTnLst>
                                    <p:set>
                                      <p:cBhvr>
                                        <p:cTn id="38" dur="1" fill="hold">
                                          <p:stCondLst>
                                            <p:cond delay="0"/>
                                          </p:stCondLst>
                                        </p:cTn>
                                        <p:tgtEl>
                                          <p:spTgt spid="695">
                                            <p:txEl>
                                              <p:pRg st="2" end="2"/>
                                            </p:txEl>
                                          </p:spTgt>
                                        </p:tgtEl>
                                        <p:attrNameLst>
                                          <p:attrName>style.visibility</p:attrName>
                                        </p:attrNameLst>
                                      </p:cBhvr>
                                      <p:to>
                                        <p:strVal val="visible"/>
                                      </p:to>
                                    </p:set>
                                    <p:animEffect transition="in" filter="fade">
                                      <p:cBhvr additive="repl">
                                        <p:cTn id="39" dur="1000"/>
                                        <p:tgtEl>
                                          <p:spTgt spid="695">
                                            <p:txEl>
                                              <p:pRg st="2" end="2"/>
                                            </p:txEl>
                                          </p:spTgt>
                                        </p:tgtEl>
                                      </p:cBhvr>
                                    </p:animEffect>
                                    <p:anim calcmode="lin" valueType="num">
                                      <p:cBhvr additive="repl">
                                        <p:cTn id="40" dur="1000" fill="hold"/>
                                        <p:tgtEl>
                                          <p:spTgt spid="695">
                                            <p:txEl>
                                              <p:pRg st="2" end="2"/>
                                            </p:txEl>
                                          </p:spTgt>
                                        </p:tgtEl>
                                        <p:attrNameLst>
                                          <p:attrName>ppt_x</p:attrName>
                                        </p:attrNameLst>
                                      </p:cBhvr>
                                      <p:tavLst>
                                        <p:tav tm="0">
                                          <p:val>
                                            <p:strVal val="#ppt_x"/>
                                          </p:val>
                                        </p:tav>
                                        <p:tav tm="100000">
                                          <p:val>
                                            <p:strVal val="#ppt_x"/>
                                          </p:val>
                                        </p:tav>
                                      </p:tavLst>
                                    </p:anim>
                                    <p:anim calcmode="lin" valueType="num">
                                      <p:cBhvr additive="repl">
                                        <p:cTn id="41" dur="1000" fill="hold"/>
                                        <p:tgtEl>
                                          <p:spTgt spid="695">
                                            <p:txEl>
                                              <p:pRg st="2" end="2"/>
                                            </p:txEl>
                                          </p:spTgt>
                                        </p:tgtEl>
                                        <p:attrNameLst>
                                          <p:attrName>ppt_y</p:attrName>
                                        </p:attrNameLst>
                                      </p:cBhvr>
                                      <p:tavLst>
                                        <p:tav tm="0">
                                          <p:val>
                                            <p:strVal val="#ppt_y+.1"/>
                                          </p:val>
                                        </p:tav>
                                        <p:tav tm="100000">
                                          <p:val>
                                            <p:strVal val="#ppt_y"/>
                                          </p:val>
                                        </p:tav>
                                      </p:tavLst>
                                    </p:anim>
                                  </p:childTnLst>
                                </p:cTn>
                              </p:par>
                              <p:par>
                                <p:cTn id="42" presetID="42" presetClass="entr" fill="hold" nodeType="withEffect">
                                  <p:stCondLst>
                                    <p:cond delay="0"/>
                                  </p:stCondLst>
                                  <p:childTnLst>
                                    <p:set>
                                      <p:cBhvr>
                                        <p:cTn id="43" dur="1" fill="hold">
                                          <p:stCondLst>
                                            <p:cond delay="0"/>
                                          </p:stCondLst>
                                        </p:cTn>
                                        <p:tgtEl>
                                          <p:spTgt spid="695">
                                            <p:txEl>
                                              <p:pRg st="3" end="3"/>
                                            </p:txEl>
                                          </p:spTgt>
                                        </p:tgtEl>
                                        <p:attrNameLst>
                                          <p:attrName>style.visibility</p:attrName>
                                        </p:attrNameLst>
                                      </p:cBhvr>
                                      <p:to>
                                        <p:strVal val="visible"/>
                                      </p:to>
                                    </p:set>
                                    <p:animEffect transition="in" filter="fade">
                                      <p:cBhvr additive="repl">
                                        <p:cTn id="44" dur="1000"/>
                                        <p:tgtEl>
                                          <p:spTgt spid="695">
                                            <p:txEl>
                                              <p:pRg st="3" end="3"/>
                                            </p:txEl>
                                          </p:spTgt>
                                        </p:tgtEl>
                                      </p:cBhvr>
                                    </p:animEffect>
                                    <p:anim calcmode="lin" valueType="num">
                                      <p:cBhvr additive="repl">
                                        <p:cTn id="45" dur="1000" fill="hold"/>
                                        <p:tgtEl>
                                          <p:spTgt spid="695">
                                            <p:txEl>
                                              <p:pRg st="3" end="3"/>
                                            </p:txEl>
                                          </p:spTgt>
                                        </p:tgtEl>
                                        <p:attrNameLst>
                                          <p:attrName>ppt_x</p:attrName>
                                        </p:attrNameLst>
                                      </p:cBhvr>
                                      <p:tavLst>
                                        <p:tav tm="0">
                                          <p:val>
                                            <p:strVal val="#ppt_x"/>
                                          </p:val>
                                        </p:tav>
                                        <p:tav tm="100000">
                                          <p:val>
                                            <p:strVal val="#ppt_x"/>
                                          </p:val>
                                        </p:tav>
                                      </p:tavLst>
                                    </p:anim>
                                    <p:anim calcmode="lin" valueType="num">
                                      <p:cBhvr additive="repl">
                                        <p:cTn id="46" dur="1000" fill="hold"/>
                                        <p:tgtEl>
                                          <p:spTgt spid="695">
                                            <p:txEl>
                                              <p:pRg st="3" end="3"/>
                                            </p:txEl>
                                          </p:spTgt>
                                        </p:tgtEl>
                                        <p:attrNameLst>
                                          <p:attrName>ppt_y</p:attrName>
                                        </p:attrNameLst>
                                      </p:cBhvr>
                                      <p:tavLst>
                                        <p:tav tm="0">
                                          <p:val>
                                            <p:strVal val="#ppt_y+.1"/>
                                          </p:val>
                                        </p:tav>
                                        <p:tav tm="100000">
                                          <p:val>
                                            <p:strVal val="#ppt_y"/>
                                          </p:val>
                                        </p:tav>
                                      </p:tavLst>
                                    </p:anim>
                                  </p:childTnLst>
                                </p:cTn>
                              </p:par>
                              <p:par>
                                <p:cTn id="47" presetID="42" presetClass="entr" fill="hold" nodeType="withEffect">
                                  <p:stCondLst>
                                    <p:cond delay="0"/>
                                  </p:stCondLst>
                                  <p:childTnLst>
                                    <p:set>
                                      <p:cBhvr>
                                        <p:cTn id="48" dur="1" fill="hold">
                                          <p:stCondLst>
                                            <p:cond delay="0"/>
                                          </p:stCondLst>
                                        </p:cTn>
                                        <p:tgtEl>
                                          <p:spTgt spid="695">
                                            <p:txEl>
                                              <p:pRg st="4" end="4"/>
                                            </p:txEl>
                                          </p:spTgt>
                                        </p:tgtEl>
                                        <p:attrNameLst>
                                          <p:attrName>style.visibility</p:attrName>
                                        </p:attrNameLst>
                                      </p:cBhvr>
                                      <p:to>
                                        <p:strVal val="visible"/>
                                      </p:to>
                                    </p:set>
                                    <p:animEffect transition="in" filter="fade">
                                      <p:cBhvr additive="repl">
                                        <p:cTn id="49" dur="1000"/>
                                        <p:tgtEl>
                                          <p:spTgt spid="695">
                                            <p:txEl>
                                              <p:pRg st="4" end="4"/>
                                            </p:txEl>
                                          </p:spTgt>
                                        </p:tgtEl>
                                      </p:cBhvr>
                                    </p:animEffect>
                                    <p:anim calcmode="lin" valueType="num">
                                      <p:cBhvr additive="repl">
                                        <p:cTn id="50" dur="1000" fill="hold"/>
                                        <p:tgtEl>
                                          <p:spTgt spid="695">
                                            <p:txEl>
                                              <p:pRg st="4" end="4"/>
                                            </p:txEl>
                                          </p:spTgt>
                                        </p:tgtEl>
                                        <p:attrNameLst>
                                          <p:attrName>ppt_x</p:attrName>
                                        </p:attrNameLst>
                                      </p:cBhvr>
                                      <p:tavLst>
                                        <p:tav tm="0">
                                          <p:val>
                                            <p:strVal val="#ppt_x"/>
                                          </p:val>
                                        </p:tav>
                                        <p:tav tm="100000">
                                          <p:val>
                                            <p:strVal val="#ppt_x"/>
                                          </p:val>
                                        </p:tav>
                                      </p:tavLst>
                                    </p:anim>
                                    <p:anim calcmode="lin" valueType="num">
                                      <p:cBhvr additive="repl">
                                        <p:cTn id="51" dur="1000" fill="hold"/>
                                        <p:tgtEl>
                                          <p:spTgt spid="6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laceHolder 1"/>
          <p:cNvSpPr>
            <a:spLocks noGrp="1"/>
          </p:cNvSpPr>
          <p:nvPr>
            <p:ph/>
          </p:nvPr>
        </p:nvSpPr>
        <p:spPr>
          <a:xfrm>
            <a:off x="762120" y="856440"/>
            <a:ext cx="3473640" cy="5619600"/>
          </a:xfrm>
          <a:prstGeom prst="rect">
            <a:avLst/>
          </a:prstGeom>
          <a:noFill/>
          <a:ln w="0">
            <a:noFill/>
          </a:ln>
        </p:spPr>
        <p:txBody>
          <a:bodyPr lIns="90000" tIns="45000" rIns="90000" bIns="45000" anchor="t">
            <a:normAutofit fontScale="79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Landlord CANNOT simply lockout a tenant or turn off heat, electricity, water or other utilities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Called a constructive eviction and it is a violation of the tenant’s rights and may result in liability on the part of the landlord for tenant’s damages</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Landlord CANNOT simply call the Sheriff to come and remove a tenant—Sheriff’s office will not assist in removing a tenant without a court order directing them to do so</a:t>
            </a:r>
            <a:endParaRPr lang="en-US" sz="2400" b="0" strike="noStrike" spc="-1">
              <a:latin typeface="Arial"/>
            </a:endParaRPr>
          </a:p>
        </p:txBody>
      </p:sp>
      <p:sp>
        <p:nvSpPr>
          <p:cNvPr id="698" name="PlaceHolder 2"/>
          <p:cNvSpPr>
            <a:spLocks noGrp="1"/>
          </p:cNvSpPr>
          <p:nvPr>
            <p:ph type="title"/>
          </p:nvPr>
        </p:nvSpPr>
        <p:spPr>
          <a:xfrm>
            <a:off x="4648320" y="685800"/>
            <a:ext cx="3395520" cy="2214720"/>
          </a:xfrm>
          <a:prstGeom prst="rect">
            <a:avLst/>
          </a:prstGeom>
          <a:noFill/>
          <a:ln w="0">
            <a:noFill/>
          </a:ln>
        </p:spPr>
        <p:txBody>
          <a:bodyPr lIns="90000" tIns="45000" rIns="90000" bIns="45000" anchor="b">
            <a:normAutofit/>
          </a:bodyPr>
          <a:lstStyle/>
          <a:p>
            <a:pPr>
              <a:lnSpc>
                <a:spcPct val="100000"/>
              </a:lnSpc>
              <a:buNone/>
            </a:pPr>
            <a:r>
              <a:rPr lang="en-US" sz="4400" b="0" strike="noStrike" spc="-1">
                <a:solidFill>
                  <a:srgbClr val="94C600"/>
                </a:solidFill>
                <a:latin typeface="Century Gothic"/>
              </a:rPr>
              <a:t>Starting the Eviction process:</a:t>
            </a:r>
            <a:endParaRPr lang="en-US" sz="4400" b="0" strike="noStrike" spc="-1">
              <a:latin typeface="Arial"/>
            </a:endParaRPr>
          </a:p>
        </p:txBody>
      </p:sp>
      <p:sp>
        <p:nvSpPr>
          <p:cNvPr id="699" name="PlaceHolder 3"/>
          <p:cNvSpPr>
            <a:spLocks noGrp="1"/>
          </p:cNvSpPr>
          <p:nvPr>
            <p:ph/>
          </p:nvPr>
        </p:nvSpPr>
        <p:spPr>
          <a:xfrm>
            <a:off x="4724280" y="3124080"/>
            <a:ext cx="3310200" cy="1142280"/>
          </a:xfrm>
          <a:prstGeom prst="rect">
            <a:avLst/>
          </a:prstGeom>
          <a:noFill/>
          <a:ln w="0">
            <a:noFill/>
          </a:ln>
        </p:spPr>
        <p:txBody>
          <a:bodyPr lIns="90000" tIns="45000" rIns="90000" bIns="45000" anchor="t">
            <a:noAutofit/>
          </a:bodyPr>
          <a:lstStyle/>
          <a:p>
            <a:pPr>
              <a:lnSpc>
                <a:spcPct val="100000"/>
              </a:lnSpc>
              <a:spcBef>
                <a:spcPts val="879"/>
              </a:spcBef>
              <a:buNone/>
              <a:tabLst>
                <a:tab pos="0" algn="l"/>
              </a:tabLst>
            </a:pPr>
            <a:r>
              <a:rPr lang="en-US" sz="4400" b="1" strike="noStrike" spc="-1">
                <a:solidFill>
                  <a:srgbClr val="424242"/>
                </a:solidFill>
                <a:latin typeface="Century Gothic"/>
              </a:rPr>
              <a:t>What NOT to do</a:t>
            </a:r>
            <a:endParaRPr lang="en-US" sz="4400" b="0" strike="noStrike" spc="-1">
              <a:latin typeface="Arial"/>
            </a:endParaRPr>
          </a:p>
        </p:txBody>
      </p:sp>
      <p:sp>
        <p:nvSpPr>
          <p:cNvPr id="700"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sp>
      <p:pic>
        <p:nvPicPr>
          <p:cNvPr id="701" name="Picture 4" descr="https://encrypted-tbn0.gstatic.com/images?q=tbn:ANd9GcRi_iysk97Zvz7F7qtaz0MKbBbc68e9SJ5lxkuNEt-pPiWGXSQX9Q"/>
          <p:cNvPicPr/>
          <p:nvPr/>
        </p:nvPicPr>
        <p:blipFill>
          <a:blip r:embed="rId2"/>
          <a:stretch/>
        </p:blipFill>
        <p:spPr>
          <a:xfrm>
            <a:off x="6400800" y="3962520"/>
            <a:ext cx="2133000" cy="21423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97">
                                            <p:txEl>
                                              <p:pRg st="0" end="0"/>
                                            </p:txEl>
                                          </p:spTgt>
                                        </p:tgtEl>
                                        <p:attrNameLst>
                                          <p:attrName>style.visibility</p:attrName>
                                        </p:attrNameLst>
                                      </p:cBhvr>
                                      <p:to>
                                        <p:strVal val="visible"/>
                                      </p:to>
                                    </p:set>
                                    <p:animEffect transition="in" filter="fade">
                                      <p:cBhvr additive="repl">
                                        <p:cTn id="7" dur="500"/>
                                        <p:tgtEl>
                                          <p:spTgt spid="697">
                                            <p:txEl>
                                              <p:pRg st="0" end="0"/>
                                            </p:txEl>
                                          </p:spTgt>
                                        </p:tgtEl>
                                      </p:cBhvr>
                                    </p:animEffect>
                                  </p:childTnLst>
                                </p:cTn>
                              </p:par>
                              <p:par>
                                <p:cTn id="8" presetID="10" presetClass="entr" fill="hold" nodeType="withEffect">
                                  <p:stCondLst>
                                    <p:cond delay="0"/>
                                  </p:stCondLst>
                                  <p:childTnLst>
                                    <p:set>
                                      <p:cBhvr>
                                        <p:cTn id="9" dur="1" fill="hold">
                                          <p:stCondLst>
                                            <p:cond delay="0"/>
                                          </p:stCondLst>
                                        </p:cTn>
                                        <p:tgtEl>
                                          <p:spTgt spid="697">
                                            <p:txEl>
                                              <p:pRg st="1" end="1"/>
                                            </p:txEl>
                                          </p:spTgt>
                                        </p:tgtEl>
                                        <p:attrNameLst>
                                          <p:attrName>style.visibility</p:attrName>
                                        </p:attrNameLst>
                                      </p:cBhvr>
                                      <p:to>
                                        <p:strVal val="visible"/>
                                      </p:to>
                                    </p:set>
                                    <p:animEffect transition="in" filter="fade">
                                      <p:cBhvr additive="repl">
                                        <p:cTn id="10" dur="500"/>
                                        <p:tgtEl>
                                          <p:spTgt spid="69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697">
                                            <p:txEl>
                                              <p:pRg st="2" end="2"/>
                                            </p:txEl>
                                          </p:spTgt>
                                        </p:tgtEl>
                                        <p:attrNameLst>
                                          <p:attrName>style.visibility</p:attrName>
                                        </p:attrNameLst>
                                      </p:cBhvr>
                                      <p:to>
                                        <p:strVal val="visible"/>
                                      </p:to>
                                    </p:set>
                                    <p:animEffect transition="in" filter="fade">
                                      <p:cBhvr additive="repl">
                                        <p:cTn id="15" dur="500"/>
                                        <p:tgtEl>
                                          <p:spTgt spid="6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p:cNvSpPr>
          <p:nvPr>
            <p:ph type="title"/>
          </p:nvPr>
        </p:nvSpPr>
        <p:spPr>
          <a:xfrm>
            <a:off x="380880" y="609480"/>
            <a:ext cx="7009560" cy="1142280"/>
          </a:xfrm>
          <a:prstGeom prst="rect">
            <a:avLst/>
          </a:prstGeom>
          <a:noFill/>
          <a:ln w="0">
            <a:noFill/>
          </a:ln>
        </p:spPr>
        <p:txBody>
          <a:bodyPr lIns="90000" tIns="45000" rIns="90000" bIns="45000" anchor="b">
            <a:normAutofit fontScale="85000"/>
          </a:bodyPr>
          <a:lstStyle/>
          <a:p>
            <a:pPr>
              <a:lnSpc>
                <a:spcPct val="100000"/>
              </a:lnSpc>
              <a:buNone/>
            </a:pPr>
            <a:r>
              <a:rPr lang="en-US" sz="4000" b="0" strike="noStrike" spc="-1">
                <a:solidFill>
                  <a:srgbClr val="94C600"/>
                </a:solidFill>
                <a:latin typeface="Century Gothic"/>
              </a:rPr>
              <a:t>Starting the Eviction Process: </a:t>
            </a:r>
            <a:br/>
            <a:r>
              <a:rPr lang="en-US" sz="4000" b="0" strike="noStrike" spc="-1">
                <a:solidFill>
                  <a:srgbClr val="94C600"/>
                </a:solidFill>
                <a:latin typeface="Century Gothic"/>
              </a:rPr>
              <a:t>Written Notice to Tenant</a:t>
            </a:r>
            <a:endParaRPr lang="en-US" sz="4000" b="0" strike="noStrike" spc="-1">
              <a:latin typeface="Arial"/>
            </a:endParaRPr>
          </a:p>
        </p:txBody>
      </p:sp>
      <p:sp>
        <p:nvSpPr>
          <p:cNvPr id="703" name="PlaceHolder 2"/>
          <p:cNvSpPr>
            <a:spLocks noGrp="1"/>
          </p:cNvSpPr>
          <p:nvPr>
            <p:ph/>
          </p:nvPr>
        </p:nvSpPr>
        <p:spPr>
          <a:xfrm>
            <a:off x="614160" y="1828800"/>
            <a:ext cx="6776640" cy="4571280"/>
          </a:xfrm>
          <a:prstGeom prst="rect">
            <a:avLst/>
          </a:prstGeom>
          <a:noFill/>
          <a:ln w="0">
            <a:noFill/>
          </a:ln>
        </p:spPr>
        <p:txBody>
          <a:bodyPr lIns="90000" tIns="45000" rIns="90000" bIns="45000" anchor="t">
            <a:norm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eviction process always begins with written notice to tenant—the type and length of notice may depend on why eviction and type of tenancy</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Check the terms of lease first</a:t>
            </a:r>
            <a:endParaRPr lang="en-US" sz="2400" b="0" strike="noStrike" spc="-1">
              <a:latin typeface="Arial"/>
            </a:endParaRPr>
          </a:p>
          <a:p>
            <a:pPr>
              <a:lnSpc>
                <a:spcPct val="100000"/>
              </a:lnSpc>
              <a:spcBef>
                <a:spcPts val="479"/>
              </a:spcBef>
              <a:buNone/>
            </a:pP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Form notices available on courts website:</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u="sng" strike="noStrike" spc="-1">
                <a:solidFill>
                  <a:srgbClr val="E68200"/>
                </a:solidFill>
                <a:uFillTx/>
                <a:latin typeface="Century Gothic"/>
                <a:hlinkClick r:id="rId2"/>
              </a:rPr>
              <a:t>www.courts.state.co.us</a:t>
            </a:r>
            <a:endParaRPr lang="en-US" sz="2200" b="0" strike="noStrike" spc="-1">
              <a:latin typeface="Arial"/>
            </a:endParaRPr>
          </a:p>
          <a:p>
            <a:pPr marL="914400" lvl="2" indent="-228600">
              <a:lnSpc>
                <a:spcPct val="100000"/>
              </a:lnSpc>
              <a:spcBef>
                <a:spcPts val="400"/>
              </a:spcBef>
              <a:buClr>
                <a:srgbClr val="94C600"/>
              </a:buClr>
              <a:buSzPct val="76000"/>
              <a:buFont typeface="Wingdings 2" charset="2"/>
              <a:buChar char=""/>
            </a:pPr>
            <a:r>
              <a:rPr lang="en-US" sz="2000" b="0" strike="noStrike" spc="-1">
                <a:solidFill>
                  <a:srgbClr val="3E3D2D"/>
                </a:solidFill>
                <a:latin typeface="Century Gothic"/>
              </a:rPr>
              <a:t>Click on “Self Help/Forms”, then “All Court Forms &amp; Instructions” then “Housing (Evictions, Foreclosures, and Unauthorized Persons Removal)”</a:t>
            </a:r>
            <a:endParaRPr lang="en-US" sz="2000" b="0" strike="noStrike" spc="-1">
              <a:latin typeface="Arial"/>
            </a:endParaRPr>
          </a:p>
        </p:txBody>
      </p:sp>
      <p:pic>
        <p:nvPicPr>
          <p:cNvPr id="704" name="Picture 2"/>
          <p:cNvPicPr/>
          <p:nvPr/>
        </p:nvPicPr>
        <p:blipFill>
          <a:blip r:embed="rId3"/>
          <a:stretch/>
        </p:blipFill>
        <p:spPr>
          <a:xfrm>
            <a:off x="6804360" y="2525400"/>
            <a:ext cx="2338920" cy="17517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PlaceHolder 1"/>
          <p:cNvSpPr>
            <a:spLocks noGrp="1"/>
          </p:cNvSpPr>
          <p:nvPr>
            <p:ph type="title"/>
          </p:nvPr>
        </p:nvSpPr>
        <p:spPr>
          <a:xfrm>
            <a:off x="685800" y="685800"/>
            <a:ext cx="6636600" cy="136152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Panel Discussion</a:t>
            </a:r>
            <a:br/>
            <a:endParaRPr lang="en-US" sz="4000" b="0" strike="noStrike" spc="-1">
              <a:latin typeface="Arial"/>
            </a:endParaRPr>
          </a:p>
        </p:txBody>
      </p:sp>
      <p:sp>
        <p:nvSpPr>
          <p:cNvPr id="656" name="PlaceHolder 2"/>
          <p:cNvSpPr>
            <a:spLocks noGrp="1"/>
          </p:cNvSpPr>
          <p:nvPr>
            <p:ph/>
          </p:nvPr>
        </p:nvSpPr>
        <p:spPr>
          <a:xfrm>
            <a:off x="1258560" y="1752480"/>
            <a:ext cx="6636600" cy="4419000"/>
          </a:xfrm>
          <a:prstGeom prst="rect">
            <a:avLst/>
          </a:prstGeom>
          <a:noFill/>
          <a:ln w="0">
            <a:noFill/>
          </a:ln>
        </p:spPr>
        <p:txBody>
          <a:bodyPr lIns="90000" tIns="45000" rIns="90000" bIns="45000" anchor="t">
            <a:normAutofit/>
          </a:bodyPr>
          <a:lstStyle/>
          <a:p>
            <a:pPr>
              <a:lnSpc>
                <a:spcPct val="100000"/>
              </a:lnSpc>
              <a:spcBef>
                <a:spcPts val="400"/>
              </a:spcBef>
              <a:buNone/>
              <a:tabLst>
                <a:tab pos="0" algn="l"/>
              </a:tabLst>
            </a:pPr>
            <a:r>
              <a:rPr lang="en-US" sz="2000" b="1" strike="noStrike" spc="-1">
                <a:solidFill>
                  <a:srgbClr val="8B8B8B"/>
                </a:solidFill>
                <a:latin typeface="Century Gothic"/>
              </a:rPr>
              <a:t>Panel members</a:t>
            </a:r>
            <a:r>
              <a:rPr lang="en-US" sz="2000" b="0" strike="noStrike" spc="-1">
                <a:solidFill>
                  <a:srgbClr val="8B8B8B"/>
                </a:solidFill>
                <a:latin typeface="Century Gothic"/>
              </a:rPr>
              <a:t>: </a:t>
            </a:r>
            <a:endParaRPr lang="en-US" sz="2000" b="0" strike="noStrike" spc="-1">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0" strike="noStrike" spc="-1">
                <a:solidFill>
                  <a:srgbClr val="8B8B8B"/>
                </a:solidFill>
                <a:latin typeface="Century Gothic"/>
              </a:rPr>
              <a:t>Judge Craig Schuenemann, Saguache County Judge</a:t>
            </a:r>
            <a:endParaRPr lang="en-US" sz="2000" b="0" strike="noStrike" spc="-1">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0" strike="noStrike" spc="-1">
                <a:solidFill>
                  <a:srgbClr val="8B8B8B"/>
                </a:solidFill>
                <a:latin typeface="Century Gothic"/>
              </a:rPr>
              <a:t>John Montgomery, private attorney;</a:t>
            </a:r>
            <a:endParaRPr lang="en-US" sz="2000" b="0" strike="noStrike" spc="-1">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0" strike="noStrike" spc="-1">
                <a:solidFill>
                  <a:srgbClr val="8B8B8B"/>
                </a:solidFill>
                <a:latin typeface="Century Gothic"/>
              </a:rPr>
              <a:t>Chad Keizer, Staff Attorney, Colorado Legal Services</a:t>
            </a:r>
            <a:endParaRPr lang="en-US" sz="2000" b="0" strike="noStrike" spc="-1">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0" strike="noStrike" spc="-1">
                <a:solidFill>
                  <a:srgbClr val="8B8B8B"/>
                </a:solidFill>
                <a:latin typeface="Century Gothic"/>
              </a:rPr>
              <a:t>Roxy Gehring, Center for Restorative Programs</a:t>
            </a:r>
            <a:endParaRPr lang="en-US" sz="2000" b="0" strike="noStrike" spc="-1">
              <a:latin typeface="Arial"/>
            </a:endParaRPr>
          </a:p>
          <a:p>
            <a:pPr>
              <a:lnSpc>
                <a:spcPct val="100000"/>
              </a:lnSpc>
              <a:spcBef>
                <a:spcPts val="400"/>
              </a:spcBef>
              <a:buNone/>
              <a:tabLst>
                <a:tab pos="0" algn="l"/>
              </a:tabLst>
            </a:pPr>
            <a:r>
              <a:rPr lang="en-US" sz="2000" b="0" strike="noStrike" spc="-1">
                <a:solidFill>
                  <a:srgbClr val="8B8B8B"/>
                </a:solidFill>
                <a:latin typeface="Century Gothic"/>
              </a:rPr>
              <a:t> </a:t>
            </a:r>
            <a:endParaRPr lang="en-US" sz="2000" b="0" strike="noStrike" spc="-1">
              <a:latin typeface="Arial"/>
            </a:endParaRPr>
          </a:p>
          <a:p>
            <a:pPr>
              <a:lnSpc>
                <a:spcPct val="100000"/>
              </a:lnSpc>
              <a:spcBef>
                <a:spcPts val="400"/>
              </a:spcBef>
              <a:buNone/>
              <a:tabLst>
                <a:tab pos="0" algn="l"/>
              </a:tabLst>
            </a:pPr>
            <a:r>
              <a:rPr lang="en-US" sz="2000" b="1" strike="noStrike" spc="-1">
                <a:solidFill>
                  <a:srgbClr val="8B8B8B"/>
                </a:solidFill>
                <a:latin typeface="Century Gothic"/>
              </a:rPr>
              <a:t>Moderated by </a:t>
            </a:r>
            <a:r>
              <a:rPr lang="en-US" sz="2000" b="0" strike="noStrike" spc="-1">
                <a:solidFill>
                  <a:srgbClr val="8B8B8B"/>
                </a:solidFill>
                <a:latin typeface="Century Gothic"/>
              </a:rPr>
              <a:t>Judge Kimberly Cortez, </a:t>
            </a:r>
            <a:r>
              <a:rPr lang="en-US" sz="2000" b="0" i="1" strike="noStrike" spc="-1">
                <a:solidFill>
                  <a:srgbClr val="8B8B8B"/>
                </a:solidFill>
                <a:latin typeface="Century Gothic"/>
              </a:rPr>
              <a:t>District Court Judge for 12</a:t>
            </a:r>
            <a:r>
              <a:rPr lang="en-US" sz="2000" b="0" i="1" strike="noStrike" spc="-1" baseline="30000">
                <a:solidFill>
                  <a:srgbClr val="8B8B8B"/>
                </a:solidFill>
                <a:latin typeface="Century Gothic"/>
              </a:rPr>
              <a:t>th</a:t>
            </a:r>
            <a:r>
              <a:rPr lang="en-US" sz="2000" b="0" i="1" strike="noStrike" spc="-1">
                <a:solidFill>
                  <a:srgbClr val="8B8B8B"/>
                </a:solidFill>
                <a:latin typeface="Century Gothic"/>
              </a:rPr>
              <a:t> Judicial District</a:t>
            </a:r>
            <a:r>
              <a:rPr lang="en-US" sz="2000" b="0" strike="noStrike" spc="-1">
                <a:solidFill>
                  <a:srgbClr val="8B8B8B"/>
                </a:solidFill>
                <a:latin typeface="Century Gothic"/>
              </a:rPr>
              <a:t>.</a:t>
            </a:r>
            <a:endParaRPr lang="en-US" sz="2000" b="0" strike="noStrike" spc="-1">
              <a:latin typeface="Arial"/>
            </a:endParaRPr>
          </a:p>
          <a:p>
            <a:pPr>
              <a:lnSpc>
                <a:spcPct val="100000"/>
              </a:lnSpc>
              <a:spcBef>
                <a:spcPts val="400"/>
              </a:spcBef>
              <a:buNone/>
              <a:tabLst>
                <a:tab pos="0" algn="l"/>
              </a:tabLst>
            </a:pPr>
            <a:r>
              <a:rPr lang="en-US" sz="2000" b="0" strike="noStrike" spc="-1">
                <a:solidFill>
                  <a:srgbClr val="8B8B8B"/>
                </a:solidFill>
                <a:latin typeface="Century Gothic"/>
              </a:rPr>
              <a:t> </a:t>
            </a:r>
            <a:endParaRPr lang="en-US" sz="20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Definitions </a:t>
            </a:r>
            <a:endParaRPr lang="en-US" sz="4000" b="0" strike="noStrike" spc="-1">
              <a:latin typeface="Arial"/>
            </a:endParaRPr>
          </a:p>
        </p:txBody>
      </p:sp>
      <p:sp>
        <p:nvSpPr>
          <p:cNvPr id="706" name="PlaceHolder 2"/>
          <p:cNvSpPr>
            <a:spLocks noGrp="1"/>
          </p:cNvSpPr>
          <p:nvPr>
            <p:ph/>
          </p:nvPr>
        </p:nvSpPr>
        <p:spPr>
          <a:xfrm>
            <a:off x="1043640" y="2323800"/>
            <a:ext cx="6776640" cy="3508200"/>
          </a:xfrm>
          <a:prstGeom prst="rect">
            <a:avLst/>
          </a:prstGeom>
          <a:noFill/>
          <a:ln w="0">
            <a:noFill/>
          </a:ln>
        </p:spPr>
        <p:txBody>
          <a:bodyPr lIns="90000" tIns="45000" rIns="90000" bIns="45000" anchor="t">
            <a:normAutofit fontScale="83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Employer-provided housing agreement – a residential tenancy agreement between an employee and an employer when the employer or an affiliate of the employer acts as a landlord.</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Exempt residential agreement – residential agreement leasing a single family home by a landlord who owns five or fewer single family homes and who provides notice in the agreement that a ten-day notice period required pursuant to this section does not apply to the tenancy entered into pursuant to the agreement.</a:t>
            </a:r>
            <a:endParaRPr lang="en-US" sz="2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PlaceHolder 1"/>
          <p:cNvSpPr>
            <a:spLocks noGrp="1"/>
          </p:cNvSpPr>
          <p:nvPr>
            <p:ph type="title"/>
          </p:nvPr>
        </p:nvSpPr>
        <p:spPr>
          <a:xfrm>
            <a:off x="914400" y="68580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Demand for Compliance or Right to Possession</a:t>
            </a:r>
            <a:endParaRPr lang="en-US" sz="4000" b="0" strike="noStrike" spc="-1">
              <a:latin typeface="Arial"/>
            </a:endParaRPr>
          </a:p>
        </p:txBody>
      </p:sp>
      <p:sp>
        <p:nvSpPr>
          <p:cNvPr id="708" name="PlaceHolder 2"/>
          <p:cNvSpPr>
            <a:spLocks noGrp="1"/>
          </p:cNvSpPr>
          <p:nvPr>
            <p:ph/>
          </p:nvPr>
        </p:nvSpPr>
        <p:spPr>
          <a:xfrm>
            <a:off x="1143000" y="1905120"/>
            <a:ext cx="3208680" cy="639000"/>
          </a:xfrm>
          <a:prstGeom prst="rect">
            <a:avLst/>
          </a:prstGeom>
          <a:noFill/>
          <a:ln w="0">
            <a:noFill/>
          </a:ln>
        </p:spPr>
        <p:txBody>
          <a:bodyPr lIns="90000" tIns="45000" rIns="90000" bIns="45000" anchor="b">
            <a:normAutofit fontScale="86000"/>
          </a:bodyPr>
          <a:lstStyle/>
          <a:p>
            <a:pPr>
              <a:lnSpc>
                <a:spcPct val="100000"/>
              </a:lnSpc>
              <a:spcBef>
                <a:spcPts val="479"/>
              </a:spcBef>
              <a:buNone/>
              <a:tabLst>
                <a:tab pos="0" algn="l"/>
              </a:tabLst>
            </a:pPr>
            <a:r>
              <a:rPr lang="en-US" sz="2400" b="1" u="sng" strike="noStrike" spc="-1">
                <a:solidFill>
                  <a:srgbClr val="94C600"/>
                </a:solidFill>
                <a:uFillTx/>
                <a:latin typeface="Century Gothic"/>
              </a:rPr>
              <a:t>Non-payment of Rent</a:t>
            </a:r>
            <a:endParaRPr lang="en-US" sz="2400" b="0" strike="noStrike" spc="-1">
              <a:latin typeface="Arial"/>
            </a:endParaRPr>
          </a:p>
        </p:txBody>
      </p:sp>
      <p:sp>
        <p:nvSpPr>
          <p:cNvPr id="709" name="PlaceHolder 3"/>
          <p:cNvSpPr>
            <a:spLocks noGrp="1"/>
          </p:cNvSpPr>
          <p:nvPr>
            <p:ph/>
          </p:nvPr>
        </p:nvSpPr>
        <p:spPr>
          <a:xfrm>
            <a:off x="1041840" y="2590920"/>
            <a:ext cx="3419280" cy="3219120"/>
          </a:xfrm>
          <a:prstGeom prst="rect">
            <a:avLst/>
          </a:prstGeom>
          <a:noFill/>
          <a:ln w="0">
            <a:noFill/>
          </a:ln>
        </p:spPr>
        <p:txBody>
          <a:bodyPr lIns="90000" tIns="45000" rIns="90000" bIns="45000" anchor="t">
            <a:normAutofit fontScale="75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Identify amount of rent owed and dates owed for</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Gives tenant 10 days (3 days if nonresident agreement or an employer-provided housing agreement, 5 days if exempt residential agreement) to leave property OR comply by paying rent owed</a:t>
            </a:r>
            <a:endParaRPr lang="en-US" sz="2400" b="0" strike="noStrike" spc="-1">
              <a:latin typeface="Arial"/>
            </a:endParaRPr>
          </a:p>
        </p:txBody>
      </p:sp>
      <p:sp>
        <p:nvSpPr>
          <p:cNvPr id="710" name="PlaceHolder 4"/>
          <p:cNvSpPr>
            <a:spLocks noGrp="1"/>
          </p:cNvSpPr>
          <p:nvPr>
            <p:ph/>
          </p:nvPr>
        </p:nvSpPr>
        <p:spPr>
          <a:xfrm>
            <a:off x="4724280" y="1905120"/>
            <a:ext cx="3342600" cy="639000"/>
          </a:xfrm>
          <a:prstGeom prst="rect">
            <a:avLst/>
          </a:prstGeom>
          <a:noFill/>
          <a:ln w="0">
            <a:noFill/>
          </a:ln>
        </p:spPr>
        <p:txBody>
          <a:bodyPr lIns="90000" tIns="45000" rIns="90000" bIns="45000" anchor="b">
            <a:normAutofit fontScale="86000"/>
          </a:bodyPr>
          <a:lstStyle/>
          <a:p>
            <a:pPr>
              <a:lnSpc>
                <a:spcPct val="100000"/>
              </a:lnSpc>
              <a:spcBef>
                <a:spcPts val="479"/>
              </a:spcBef>
              <a:buNone/>
              <a:tabLst>
                <a:tab pos="0" algn="l"/>
              </a:tabLst>
            </a:pPr>
            <a:r>
              <a:rPr lang="en-US" sz="2400" b="1" u="sng" strike="noStrike" spc="-1">
                <a:solidFill>
                  <a:srgbClr val="94C600"/>
                </a:solidFill>
                <a:uFillTx/>
                <a:latin typeface="Century Gothic"/>
              </a:rPr>
              <a:t>Minor violation of lease</a:t>
            </a:r>
            <a:endParaRPr lang="en-US" sz="2400" b="0" strike="noStrike" spc="-1">
              <a:latin typeface="Arial"/>
            </a:endParaRPr>
          </a:p>
        </p:txBody>
      </p:sp>
      <p:sp>
        <p:nvSpPr>
          <p:cNvPr id="711" name="PlaceHolder 5"/>
          <p:cNvSpPr>
            <a:spLocks noGrp="1"/>
          </p:cNvSpPr>
          <p:nvPr>
            <p:ph/>
          </p:nvPr>
        </p:nvSpPr>
        <p:spPr>
          <a:xfrm>
            <a:off x="4645080" y="2590920"/>
            <a:ext cx="3419280" cy="3219120"/>
          </a:xfrm>
          <a:prstGeom prst="rect">
            <a:avLst/>
          </a:prstGeom>
          <a:noFill/>
          <a:ln w="0">
            <a:noFill/>
          </a:ln>
        </p:spPr>
        <p:txBody>
          <a:bodyPr lIns="90000" tIns="45000" rIns="90000" bIns="45000" anchor="t">
            <a:normAutofit fontScale="70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Clearly identify the provision/term of lease that was violated</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Gives tenant 10 days (3 days if nonresident agreement or an employer-provided housing agreement, 5 days if exempt residential agreement) to leave property OR comply by curing lease violation</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8">
                                            <p:txEl>
                                              <p:pRg st="0" end="0"/>
                                            </p:txEl>
                                          </p:spTgt>
                                        </p:tgtEl>
                                        <p:attrNameLst>
                                          <p:attrName>style.visibility</p:attrName>
                                        </p:attrNameLst>
                                      </p:cBhvr>
                                      <p:to>
                                        <p:strVal val="visible"/>
                                      </p:to>
                                    </p:set>
                                    <p:animEffect transition="in" filter="wipe(left)">
                                      <p:cBhvr additive="repl">
                                        <p:cTn id="7" dur="500"/>
                                        <p:tgtEl>
                                          <p:spTgt spid="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9">
                                            <p:txEl>
                                              <p:pRg st="0" end="0"/>
                                            </p:txEl>
                                          </p:spTgt>
                                        </p:tgtEl>
                                        <p:attrNameLst>
                                          <p:attrName>style.visibility</p:attrName>
                                        </p:attrNameLst>
                                      </p:cBhvr>
                                      <p:to>
                                        <p:strVal val="visible"/>
                                      </p:to>
                                    </p:set>
                                    <p:animEffect transition="in" filter="wipe(left)">
                                      <p:cBhvr additive="repl">
                                        <p:cTn id="12" dur="500"/>
                                        <p:tgtEl>
                                          <p:spTgt spid="709">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09">
                                            <p:txEl>
                                              <p:pRg st="1" end="1"/>
                                            </p:txEl>
                                          </p:spTgt>
                                        </p:tgtEl>
                                        <p:attrNameLst>
                                          <p:attrName>style.visibility</p:attrName>
                                        </p:attrNameLst>
                                      </p:cBhvr>
                                      <p:to>
                                        <p:strVal val="visible"/>
                                      </p:to>
                                    </p:set>
                                    <p:animEffect transition="in" filter="wipe(left)">
                                      <p:cBhvr additive="repl">
                                        <p:cTn id="15" dur="500"/>
                                        <p:tgtEl>
                                          <p:spTgt spid="7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10">
                                            <p:txEl>
                                              <p:pRg st="0" end="0"/>
                                            </p:txEl>
                                          </p:spTgt>
                                        </p:tgtEl>
                                        <p:attrNameLst>
                                          <p:attrName>style.visibility</p:attrName>
                                        </p:attrNameLst>
                                      </p:cBhvr>
                                      <p:to>
                                        <p:strVal val="visible"/>
                                      </p:to>
                                    </p:set>
                                    <p:animEffect transition="in" filter="wipe(left)">
                                      <p:cBhvr additive="repl">
                                        <p:cTn id="20" dur="500"/>
                                        <p:tgtEl>
                                          <p:spTgt spid="7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11">
                                            <p:txEl>
                                              <p:pRg st="0" end="0"/>
                                            </p:txEl>
                                          </p:spTgt>
                                        </p:tgtEl>
                                        <p:attrNameLst>
                                          <p:attrName>style.visibility</p:attrName>
                                        </p:attrNameLst>
                                      </p:cBhvr>
                                      <p:to>
                                        <p:strVal val="visible"/>
                                      </p:to>
                                    </p:set>
                                    <p:animEffect transition="in" filter="wipe(left)">
                                      <p:cBhvr additive="repl">
                                        <p:cTn id="25" dur="500"/>
                                        <p:tgtEl>
                                          <p:spTgt spid="711">
                                            <p:txEl>
                                              <p:pRg st="0" end="0"/>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711">
                                            <p:txEl>
                                              <p:pRg st="1" end="1"/>
                                            </p:txEl>
                                          </p:spTgt>
                                        </p:tgtEl>
                                        <p:attrNameLst>
                                          <p:attrName>style.visibility</p:attrName>
                                        </p:attrNameLst>
                                      </p:cBhvr>
                                      <p:to>
                                        <p:strVal val="visible"/>
                                      </p:to>
                                    </p:set>
                                    <p:animEffect transition="in" filter="wipe(left)">
                                      <p:cBhvr additive="repl">
                                        <p:cTn id="28" dur="500"/>
                                        <p:tgtEl>
                                          <p:spTgt spid="7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PlaceHolder 1"/>
          <p:cNvSpPr>
            <a:spLocks noGrp="1"/>
          </p:cNvSpPr>
          <p:nvPr>
            <p:ph type="title"/>
          </p:nvPr>
        </p:nvSpPr>
        <p:spPr>
          <a:xfrm>
            <a:off x="533520" y="60948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Demand for Compliance or Right to Possession</a:t>
            </a:r>
            <a:endParaRPr lang="en-US" sz="4000" b="0" strike="noStrike" spc="-1">
              <a:latin typeface="Arial"/>
            </a:endParaRPr>
          </a:p>
        </p:txBody>
      </p:sp>
      <p:pic>
        <p:nvPicPr>
          <p:cNvPr id="713" name="Content Placeholder 10"/>
          <p:cNvPicPr/>
          <p:nvPr/>
        </p:nvPicPr>
        <p:blipFill>
          <a:blip r:embed="rId2"/>
          <a:srcRect l="11598" t="19567" r="69774" b="3696"/>
          <a:stretch/>
        </p:blipFill>
        <p:spPr>
          <a:xfrm>
            <a:off x="1600200" y="1876320"/>
            <a:ext cx="5485680" cy="4342680"/>
          </a:xfrm>
          <a:prstGeom prst="rect">
            <a:avLst/>
          </a:prstGeom>
          <a:ln w="0">
            <a:noFill/>
          </a:ln>
        </p:spPr>
      </p:pic>
      <p:sp>
        <p:nvSpPr>
          <p:cNvPr id="714" name="Right Arrow 5"/>
          <p:cNvSpPr/>
          <p:nvPr/>
        </p:nvSpPr>
        <p:spPr>
          <a:xfrm>
            <a:off x="1171440" y="2833560"/>
            <a:ext cx="685080" cy="45648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15" name="Right Arrow 2"/>
          <p:cNvSpPr/>
          <p:nvPr/>
        </p:nvSpPr>
        <p:spPr>
          <a:xfrm>
            <a:off x="1143000" y="2286000"/>
            <a:ext cx="685080" cy="30420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16" name="Right Arrow 6"/>
          <p:cNvSpPr/>
          <p:nvPr/>
        </p:nvSpPr>
        <p:spPr>
          <a:xfrm>
            <a:off x="1171440" y="3848040"/>
            <a:ext cx="761400" cy="38016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17" name="Right Arrow 7"/>
          <p:cNvSpPr/>
          <p:nvPr/>
        </p:nvSpPr>
        <p:spPr>
          <a:xfrm flipH="1">
            <a:off x="6780960" y="5638680"/>
            <a:ext cx="913680" cy="38016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18" name="Down Arrow 4"/>
          <p:cNvSpPr/>
          <p:nvPr/>
        </p:nvSpPr>
        <p:spPr>
          <a:xfrm>
            <a:off x="4952880" y="1214280"/>
            <a:ext cx="189720" cy="761400"/>
          </a:xfrm>
          <a:prstGeom prst="down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19" name="Right Arrow 6"/>
          <p:cNvSpPr/>
          <p:nvPr/>
        </p:nvSpPr>
        <p:spPr>
          <a:xfrm>
            <a:off x="1143000" y="4653000"/>
            <a:ext cx="761400" cy="38016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20" name="Right Arrow 2"/>
          <p:cNvSpPr/>
          <p:nvPr/>
        </p:nvSpPr>
        <p:spPr>
          <a:xfrm>
            <a:off x="1104840" y="5579280"/>
            <a:ext cx="685080" cy="30420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wipe(up)">
                                      <p:cBhvr additive="repl">
                                        <p:cTn id="7" dur="500"/>
                                        <p:tgtEl>
                                          <p:spTgt spid="7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animEffect transition="in" filter="wipe(left)">
                                      <p:cBhvr additive="repl">
                                        <p:cTn id="12" dur="500"/>
                                        <p:tgtEl>
                                          <p:spTgt spid="7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4"/>
                                        </p:tgtEl>
                                        <p:attrNameLst>
                                          <p:attrName>style.visibility</p:attrName>
                                        </p:attrNameLst>
                                      </p:cBhvr>
                                      <p:to>
                                        <p:strVal val="visible"/>
                                      </p:to>
                                    </p:set>
                                    <p:animEffect transition="in" filter="wipe(left)">
                                      <p:cBhvr additive="repl">
                                        <p:cTn id="17" dur="500"/>
                                        <p:tgtEl>
                                          <p:spTgt spid="7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6"/>
                                        </p:tgtEl>
                                        <p:attrNameLst>
                                          <p:attrName>style.visibility</p:attrName>
                                        </p:attrNameLst>
                                      </p:cBhvr>
                                      <p:to>
                                        <p:strVal val="visible"/>
                                      </p:to>
                                    </p:set>
                                    <p:animEffect transition="in" filter="wipe(left)">
                                      <p:cBhvr additive="repl">
                                        <p:cTn id="22" dur="500"/>
                                        <p:tgtEl>
                                          <p:spTgt spid="7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9"/>
                                        </p:tgtEl>
                                        <p:attrNameLst>
                                          <p:attrName>style.visibility</p:attrName>
                                        </p:attrNameLst>
                                      </p:cBhvr>
                                      <p:to>
                                        <p:strVal val="visible"/>
                                      </p:to>
                                    </p:set>
                                    <p:animEffect transition="in" filter="wipe(left)">
                                      <p:cBhvr additive="repl">
                                        <p:cTn id="27" dur="500"/>
                                        <p:tgtEl>
                                          <p:spTgt spid="7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20"/>
                                        </p:tgtEl>
                                        <p:attrNameLst>
                                          <p:attrName>style.visibility</p:attrName>
                                        </p:attrNameLst>
                                      </p:cBhvr>
                                      <p:to>
                                        <p:strVal val="visible"/>
                                      </p:to>
                                    </p:set>
                                    <p:animEffect transition="in" filter="wipe(left)">
                                      <p:cBhvr additive="repl">
                                        <p:cTn id="32" dur="500"/>
                                        <p:tgtEl>
                                          <p:spTgt spid="7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717"/>
                                        </p:tgtEl>
                                        <p:attrNameLst>
                                          <p:attrName>style.visibility</p:attrName>
                                        </p:attrNameLst>
                                      </p:cBhvr>
                                      <p:to>
                                        <p:strVal val="visible"/>
                                      </p:to>
                                    </p:set>
                                    <p:animEffect transition="in" filter="wipe(right)">
                                      <p:cBhvr additive="repl">
                                        <p:cTn id="37"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PlaceHolder 1"/>
          <p:cNvSpPr>
            <a:spLocks noGrp="1"/>
          </p:cNvSpPr>
          <p:nvPr>
            <p:ph type="title"/>
          </p:nvPr>
        </p:nvSpPr>
        <p:spPr>
          <a:xfrm>
            <a:off x="457200" y="380880"/>
            <a:ext cx="7023960" cy="1142280"/>
          </a:xfrm>
          <a:prstGeom prst="rect">
            <a:avLst/>
          </a:prstGeom>
          <a:noFill/>
          <a:ln w="0">
            <a:noFill/>
          </a:ln>
        </p:spPr>
        <p:txBody>
          <a:bodyPr lIns="0" tIns="0" rIns="0" bIns="0" anchor="b">
            <a:noAutofit/>
          </a:bodyPr>
          <a:lstStyle/>
          <a:p>
            <a:pPr>
              <a:lnSpc>
                <a:spcPct val="100000"/>
              </a:lnSpc>
              <a:buNone/>
            </a:pPr>
            <a:r>
              <a:rPr lang="en-US" sz="4000" b="0" strike="noStrike" spc="-1">
                <a:solidFill>
                  <a:srgbClr val="94C600"/>
                </a:solidFill>
                <a:latin typeface="Century Gothic"/>
              </a:rPr>
              <a:t>Notice to Quit</a:t>
            </a:r>
            <a:endParaRPr lang="en-US" sz="4000" b="0" strike="noStrike" spc="-1">
              <a:latin typeface="Arial"/>
            </a:endParaRPr>
          </a:p>
        </p:txBody>
      </p:sp>
      <p:sp>
        <p:nvSpPr>
          <p:cNvPr id="722" name="PlaceHolder 2"/>
          <p:cNvSpPr>
            <a:spLocks noGrp="1"/>
          </p:cNvSpPr>
          <p:nvPr>
            <p:ph/>
          </p:nvPr>
        </p:nvSpPr>
        <p:spPr>
          <a:xfrm>
            <a:off x="533520" y="1676520"/>
            <a:ext cx="3699720" cy="4952160"/>
          </a:xfrm>
          <a:prstGeom prst="rect">
            <a:avLst/>
          </a:prstGeom>
          <a:noFill/>
          <a:ln w="0">
            <a:noFill/>
          </a:ln>
        </p:spPr>
        <p:txBody>
          <a:bodyPr lIns="0" tIns="0" rIns="0" bIns="0" anchor="t">
            <a:norm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Landlord wants to terminate the tenancy at the end of term—no reason is necessary</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Length of notice depends on term of tenancy—see C.R.S. §13-40-107</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Notice period calculated from </a:t>
            </a:r>
            <a:r>
              <a:rPr lang="en-US" sz="2400" b="1" strike="noStrike" spc="-1">
                <a:solidFill>
                  <a:srgbClr val="3E3D2D"/>
                </a:solidFill>
                <a:latin typeface="Century Gothic"/>
              </a:rPr>
              <a:t>end of term </a:t>
            </a:r>
            <a:r>
              <a:rPr lang="en-US" sz="2400" b="0" strike="noStrike" spc="-1">
                <a:solidFill>
                  <a:srgbClr val="3E3D2D"/>
                </a:solidFill>
                <a:latin typeface="Century Gothic"/>
              </a:rPr>
              <a:t>(e.g. 21 days from end of month)</a:t>
            </a:r>
            <a:endParaRPr lang="en-US" sz="2400" b="0" strike="noStrike" spc="-1">
              <a:latin typeface="Arial"/>
            </a:endParaRPr>
          </a:p>
          <a:p>
            <a:pPr>
              <a:lnSpc>
                <a:spcPct val="100000"/>
              </a:lnSpc>
              <a:spcBef>
                <a:spcPts val="479"/>
              </a:spcBef>
              <a:buNone/>
            </a:pPr>
            <a:endParaRPr lang="en-US" sz="2400" b="0" strike="noStrike" spc="-1">
              <a:latin typeface="Arial"/>
            </a:endParaRPr>
          </a:p>
          <a:p>
            <a:pPr>
              <a:lnSpc>
                <a:spcPct val="100000"/>
              </a:lnSpc>
              <a:spcBef>
                <a:spcPts val="479"/>
              </a:spcBef>
              <a:buNone/>
            </a:pPr>
            <a:endParaRPr lang="en-US" sz="2400" b="0" strike="noStrike" spc="-1">
              <a:latin typeface="Arial"/>
            </a:endParaRPr>
          </a:p>
          <a:p>
            <a:pPr>
              <a:lnSpc>
                <a:spcPct val="100000"/>
              </a:lnSpc>
              <a:spcBef>
                <a:spcPts val="479"/>
              </a:spcBef>
              <a:buNone/>
            </a:pPr>
            <a:endParaRPr lang="en-US" sz="2400" b="0" strike="noStrike" spc="-1">
              <a:latin typeface="Arial"/>
            </a:endParaRPr>
          </a:p>
          <a:p>
            <a:pPr>
              <a:lnSpc>
                <a:spcPct val="100000"/>
              </a:lnSpc>
              <a:spcBef>
                <a:spcPts val="479"/>
              </a:spcBef>
              <a:buNone/>
            </a:pPr>
            <a:endParaRPr lang="en-US" sz="2400" b="0" strike="noStrike" spc="-1">
              <a:latin typeface="Arial"/>
            </a:endParaRPr>
          </a:p>
        </p:txBody>
      </p:sp>
      <p:graphicFrame>
        <p:nvGraphicFramePr>
          <p:cNvPr id="723" name="Content Placeholder 7"/>
          <p:cNvGraphicFramePr/>
          <p:nvPr/>
        </p:nvGraphicFramePr>
        <p:xfrm>
          <a:off x="4876920" y="990720"/>
          <a:ext cx="3733560" cy="5525640"/>
        </p:xfrm>
        <a:graphic>
          <a:graphicData uri="http://schemas.openxmlformats.org/drawingml/2006/table">
            <a:tbl>
              <a:tblPr/>
              <a:tblGrid>
                <a:gridCol w="1866600">
                  <a:extLst>
                    <a:ext uri="{9D8B030D-6E8A-4147-A177-3AD203B41FA5}">
                      <a16:colId xmlns:a16="http://schemas.microsoft.com/office/drawing/2014/main" val="20000"/>
                    </a:ext>
                  </a:extLst>
                </a:gridCol>
                <a:gridCol w="1866960">
                  <a:extLst>
                    <a:ext uri="{9D8B030D-6E8A-4147-A177-3AD203B41FA5}">
                      <a16:colId xmlns:a16="http://schemas.microsoft.com/office/drawing/2014/main" val="20001"/>
                    </a:ext>
                  </a:extLst>
                </a:gridCol>
              </a:tblGrid>
              <a:tr h="933120">
                <a:tc>
                  <a:txBody>
                    <a:bodyPr/>
                    <a:lstStyle/>
                    <a:p>
                      <a:pPr>
                        <a:lnSpc>
                          <a:spcPct val="100000"/>
                        </a:lnSpc>
                        <a:buNone/>
                      </a:pPr>
                      <a:r>
                        <a:rPr lang="en-US" sz="1800" b="1" strike="noStrike" spc="-1">
                          <a:solidFill>
                            <a:srgbClr val="FFFFFF"/>
                          </a:solidFill>
                          <a:latin typeface="Century Gothic"/>
                        </a:rPr>
                        <a:t>Term of Tenancy:</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C600"/>
                    </a:solidFill>
                  </a:tcPr>
                </a:tc>
                <a:tc>
                  <a:txBody>
                    <a:bodyPr/>
                    <a:lstStyle/>
                    <a:p>
                      <a:pPr>
                        <a:lnSpc>
                          <a:spcPct val="100000"/>
                        </a:lnSpc>
                        <a:buNone/>
                      </a:pPr>
                      <a:r>
                        <a:rPr lang="en-US" sz="1800" b="1" strike="noStrike" spc="-1">
                          <a:solidFill>
                            <a:srgbClr val="FFFFFF"/>
                          </a:solidFill>
                          <a:latin typeface="Century Gothic"/>
                        </a:rPr>
                        <a:t>Length of Required notice:</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94C600"/>
                    </a:solidFill>
                  </a:tcPr>
                </a:tc>
                <a:extLst>
                  <a:ext uri="{0D108BD9-81ED-4DB2-BD59-A6C34878D82A}">
                    <a16:rowId xmlns:a16="http://schemas.microsoft.com/office/drawing/2014/main" val="10000"/>
                  </a:ext>
                </a:extLst>
              </a:tr>
              <a:tr h="579600">
                <a:tc>
                  <a:txBody>
                    <a:bodyPr/>
                    <a:lstStyle/>
                    <a:p>
                      <a:pPr>
                        <a:lnSpc>
                          <a:spcPct val="100000"/>
                        </a:lnSpc>
                        <a:buNone/>
                      </a:pPr>
                      <a:r>
                        <a:rPr lang="en-US" sz="1800" b="0" strike="noStrike" spc="-1">
                          <a:solidFill>
                            <a:srgbClr val="000000"/>
                          </a:solidFill>
                          <a:latin typeface="Century Gothic"/>
                        </a:rPr>
                        <a:t>1 year or more</a:t>
                      </a:r>
                      <a:endParaRPr lang="en-US"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ACC"/>
                    </a:solidFill>
                  </a:tcPr>
                </a:tc>
                <a:tc>
                  <a:txBody>
                    <a:bodyPr/>
                    <a:lstStyle/>
                    <a:p>
                      <a:pPr>
                        <a:lnSpc>
                          <a:spcPct val="100000"/>
                        </a:lnSpc>
                        <a:buNone/>
                      </a:pPr>
                      <a:r>
                        <a:rPr lang="en-US" sz="1800" b="0" strike="noStrike" spc="-1">
                          <a:solidFill>
                            <a:srgbClr val="000000"/>
                          </a:solidFill>
                          <a:latin typeface="Century Gothic"/>
                        </a:rPr>
                        <a:t>91 days</a:t>
                      </a:r>
                      <a:endParaRPr lang="en-US"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CEACC"/>
                    </a:solidFill>
                  </a:tcPr>
                </a:tc>
                <a:extLst>
                  <a:ext uri="{0D108BD9-81ED-4DB2-BD59-A6C34878D82A}">
                    <a16:rowId xmlns:a16="http://schemas.microsoft.com/office/drawing/2014/main" val="10001"/>
                  </a:ext>
                </a:extLst>
              </a:tr>
              <a:tr h="933120">
                <a:tc>
                  <a:txBody>
                    <a:bodyPr/>
                    <a:lstStyle/>
                    <a:p>
                      <a:pPr>
                        <a:lnSpc>
                          <a:spcPct val="100000"/>
                        </a:lnSpc>
                        <a:buNone/>
                      </a:pPr>
                      <a:r>
                        <a:rPr lang="en-US" sz="1800" b="0" strike="noStrike" spc="-1">
                          <a:solidFill>
                            <a:srgbClr val="000000"/>
                          </a:solidFill>
                          <a:latin typeface="Century Gothic"/>
                        </a:rPr>
                        <a:t>6 months or more, but less than 1 year</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4E7"/>
                    </a:solidFill>
                  </a:tcPr>
                </a:tc>
                <a:tc>
                  <a:txBody>
                    <a:bodyPr/>
                    <a:lstStyle/>
                    <a:p>
                      <a:pPr>
                        <a:lnSpc>
                          <a:spcPct val="100000"/>
                        </a:lnSpc>
                        <a:buNone/>
                      </a:pPr>
                      <a:r>
                        <a:rPr lang="en-US" sz="1800" b="0" strike="noStrike" spc="-1">
                          <a:solidFill>
                            <a:srgbClr val="000000"/>
                          </a:solidFill>
                          <a:latin typeface="Century Gothic"/>
                        </a:rPr>
                        <a:t>28 days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4E7"/>
                    </a:solidFill>
                  </a:tcPr>
                </a:tc>
                <a:extLst>
                  <a:ext uri="{0D108BD9-81ED-4DB2-BD59-A6C34878D82A}">
                    <a16:rowId xmlns:a16="http://schemas.microsoft.com/office/drawing/2014/main" val="10002"/>
                  </a:ext>
                </a:extLst>
              </a:tr>
              <a:tr h="933120">
                <a:tc>
                  <a:txBody>
                    <a:bodyPr/>
                    <a:lstStyle/>
                    <a:p>
                      <a:pPr>
                        <a:lnSpc>
                          <a:spcPct val="100000"/>
                        </a:lnSpc>
                        <a:buNone/>
                      </a:pPr>
                      <a:r>
                        <a:rPr lang="en-US" sz="1800" b="0" strike="noStrike" spc="-1">
                          <a:solidFill>
                            <a:srgbClr val="000000"/>
                          </a:solidFill>
                          <a:latin typeface="Century Gothic"/>
                        </a:rPr>
                        <a:t>1 month or more but less than 6 months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ACC"/>
                    </a:solidFill>
                  </a:tcPr>
                </a:tc>
                <a:tc>
                  <a:txBody>
                    <a:bodyPr/>
                    <a:lstStyle/>
                    <a:p>
                      <a:pPr>
                        <a:lnSpc>
                          <a:spcPct val="100000"/>
                        </a:lnSpc>
                        <a:buNone/>
                      </a:pPr>
                      <a:r>
                        <a:rPr lang="en-US" sz="1800" b="0" strike="noStrike" spc="-1">
                          <a:solidFill>
                            <a:srgbClr val="000000"/>
                          </a:solidFill>
                          <a:latin typeface="Century Gothic"/>
                        </a:rPr>
                        <a:t>21 days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ACC"/>
                    </a:solidFill>
                  </a:tcPr>
                </a:tc>
                <a:extLst>
                  <a:ext uri="{0D108BD9-81ED-4DB2-BD59-A6C34878D82A}">
                    <a16:rowId xmlns:a16="http://schemas.microsoft.com/office/drawing/2014/main" val="10003"/>
                  </a:ext>
                </a:extLst>
              </a:tr>
              <a:tr h="1494000">
                <a:tc>
                  <a:txBody>
                    <a:bodyPr/>
                    <a:lstStyle/>
                    <a:p>
                      <a:pPr>
                        <a:lnSpc>
                          <a:spcPct val="100000"/>
                        </a:lnSpc>
                        <a:buNone/>
                      </a:pPr>
                      <a:r>
                        <a:rPr lang="en-US" sz="1800" b="0" strike="noStrike" spc="-1">
                          <a:solidFill>
                            <a:srgbClr val="000000"/>
                          </a:solidFill>
                          <a:latin typeface="Century Gothic"/>
                        </a:rPr>
                        <a:t>1 week or more, but less than one month; tenancy at will</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4E7"/>
                    </a:solidFill>
                  </a:tcPr>
                </a:tc>
                <a:tc>
                  <a:txBody>
                    <a:bodyPr/>
                    <a:lstStyle/>
                    <a:p>
                      <a:pPr>
                        <a:lnSpc>
                          <a:spcPct val="100000"/>
                        </a:lnSpc>
                        <a:buNone/>
                      </a:pPr>
                      <a:r>
                        <a:rPr lang="en-US" sz="1800" b="0" strike="noStrike" spc="-1">
                          <a:solidFill>
                            <a:srgbClr val="000000"/>
                          </a:solidFill>
                          <a:latin typeface="Century Gothic"/>
                        </a:rPr>
                        <a:t>3 days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EF4E7"/>
                    </a:solidFill>
                  </a:tcPr>
                </a:tc>
                <a:extLst>
                  <a:ext uri="{0D108BD9-81ED-4DB2-BD59-A6C34878D82A}">
                    <a16:rowId xmlns:a16="http://schemas.microsoft.com/office/drawing/2014/main" val="10004"/>
                  </a:ext>
                </a:extLst>
              </a:tr>
              <a:tr h="652680">
                <a:tc>
                  <a:txBody>
                    <a:bodyPr/>
                    <a:lstStyle/>
                    <a:p>
                      <a:pPr>
                        <a:lnSpc>
                          <a:spcPct val="100000"/>
                        </a:lnSpc>
                        <a:buNone/>
                      </a:pPr>
                      <a:r>
                        <a:rPr lang="en-US" sz="1800" b="0" strike="noStrike" spc="-1">
                          <a:solidFill>
                            <a:srgbClr val="000000"/>
                          </a:solidFill>
                          <a:latin typeface="Century Gothic"/>
                        </a:rPr>
                        <a:t>Less than 1 week</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ACC"/>
                    </a:solidFill>
                  </a:tcPr>
                </a:tc>
                <a:tc>
                  <a:txBody>
                    <a:bodyPr/>
                    <a:lstStyle/>
                    <a:p>
                      <a:pPr>
                        <a:lnSpc>
                          <a:spcPct val="100000"/>
                        </a:lnSpc>
                        <a:buNone/>
                      </a:pPr>
                      <a:r>
                        <a:rPr lang="en-US" sz="1800" b="0" strike="noStrike" spc="-1">
                          <a:solidFill>
                            <a:srgbClr val="000000"/>
                          </a:solidFill>
                          <a:latin typeface="Century Gothic"/>
                        </a:rPr>
                        <a:t>1 day</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CEA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PlaceHolder 1"/>
          <p:cNvSpPr>
            <a:spLocks noGrp="1"/>
          </p:cNvSpPr>
          <p:nvPr>
            <p:ph type="title"/>
          </p:nvPr>
        </p:nvSpPr>
        <p:spPr>
          <a:xfrm>
            <a:off x="457200" y="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Notice to Quit</a:t>
            </a:r>
            <a:endParaRPr lang="en-US" sz="4000" b="0" strike="noStrike" spc="-1">
              <a:latin typeface="Arial"/>
            </a:endParaRPr>
          </a:p>
        </p:txBody>
      </p:sp>
      <p:sp>
        <p:nvSpPr>
          <p:cNvPr id="725" name="PlaceHolder 2"/>
          <p:cNvSpPr>
            <a:spLocks noGrp="1"/>
          </p:cNvSpPr>
          <p:nvPr>
            <p:ph/>
          </p:nvPr>
        </p:nvSpPr>
        <p:spPr>
          <a:xfrm>
            <a:off x="762120" y="1219320"/>
            <a:ext cx="3428280" cy="639000"/>
          </a:xfrm>
          <a:prstGeom prst="rect">
            <a:avLst/>
          </a:prstGeom>
          <a:noFill/>
          <a:ln w="0">
            <a:noFill/>
          </a:ln>
        </p:spPr>
        <p:txBody>
          <a:bodyPr lIns="90000" tIns="45000" rIns="90000" bIns="45000" anchor="b">
            <a:normAutofit fontScale="86000"/>
          </a:bodyPr>
          <a:lstStyle/>
          <a:p>
            <a:pPr>
              <a:lnSpc>
                <a:spcPct val="100000"/>
              </a:lnSpc>
              <a:spcBef>
                <a:spcPts val="479"/>
              </a:spcBef>
              <a:buNone/>
              <a:tabLst>
                <a:tab pos="0" algn="l"/>
              </a:tabLst>
            </a:pPr>
            <a:r>
              <a:rPr lang="en-US" sz="2400" b="1" u="sng" strike="noStrike" spc="-1">
                <a:solidFill>
                  <a:srgbClr val="94C600"/>
                </a:solidFill>
                <a:uFillTx/>
                <a:latin typeface="Century Gothic"/>
              </a:rPr>
              <a:t>Repeat Minor Violation</a:t>
            </a:r>
            <a:endParaRPr lang="en-US" sz="2400" b="0" strike="noStrike" spc="-1">
              <a:latin typeface="Arial"/>
            </a:endParaRPr>
          </a:p>
        </p:txBody>
      </p:sp>
      <p:sp>
        <p:nvSpPr>
          <p:cNvPr id="726" name="PlaceHolder 3"/>
          <p:cNvSpPr>
            <a:spLocks noGrp="1"/>
          </p:cNvSpPr>
          <p:nvPr>
            <p:ph/>
          </p:nvPr>
        </p:nvSpPr>
        <p:spPr>
          <a:xfrm>
            <a:off x="762120" y="1981080"/>
            <a:ext cx="3419280" cy="4342680"/>
          </a:xfrm>
          <a:prstGeom prst="rect">
            <a:avLst/>
          </a:prstGeom>
          <a:noFill/>
          <a:ln w="0">
            <a:noFill/>
          </a:ln>
        </p:spPr>
        <p:txBody>
          <a:bodyPr lIns="90000" tIns="45000" rIns="90000" bIns="45000" anchor="t">
            <a:normAutofit fontScale="73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Clearly indicate the provision/term of lease violated</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Must have given previous notice for same violation</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Tenant has 10 days to leave property (3 days for nonresident tenancy or an employer-provided housing tenancy, 5 days exempt residential agreement)</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Does not give tenant the opportunity to cure by complying with term of lease</a:t>
            </a:r>
            <a:endParaRPr lang="en-US" sz="2400" b="0" strike="noStrike" spc="-1">
              <a:latin typeface="Arial"/>
            </a:endParaRPr>
          </a:p>
        </p:txBody>
      </p:sp>
      <p:sp>
        <p:nvSpPr>
          <p:cNvPr id="727" name="PlaceHolder 4"/>
          <p:cNvSpPr>
            <a:spLocks noGrp="1"/>
          </p:cNvSpPr>
          <p:nvPr>
            <p:ph/>
          </p:nvPr>
        </p:nvSpPr>
        <p:spPr>
          <a:xfrm>
            <a:off x="4724280" y="1219320"/>
            <a:ext cx="3054960" cy="639000"/>
          </a:xfrm>
          <a:prstGeom prst="rect">
            <a:avLst/>
          </a:prstGeom>
          <a:noFill/>
          <a:ln w="0">
            <a:noFill/>
          </a:ln>
        </p:spPr>
        <p:txBody>
          <a:bodyPr lIns="90000" tIns="45000" rIns="90000" bIns="45000" anchor="b">
            <a:normAutofit fontScale="86000"/>
          </a:bodyPr>
          <a:lstStyle/>
          <a:p>
            <a:pPr>
              <a:lnSpc>
                <a:spcPct val="100000"/>
              </a:lnSpc>
              <a:spcBef>
                <a:spcPts val="479"/>
              </a:spcBef>
              <a:buNone/>
              <a:tabLst>
                <a:tab pos="0" algn="l"/>
              </a:tabLst>
            </a:pPr>
            <a:r>
              <a:rPr lang="en-US" sz="2400" b="1" u="sng" strike="noStrike" spc="-1">
                <a:solidFill>
                  <a:srgbClr val="94C600"/>
                </a:solidFill>
                <a:uFillTx/>
                <a:latin typeface="Century Gothic"/>
              </a:rPr>
              <a:t>Substantial Violation</a:t>
            </a:r>
            <a:endParaRPr lang="en-US" sz="2400" b="0" strike="noStrike" spc="-1">
              <a:latin typeface="Arial"/>
            </a:endParaRPr>
          </a:p>
        </p:txBody>
      </p:sp>
      <p:sp>
        <p:nvSpPr>
          <p:cNvPr id="728" name="PlaceHolder 5"/>
          <p:cNvSpPr>
            <a:spLocks noGrp="1"/>
          </p:cNvSpPr>
          <p:nvPr>
            <p:ph/>
          </p:nvPr>
        </p:nvSpPr>
        <p:spPr>
          <a:xfrm>
            <a:off x="4645080" y="1981080"/>
            <a:ext cx="3419280" cy="4571280"/>
          </a:xfrm>
          <a:prstGeom prst="rect">
            <a:avLst/>
          </a:prstGeom>
          <a:noFill/>
          <a:ln w="0">
            <a:noFill/>
          </a:ln>
        </p:spPr>
        <p:txBody>
          <a:bodyPr lIns="90000" tIns="45000" rIns="90000" bIns="45000" anchor="t">
            <a:normAutofit fontScale="81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Tenant has 3 days to leave property</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Does not give tenant opportunity to cure violation</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Notice must indicate violation and must fall within statutory definition of “substantial violation”</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1" strike="noStrike" spc="-1">
                <a:solidFill>
                  <a:srgbClr val="3E3D2D"/>
                </a:solidFill>
                <a:latin typeface="Century Gothic"/>
              </a:rPr>
              <a:t>There are some exceptions—e.g. for victims of Domestic Violence (can still evict offender)</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26">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26">
                                            <p:txEl>
                                              <p:pRg st="1" end="1"/>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726">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72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72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728">
                                            <p:txEl>
                                              <p:pRg st="0" end="0"/>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728">
                                            <p:txEl>
                                              <p:pRg st="1" end="1"/>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728">
                                            <p:txEl>
                                              <p:pRg st="2" end="2"/>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7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p:cNvSpPr>
          <p:nvPr>
            <p:ph type="title"/>
          </p:nvPr>
        </p:nvSpPr>
        <p:spPr>
          <a:xfrm>
            <a:off x="533520" y="38088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“Substantial Violation”</a:t>
            </a:r>
            <a:endParaRPr lang="en-US" sz="4000" b="0" strike="noStrike" spc="-1">
              <a:latin typeface="Arial"/>
            </a:endParaRPr>
          </a:p>
        </p:txBody>
      </p:sp>
      <p:sp>
        <p:nvSpPr>
          <p:cNvPr id="730" name="PlaceHolder 2"/>
          <p:cNvSpPr>
            <a:spLocks noGrp="1"/>
          </p:cNvSpPr>
          <p:nvPr>
            <p:ph/>
          </p:nvPr>
        </p:nvSpPr>
        <p:spPr>
          <a:xfrm>
            <a:off x="533520" y="1676520"/>
            <a:ext cx="6905520" cy="4571280"/>
          </a:xfrm>
          <a:prstGeom prst="rect">
            <a:avLst/>
          </a:prstGeom>
          <a:noFill/>
          <a:ln w="0">
            <a:noFill/>
          </a:ln>
        </p:spPr>
        <p:txBody>
          <a:bodyPr lIns="90000" tIns="45000" rIns="90000" bIns="45000" anchor="t">
            <a:norm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Refers to an action by the tenant or a guest or invitee of the tenant that occurs on or near the property and:</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Endangers the person or willfully and substantially endangers the property of landlord, co-tenant or person living on or near premises;</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Is a violent or drug-related felony; or</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Is declared a public nuisance and carries a potential sentence of 180 days or more.</a:t>
            </a:r>
            <a:endParaRPr lang="en-US" sz="2200" b="0" strike="noStrike" spc="-1">
              <a:latin typeface="Arial"/>
            </a:endParaRPr>
          </a:p>
          <a:p>
            <a:pPr marL="365760">
              <a:lnSpc>
                <a:spcPct val="100000"/>
              </a:lnSpc>
              <a:spcBef>
                <a:spcPts val="439"/>
              </a:spcBef>
              <a:buNone/>
              <a:tabLst>
                <a:tab pos="0" algn="l"/>
              </a:tabLst>
            </a:pPr>
            <a:endParaRPr lang="en-US" sz="2200" b="0" strike="noStrike" spc="-1">
              <a:latin typeface="Arial"/>
            </a:endParaRPr>
          </a:p>
          <a:p>
            <a:pPr marL="640080" lvl="1" indent="-274320">
              <a:lnSpc>
                <a:spcPct val="100000"/>
              </a:lnSpc>
              <a:spcBef>
                <a:spcPts val="439"/>
              </a:spcBef>
              <a:buClr>
                <a:srgbClr val="94C600"/>
              </a:buClr>
              <a:buSzPct val="76000"/>
              <a:buFont typeface="Wingdings" charset="2"/>
              <a:buChar char=""/>
              <a:tabLst>
                <a:tab pos="0" algn="l"/>
              </a:tabLst>
            </a:pPr>
            <a:r>
              <a:rPr lang="en-US" sz="2200" b="0" strike="noStrike" spc="-1">
                <a:solidFill>
                  <a:srgbClr val="3E3D2D"/>
                </a:solidFill>
                <a:latin typeface="Century Gothic"/>
              </a:rPr>
              <a:t>See C.R.S. § 13-40-107.5</a:t>
            </a:r>
            <a:endParaRPr lang="en-US" sz="2200" b="0" strike="noStrike" spc="-1">
              <a:latin typeface="Arial"/>
            </a:endParaRPr>
          </a:p>
        </p:txBody>
      </p:sp>
      <p:pic>
        <p:nvPicPr>
          <p:cNvPr id="731" name="Picture 2"/>
          <p:cNvPicPr/>
          <p:nvPr/>
        </p:nvPicPr>
        <p:blipFill>
          <a:blip r:embed="rId2"/>
          <a:stretch/>
        </p:blipFill>
        <p:spPr>
          <a:xfrm rot="20534400">
            <a:off x="6798600" y="413280"/>
            <a:ext cx="1930680" cy="141480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p:cNvSpPr>
          <p:nvPr>
            <p:ph type="title"/>
          </p:nvPr>
        </p:nvSpPr>
        <p:spPr>
          <a:xfrm>
            <a:off x="457200" y="380880"/>
            <a:ext cx="8228880" cy="913680"/>
          </a:xfrm>
          <a:prstGeom prst="rect">
            <a:avLst/>
          </a:prstGeom>
          <a:noFill/>
          <a:ln w="0">
            <a:noFill/>
          </a:ln>
        </p:spPr>
        <p:txBody>
          <a:bodyPr lIns="0" tIns="0" rIns="0" bIns="0" anchor="b">
            <a:normAutofit/>
          </a:bodyPr>
          <a:lstStyle/>
          <a:p>
            <a:pPr>
              <a:lnSpc>
                <a:spcPct val="100000"/>
              </a:lnSpc>
              <a:buNone/>
            </a:pPr>
            <a:r>
              <a:rPr lang="en-US" sz="4000" b="0" strike="noStrike" spc="-1">
                <a:solidFill>
                  <a:srgbClr val="94C600"/>
                </a:solidFill>
                <a:latin typeface="Century Gothic"/>
              </a:rPr>
              <a:t>Notice to Quit</a:t>
            </a:r>
            <a:endParaRPr lang="en-US" sz="4000" b="0" strike="noStrike" spc="-1">
              <a:latin typeface="Arial"/>
            </a:endParaRPr>
          </a:p>
        </p:txBody>
      </p:sp>
      <p:sp>
        <p:nvSpPr>
          <p:cNvPr id="733" name="PlaceHolder 2"/>
          <p:cNvSpPr>
            <a:spLocks noGrp="1"/>
          </p:cNvSpPr>
          <p:nvPr>
            <p:ph/>
          </p:nvPr>
        </p:nvSpPr>
        <p:spPr>
          <a:xfrm>
            <a:off x="506520" y="1819800"/>
            <a:ext cx="5333400" cy="4647600"/>
          </a:xfrm>
          <a:prstGeom prst="rect">
            <a:avLst/>
          </a:prstGeom>
          <a:noFill/>
          <a:ln w="0">
            <a:noFill/>
          </a:ln>
        </p:spPr>
        <p:txBody>
          <a:bodyPr lIns="0" tIns="0" rIns="0" bIns="0" anchor="t">
            <a:no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Eviction After Public Trustee   or Judicial Foreclosure; Eviction After Authorized Sale by Personal Representative; and Eviction After Failure to Make Payments on Installment Land Contract or Similar Transaction. </a:t>
            </a:r>
            <a:endParaRPr lang="en-US" sz="2400" b="0" strike="noStrike" spc="-1">
              <a:latin typeface="Arial"/>
            </a:endParaRPr>
          </a:p>
          <a:p>
            <a:pPr marL="343080" indent="-274320">
              <a:lnSpc>
                <a:spcPct val="100000"/>
              </a:lnSpc>
              <a:spcBef>
                <a:spcPts val="479"/>
              </a:spcBef>
              <a:buNone/>
              <a:tabLst>
                <a:tab pos="0" algn="l"/>
              </a:tabLst>
            </a:pPr>
            <a:r>
              <a:rPr lang="en-US" sz="2400" b="0" strike="noStrike" spc="-1">
                <a:solidFill>
                  <a:srgbClr val="3E3D2D"/>
                </a:solidFill>
                <a:latin typeface="Century Gothic"/>
              </a:rPr>
              <a:t>	See § 13-40-104(1)(f)(g)(h) and (i), C.R.S.</a:t>
            </a:r>
            <a:endParaRPr lang="en-US" sz="2400" b="0" strike="noStrike" spc="-1">
              <a:latin typeface="Arial"/>
            </a:endParaRPr>
          </a:p>
          <a:p>
            <a:pPr marL="343080" indent="-274320">
              <a:lnSpc>
                <a:spcPct val="100000"/>
              </a:lnSpc>
              <a:spcBef>
                <a:spcPts val="479"/>
              </a:spcBef>
              <a:buNone/>
              <a:tabLst>
                <a:tab pos="0" algn="l"/>
              </a:tabLst>
            </a:pPr>
            <a:endParaRPr lang="en-US" sz="2400" b="0" strike="noStrike" spc="-1">
              <a:latin typeface="Arial"/>
            </a:endParaRPr>
          </a:p>
        </p:txBody>
      </p:sp>
      <p:sp>
        <p:nvSpPr>
          <p:cNvPr id="734" name="AutoShape 2"/>
          <p:cNvSpPr/>
          <p:nvPr/>
        </p:nvSpPr>
        <p:spPr>
          <a:xfrm>
            <a:off x="155520" y="-144360"/>
            <a:ext cx="304200" cy="304200"/>
          </a:xfrm>
          <a:prstGeom prst="rect">
            <a:avLst/>
          </a:prstGeom>
          <a:noFill/>
          <a:ln w="0">
            <a:noFill/>
          </a:ln>
        </p:spPr>
        <p:style>
          <a:lnRef idx="0">
            <a:scrgbClr r="0" g="0" b="0"/>
          </a:lnRef>
          <a:fillRef idx="0">
            <a:scrgbClr r="0" g="0" b="0"/>
          </a:fillRef>
          <a:effectRef idx="0">
            <a:scrgbClr r="0" g="0" b="0"/>
          </a:effectRef>
          <a:fontRef idx="minor"/>
        </p:style>
      </p:sp>
      <p:pic>
        <p:nvPicPr>
          <p:cNvPr id="735" name="Picture 3"/>
          <p:cNvPicPr/>
          <p:nvPr/>
        </p:nvPicPr>
        <p:blipFill>
          <a:blip r:embed="rId3"/>
          <a:stretch/>
        </p:blipFill>
        <p:spPr>
          <a:xfrm>
            <a:off x="5698080" y="1752480"/>
            <a:ext cx="3191040" cy="357120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PlaceHolder 1"/>
          <p:cNvSpPr>
            <a:spLocks noGrp="1"/>
          </p:cNvSpPr>
          <p:nvPr>
            <p:ph type="title"/>
          </p:nvPr>
        </p:nvSpPr>
        <p:spPr>
          <a:xfrm>
            <a:off x="457200" y="304920"/>
            <a:ext cx="7023960" cy="1142280"/>
          </a:xfrm>
          <a:prstGeom prst="rect">
            <a:avLst/>
          </a:prstGeom>
          <a:noFill/>
          <a:ln w="0">
            <a:noFill/>
          </a:ln>
        </p:spPr>
        <p:txBody>
          <a:bodyPr lIns="90000" tIns="45000" rIns="90000" bIns="45000" anchor="b">
            <a:normAutofit/>
          </a:bodyPr>
          <a:lstStyle/>
          <a:p>
            <a:pPr>
              <a:lnSpc>
                <a:spcPct val="100000"/>
              </a:lnSpc>
              <a:buNone/>
            </a:pPr>
            <a:r>
              <a:rPr lang="en-US" sz="4000" b="0" strike="noStrike" spc="-1">
                <a:solidFill>
                  <a:srgbClr val="94C600"/>
                </a:solidFill>
                <a:latin typeface="Century Gothic"/>
              </a:rPr>
              <a:t>Notice to Quit</a:t>
            </a:r>
            <a:endParaRPr lang="en-US" sz="4000" b="0" strike="noStrike" spc="-1">
              <a:latin typeface="Arial"/>
            </a:endParaRPr>
          </a:p>
        </p:txBody>
      </p:sp>
      <p:pic>
        <p:nvPicPr>
          <p:cNvPr id="737" name="Content Placeholder 11"/>
          <p:cNvPicPr/>
          <p:nvPr/>
        </p:nvPicPr>
        <p:blipFill>
          <a:blip r:embed="rId2"/>
          <a:srcRect l="4857" t="5227" r="9377" b="52805"/>
          <a:stretch/>
        </p:blipFill>
        <p:spPr>
          <a:xfrm>
            <a:off x="2010600" y="1828800"/>
            <a:ext cx="4576680" cy="4266360"/>
          </a:xfrm>
          <a:prstGeom prst="rect">
            <a:avLst/>
          </a:prstGeom>
          <a:ln w="38100" cap="sq">
            <a:solidFill>
              <a:srgbClr val="000000"/>
            </a:solidFill>
            <a:miter/>
          </a:ln>
          <a:effectLst>
            <a:outerShdw blurRad="50760" dist="37674" dir="2700000" algn="tl" rotWithShape="0">
              <a:srgbClr val="000000">
                <a:alpha val="43000"/>
              </a:srgbClr>
            </a:outerShdw>
          </a:effectLst>
        </p:spPr>
      </p:pic>
      <p:sp>
        <p:nvSpPr>
          <p:cNvPr id="738" name="Right Arrow 3"/>
          <p:cNvSpPr/>
          <p:nvPr/>
        </p:nvSpPr>
        <p:spPr>
          <a:xfrm flipH="1">
            <a:off x="6476400" y="2919600"/>
            <a:ext cx="1065960" cy="15840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39" name="Right Arrow 7"/>
          <p:cNvSpPr/>
          <p:nvPr/>
        </p:nvSpPr>
        <p:spPr>
          <a:xfrm flipH="1">
            <a:off x="6400080" y="4301280"/>
            <a:ext cx="990000" cy="30420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40" name="Right Arrow 2"/>
          <p:cNvSpPr/>
          <p:nvPr/>
        </p:nvSpPr>
        <p:spPr>
          <a:xfrm>
            <a:off x="1447920" y="2498400"/>
            <a:ext cx="761400" cy="38016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41" name="Right Arrow 5"/>
          <p:cNvSpPr/>
          <p:nvPr/>
        </p:nvSpPr>
        <p:spPr>
          <a:xfrm>
            <a:off x="1371600" y="3429000"/>
            <a:ext cx="761400" cy="53280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42" name="Right Arrow 6"/>
          <p:cNvSpPr/>
          <p:nvPr/>
        </p:nvSpPr>
        <p:spPr>
          <a:xfrm>
            <a:off x="1371600" y="5306040"/>
            <a:ext cx="761400" cy="45648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43" name="Right Arrow 8"/>
          <p:cNvSpPr/>
          <p:nvPr/>
        </p:nvSpPr>
        <p:spPr>
          <a:xfrm>
            <a:off x="1231560" y="4831560"/>
            <a:ext cx="977760" cy="24156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44" name="Right Arrow 7"/>
          <p:cNvSpPr/>
          <p:nvPr/>
        </p:nvSpPr>
        <p:spPr>
          <a:xfrm flipH="1">
            <a:off x="6400080" y="5460480"/>
            <a:ext cx="990000" cy="304200"/>
          </a:xfrm>
          <a:prstGeom prst="rightArrow">
            <a:avLst>
              <a:gd name="adj1" fmla="val 50000"/>
              <a:gd name="adj2" fmla="val 50000"/>
            </a:avLst>
          </a:prstGeom>
          <a:solidFill>
            <a:srgbClr val="FF0000"/>
          </a:solidFill>
          <a:ln>
            <a:solidFill>
              <a:srgbClr val="6D92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wipe(left)">
                                      <p:cBhvr additive="repl">
                                        <p:cTn id="7" dur="500"/>
                                        <p:tgtEl>
                                          <p:spTgt spid="7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38"/>
                                        </p:tgtEl>
                                        <p:attrNameLst>
                                          <p:attrName>style.visibility</p:attrName>
                                        </p:attrNameLst>
                                      </p:cBhvr>
                                      <p:to>
                                        <p:strVal val="visible"/>
                                      </p:to>
                                    </p:set>
                                    <p:animEffect transition="in" filter="wipe(right)">
                                      <p:cBhvr additive="repl">
                                        <p:cTn id="12" dur="500"/>
                                        <p:tgtEl>
                                          <p:spTgt spid="7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41"/>
                                        </p:tgtEl>
                                        <p:attrNameLst>
                                          <p:attrName>style.visibility</p:attrName>
                                        </p:attrNameLst>
                                      </p:cBhvr>
                                      <p:to>
                                        <p:strVal val="visible"/>
                                      </p:to>
                                    </p:set>
                                    <p:animEffect transition="in" filter="wipe(left)">
                                      <p:cBhvr additive="repl">
                                        <p:cTn id="17" dur="500"/>
                                        <p:tgtEl>
                                          <p:spTgt spid="7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39"/>
                                        </p:tgtEl>
                                        <p:attrNameLst>
                                          <p:attrName>style.visibility</p:attrName>
                                        </p:attrNameLst>
                                      </p:cBhvr>
                                      <p:to>
                                        <p:strVal val="visible"/>
                                      </p:to>
                                    </p:set>
                                    <p:animEffect transition="in" filter="wipe(right)">
                                      <p:cBhvr additive="repl">
                                        <p:cTn id="22" dur="500"/>
                                        <p:tgtEl>
                                          <p:spTgt spid="7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43"/>
                                        </p:tgtEl>
                                        <p:attrNameLst>
                                          <p:attrName>style.visibility</p:attrName>
                                        </p:attrNameLst>
                                      </p:cBhvr>
                                      <p:to>
                                        <p:strVal val="visible"/>
                                      </p:to>
                                    </p:set>
                                    <p:animEffect transition="in" filter="wipe(down)">
                                      <p:cBhvr additive="repl">
                                        <p:cTn id="27" dur="500"/>
                                        <p:tgtEl>
                                          <p:spTgt spid="7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2"/>
                                        </p:tgtEl>
                                        <p:attrNameLst>
                                          <p:attrName>style.visibility</p:attrName>
                                        </p:attrNameLst>
                                      </p:cBhvr>
                                      <p:to>
                                        <p:strVal val="visible"/>
                                      </p:to>
                                    </p:set>
                                    <p:animEffect transition="in" filter="wipe(left)">
                                      <p:cBhvr additive="repl">
                                        <p:cTn id="32" dur="500"/>
                                        <p:tgtEl>
                                          <p:spTgt spid="7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744"/>
                                        </p:tgtEl>
                                        <p:attrNameLst>
                                          <p:attrName>style.visibility</p:attrName>
                                        </p:attrNameLst>
                                      </p:cBhvr>
                                      <p:to>
                                        <p:strVal val="visible"/>
                                      </p:to>
                                    </p:set>
                                    <p:animEffect transition="in" filter="wipe(right)">
                                      <p:cBhvr additive="repl">
                                        <p:cTn id="37" dur="5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PlaceHolder 1"/>
          <p:cNvSpPr>
            <a:spLocks noGrp="1"/>
          </p:cNvSpPr>
          <p:nvPr>
            <p:ph type="title"/>
          </p:nvPr>
        </p:nvSpPr>
        <p:spPr>
          <a:xfrm>
            <a:off x="457200" y="304920"/>
            <a:ext cx="5813640" cy="1142280"/>
          </a:xfrm>
          <a:prstGeom prst="rect">
            <a:avLst/>
          </a:prstGeom>
          <a:noFill/>
          <a:ln w="0">
            <a:noFill/>
          </a:ln>
        </p:spPr>
        <p:txBody>
          <a:bodyPr lIns="0" tIns="0" rIns="0" bIns="0" anchor="b">
            <a:noAutofit/>
          </a:bodyPr>
          <a:lstStyle/>
          <a:p>
            <a:pPr>
              <a:lnSpc>
                <a:spcPct val="100000"/>
              </a:lnSpc>
              <a:buNone/>
            </a:pPr>
            <a:r>
              <a:rPr lang="en-US" sz="4000" b="0" strike="noStrike" spc="-1">
                <a:solidFill>
                  <a:srgbClr val="94C600"/>
                </a:solidFill>
                <a:latin typeface="Century Gothic"/>
              </a:rPr>
              <a:t>Steps in Giving Notice:</a:t>
            </a:r>
            <a:endParaRPr lang="en-US" sz="4000" b="0" strike="noStrike" spc="-1">
              <a:latin typeface="Arial"/>
            </a:endParaRPr>
          </a:p>
        </p:txBody>
      </p:sp>
      <p:sp>
        <p:nvSpPr>
          <p:cNvPr id="746" name="TextBox 3"/>
          <p:cNvSpPr/>
          <p:nvPr/>
        </p:nvSpPr>
        <p:spPr>
          <a:xfrm>
            <a:off x="609480" y="1600200"/>
            <a:ext cx="7923960" cy="1187280"/>
          </a:xfrm>
          <a:prstGeom prst="rect">
            <a:avLst/>
          </a:prstGeom>
          <a:noFill/>
          <a:ln w="28575">
            <a:solidFill>
              <a:srgbClr val="74A51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entury Gothic"/>
                <a:ea typeface="DejaVu Sans"/>
              </a:rPr>
              <a:t>1) Service of Notice—Notice must be hand delivered to tenant or posted in conspicuous place on property.</a:t>
            </a:r>
            <a:endParaRPr lang="en-US" sz="1800" b="0" strike="noStrike" spc="-1">
              <a:latin typeface="Arial"/>
            </a:endParaRPr>
          </a:p>
          <a:p>
            <a:pPr>
              <a:lnSpc>
                <a:spcPct val="100000"/>
              </a:lnSpc>
              <a:buNone/>
            </a:pPr>
            <a:r>
              <a:rPr lang="en-US" sz="1800" b="0" strike="noStrike" spc="-1">
                <a:solidFill>
                  <a:srgbClr val="000000"/>
                </a:solidFill>
                <a:latin typeface="Century Gothic"/>
                <a:ea typeface="DejaVu Sans"/>
              </a:rPr>
              <a:t>	</a:t>
            </a:r>
            <a:r>
              <a:rPr lang="en-US" sz="1800" b="0" i="1" strike="noStrike" spc="-1">
                <a:solidFill>
                  <a:srgbClr val="000000"/>
                </a:solidFill>
                <a:latin typeface="Century Gothic"/>
                <a:ea typeface="DejaVu Sans"/>
              </a:rPr>
              <a:t>Note: Not required to use sheriff/process server, but recommended you have a neutral party deliver notice.</a:t>
            </a:r>
            <a:endParaRPr lang="en-US" sz="1800" b="0" strike="noStrike" spc="-1">
              <a:latin typeface="Arial"/>
            </a:endParaRPr>
          </a:p>
        </p:txBody>
      </p:sp>
      <p:sp>
        <p:nvSpPr>
          <p:cNvPr id="747" name="TextBox 4"/>
          <p:cNvSpPr/>
          <p:nvPr/>
        </p:nvSpPr>
        <p:spPr>
          <a:xfrm>
            <a:off x="762120" y="3276720"/>
            <a:ext cx="7695360" cy="912960"/>
          </a:xfrm>
          <a:prstGeom prst="rect">
            <a:avLst/>
          </a:prstGeom>
          <a:noFill/>
          <a:ln w="28575">
            <a:solidFill>
              <a:srgbClr val="74A51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entury Gothic"/>
                <a:ea typeface="DejaVu Sans"/>
              </a:rPr>
              <a:t>2) Wait notice period—Starts on </a:t>
            </a:r>
            <a:r>
              <a:rPr lang="en-US" sz="1800" b="1" strike="noStrike" spc="-1">
                <a:solidFill>
                  <a:srgbClr val="000000"/>
                </a:solidFill>
                <a:latin typeface="Century Gothic"/>
                <a:ea typeface="DejaVu Sans"/>
              </a:rPr>
              <a:t>day after</a:t>
            </a:r>
            <a:r>
              <a:rPr lang="en-US" sz="1800" b="0" strike="noStrike" spc="-1">
                <a:solidFill>
                  <a:srgbClr val="000000"/>
                </a:solidFill>
                <a:latin typeface="Century Gothic"/>
                <a:ea typeface="DejaVu Sans"/>
              </a:rPr>
              <a:t> notice posted and cannot end on a Saturday, Sunday or holiday (will run to next business day).</a:t>
            </a:r>
            <a:endParaRPr lang="en-US" sz="1800" b="0" strike="noStrike" spc="-1">
              <a:latin typeface="Arial"/>
            </a:endParaRPr>
          </a:p>
        </p:txBody>
      </p:sp>
      <p:sp>
        <p:nvSpPr>
          <p:cNvPr id="748" name="TextBox 5"/>
          <p:cNvSpPr/>
          <p:nvPr/>
        </p:nvSpPr>
        <p:spPr>
          <a:xfrm>
            <a:off x="959400" y="4800600"/>
            <a:ext cx="2361600" cy="912960"/>
          </a:xfrm>
          <a:prstGeom prst="rect">
            <a:avLst/>
          </a:prstGeom>
          <a:noFill/>
          <a:ln w="28575">
            <a:solidFill>
              <a:srgbClr val="74A51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entury Gothic"/>
                <a:ea typeface="DejaVu Sans"/>
              </a:rPr>
              <a:t>3)a.  Tenant gets out or complies—end of process.</a:t>
            </a:r>
            <a:endParaRPr lang="en-US" sz="1800" b="0" strike="noStrike" spc="-1">
              <a:latin typeface="Arial"/>
            </a:endParaRPr>
          </a:p>
        </p:txBody>
      </p:sp>
      <p:sp>
        <p:nvSpPr>
          <p:cNvPr id="749" name="TextBox 6"/>
          <p:cNvSpPr/>
          <p:nvPr/>
        </p:nvSpPr>
        <p:spPr>
          <a:xfrm>
            <a:off x="5410080" y="4800600"/>
            <a:ext cx="2742480" cy="1187280"/>
          </a:xfrm>
          <a:prstGeom prst="rect">
            <a:avLst/>
          </a:prstGeom>
          <a:noFill/>
          <a:ln w="28575">
            <a:solidFill>
              <a:srgbClr val="74A51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entury Gothic"/>
                <a:ea typeface="DejaVu Sans"/>
              </a:rPr>
              <a:t>3)b.  Tenant does not leave property—start an FED (eviction) case with the court.</a:t>
            </a:r>
            <a:endParaRPr lang="en-US" sz="1800" b="0" strike="noStrike" spc="-1">
              <a:latin typeface="Arial"/>
            </a:endParaRPr>
          </a:p>
        </p:txBody>
      </p:sp>
      <p:sp>
        <p:nvSpPr>
          <p:cNvPr id="750" name="Down Arrow 7"/>
          <p:cNvSpPr/>
          <p:nvPr/>
        </p:nvSpPr>
        <p:spPr>
          <a:xfrm>
            <a:off x="4038480" y="2800440"/>
            <a:ext cx="570960" cy="399240"/>
          </a:xfrm>
          <a:prstGeom prst="downArrow">
            <a:avLst>
              <a:gd name="adj1" fmla="val 50000"/>
              <a:gd name="adj2" fmla="val 50000"/>
            </a:avLst>
          </a:prstGeom>
          <a:solidFill>
            <a:srgbClr val="94C6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51" name="Down Arrow 8"/>
          <p:cNvSpPr/>
          <p:nvPr/>
        </p:nvSpPr>
        <p:spPr>
          <a:xfrm rot="1807800">
            <a:off x="3321360" y="4199760"/>
            <a:ext cx="411480" cy="600120"/>
          </a:xfrm>
          <a:prstGeom prst="downArrow">
            <a:avLst>
              <a:gd name="adj1" fmla="val 50000"/>
              <a:gd name="adj2" fmla="val 50000"/>
            </a:avLst>
          </a:prstGeom>
          <a:solidFill>
            <a:srgbClr val="94C600"/>
          </a:solidFill>
          <a:ln>
            <a:solidFill>
              <a:srgbClr val="6D9200"/>
            </a:solidFill>
            <a:round/>
          </a:ln>
        </p:spPr>
        <p:style>
          <a:lnRef idx="2">
            <a:schemeClr val="accent1">
              <a:shade val="50000"/>
            </a:schemeClr>
          </a:lnRef>
          <a:fillRef idx="1">
            <a:schemeClr val="accent1"/>
          </a:fillRef>
          <a:effectRef idx="0">
            <a:schemeClr val="accent1"/>
          </a:effectRef>
          <a:fontRef idx="minor"/>
        </p:style>
      </p:sp>
      <p:sp>
        <p:nvSpPr>
          <p:cNvPr id="752" name="Oval 9"/>
          <p:cNvSpPr/>
          <p:nvPr/>
        </p:nvSpPr>
        <p:spPr>
          <a:xfrm>
            <a:off x="3810600" y="4672440"/>
            <a:ext cx="1171800" cy="1050480"/>
          </a:xfrm>
          <a:prstGeom prst="ellipse">
            <a:avLst/>
          </a:prstGeom>
          <a:solidFill>
            <a:srgbClr val="94C600"/>
          </a:solidFill>
          <a:ln>
            <a:solidFill>
              <a:srgbClr val="6D92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2800" b="1" strike="noStrike" spc="-1">
                <a:solidFill>
                  <a:srgbClr val="FFFFFF"/>
                </a:solidFill>
                <a:latin typeface="Century Gothic"/>
                <a:ea typeface="DejaVu Sans"/>
              </a:rPr>
              <a:t>OR</a:t>
            </a:r>
            <a:endParaRPr lang="en-US" sz="2800" b="0" strike="noStrike" spc="-1">
              <a:latin typeface="Arial"/>
            </a:endParaRPr>
          </a:p>
        </p:txBody>
      </p:sp>
      <p:sp>
        <p:nvSpPr>
          <p:cNvPr id="753" name="Down Arrow 10"/>
          <p:cNvSpPr/>
          <p:nvPr/>
        </p:nvSpPr>
        <p:spPr>
          <a:xfrm rot="20031600">
            <a:off x="5104800" y="4200120"/>
            <a:ext cx="456480" cy="600120"/>
          </a:xfrm>
          <a:prstGeom prst="downArrow">
            <a:avLst>
              <a:gd name="adj1" fmla="val 50000"/>
              <a:gd name="adj2" fmla="val 50000"/>
            </a:avLst>
          </a:prstGeom>
          <a:solidFill>
            <a:srgbClr val="94C600"/>
          </a:solidFill>
          <a:ln>
            <a:solidFill>
              <a:srgbClr val="6D92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additive="repl">
                                        <p:cTn id="7" dur="500" fill="hold"/>
                                        <p:tgtEl>
                                          <p:spTgt spid="746"/>
                                        </p:tgtEl>
                                        <p:attrNameLst>
                                          <p:attrName>ppt_x</p:attrName>
                                        </p:attrNameLst>
                                      </p:cBhvr>
                                      <p:tavLst>
                                        <p:tav tm="0">
                                          <p:val>
                                            <p:strVal val="#ppt_x"/>
                                          </p:val>
                                        </p:tav>
                                        <p:tav tm="100000">
                                          <p:val>
                                            <p:strVal val="#ppt_x"/>
                                          </p:val>
                                        </p:tav>
                                      </p:tavLst>
                                    </p:anim>
                                    <p:anim calcmode="lin" valueType="num">
                                      <p:cBhvr additive="repl">
                                        <p:cTn id="8" dur="500" fill="hold"/>
                                        <p:tgtEl>
                                          <p:spTgt spid="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0"/>
                                        </p:tgtEl>
                                        <p:attrNameLst>
                                          <p:attrName>style.visibility</p:attrName>
                                        </p:attrNameLst>
                                      </p:cBhvr>
                                      <p:to>
                                        <p:strVal val="visible"/>
                                      </p:to>
                                    </p:set>
                                    <p:anim calcmode="lin" valueType="num">
                                      <p:cBhvr additive="repl">
                                        <p:cTn id="13" dur="500" fill="hold"/>
                                        <p:tgtEl>
                                          <p:spTgt spid="750"/>
                                        </p:tgtEl>
                                        <p:attrNameLst>
                                          <p:attrName>ppt_x</p:attrName>
                                        </p:attrNameLst>
                                      </p:cBhvr>
                                      <p:tavLst>
                                        <p:tav tm="0">
                                          <p:val>
                                            <p:strVal val="#ppt_x"/>
                                          </p:val>
                                        </p:tav>
                                        <p:tav tm="100000">
                                          <p:val>
                                            <p:strVal val="#ppt_x"/>
                                          </p:val>
                                        </p:tav>
                                      </p:tavLst>
                                    </p:anim>
                                    <p:anim calcmode="lin" valueType="num">
                                      <p:cBhvr additive="repl">
                                        <p:cTn id="14" dur="500" fill="hold"/>
                                        <p:tgtEl>
                                          <p:spTgt spid="7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7"/>
                                        </p:tgtEl>
                                        <p:attrNameLst>
                                          <p:attrName>style.visibility</p:attrName>
                                        </p:attrNameLst>
                                      </p:cBhvr>
                                      <p:to>
                                        <p:strVal val="visible"/>
                                      </p:to>
                                    </p:set>
                                    <p:anim calcmode="lin" valueType="num">
                                      <p:cBhvr additive="repl">
                                        <p:cTn id="19" dur="500" fill="hold"/>
                                        <p:tgtEl>
                                          <p:spTgt spid="747"/>
                                        </p:tgtEl>
                                        <p:attrNameLst>
                                          <p:attrName>ppt_x</p:attrName>
                                        </p:attrNameLst>
                                      </p:cBhvr>
                                      <p:tavLst>
                                        <p:tav tm="0">
                                          <p:val>
                                            <p:strVal val="#ppt_x"/>
                                          </p:val>
                                        </p:tav>
                                        <p:tav tm="100000">
                                          <p:val>
                                            <p:strVal val="#ppt_x"/>
                                          </p:val>
                                        </p:tav>
                                      </p:tavLst>
                                    </p:anim>
                                    <p:anim calcmode="lin" valueType="num">
                                      <p:cBhvr additive="repl">
                                        <p:cTn id="20" dur="500" fill="hold"/>
                                        <p:tgtEl>
                                          <p:spTgt spid="7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1"/>
                                        </p:tgtEl>
                                        <p:attrNameLst>
                                          <p:attrName>style.visibility</p:attrName>
                                        </p:attrNameLst>
                                      </p:cBhvr>
                                      <p:to>
                                        <p:strVal val="visible"/>
                                      </p:to>
                                    </p:set>
                                    <p:anim calcmode="lin" valueType="num">
                                      <p:cBhvr additive="repl">
                                        <p:cTn id="25" dur="500" fill="hold"/>
                                        <p:tgtEl>
                                          <p:spTgt spid="751"/>
                                        </p:tgtEl>
                                        <p:attrNameLst>
                                          <p:attrName>ppt_x</p:attrName>
                                        </p:attrNameLst>
                                      </p:cBhvr>
                                      <p:tavLst>
                                        <p:tav tm="0">
                                          <p:val>
                                            <p:strVal val="#ppt_x"/>
                                          </p:val>
                                        </p:tav>
                                        <p:tav tm="100000">
                                          <p:val>
                                            <p:strVal val="#ppt_x"/>
                                          </p:val>
                                        </p:tav>
                                      </p:tavLst>
                                    </p:anim>
                                    <p:anim calcmode="lin" valueType="num">
                                      <p:cBhvr additive="repl">
                                        <p:cTn id="26" dur="500" fill="hold"/>
                                        <p:tgtEl>
                                          <p:spTgt spid="7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48"/>
                                        </p:tgtEl>
                                        <p:attrNameLst>
                                          <p:attrName>style.visibility</p:attrName>
                                        </p:attrNameLst>
                                      </p:cBhvr>
                                      <p:to>
                                        <p:strVal val="visible"/>
                                      </p:to>
                                    </p:set>
                                    <p:anim calcmode="lin" valueType="num">
                                      <p:cBhvr additive="repl">
                                        <p:cTn id="31" dur="500" fill="hold"/>
                                        <p:tgtEl>
                                          <p:spTgt spid="748"/>
                                        </p:tgtEl>
                                        <p:attrNameLst>
                                          <p:attrName>ppt_x</p:attrName>
                                        </p:attrNameLst>
                                      </p:cBhvr>
                                      <p:tavLst>
                                        <p:tav tm="0">
                                          <p:val>
                                            <p:strVal val="#ppt_x"/>
                                          </p:val>
                                        </p:tav>
                                        <p:tav tm="100000">
                                          <p:val>
                                            <p:strVal val="#ppt_x"/>
                                          </p:val>
                                        </p:tav>
                                      </p:tavLst>
                                    </p:anim>
                                    <p:anim calcmode="lin" valueType="num">
                                      <p:cBhvr additive="repl">
                                        <p:cTn id="32" dur="500" fill="hold"/>
                                        <p:tgtEl>
                                          <p:spTgt spid="7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2"/>
                                        </p:tgtEl>
                                        <p:attrNameLst>
                                          <p:attrName>style.visibility</p:attrName>
                                        </p:attrNameLst>
                                      </p:cBhvr>
                                      <p:to>
                                        <p:strVal val="visible"/>
                                      </p:to>
                                    </p:set>
                                    <p:anim calcmode="lin" valueType="num">
                                      <p:cBhvr additive="repl">
                                        <p:cTn id="37" dur="500" fill="hold"/>
                                        <p:tgtEl>
                                          <p:spTgt spid="752"/>
                                        </p:tgtEl>
                                        <p:attrNameLst>
                                          <p:attrName>ppt_x</p:attrName>
                                        </p:attrNameLst>
                                      </p:cBhvr>
                                      <p:tavLst>
                                        <p:tav tm="0">
                                          <p:val>
                                            <p:strVal val="#ppt_x"/>
                                          </p:val>
                                        </p:tav>
                                        <p:tav tm="100000">
                                          <p:val>
                                            <p:strVal val="#ppt_x"/>
                                          </p:val>
                                        </p:tav>
                                      </p:tavLst>
                                    </p:anim>
                                    <p:anim calcmode="lin" valueType="num">
                                      <p:cBhvr additive="repl">
                                        <p:cTn id="38" dur="500" fill="hold"/>
                                        <p:tgtEl>
                                          <p:spTgt spid="7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3"/>
                                        </p:tgtEl>
                                        <p:attrNameLst>
                                          <p:attrName>style.visibility</p:attrName>
                                        </p:attrNameLst>
                                      </p:cBhvr>
                                      <p:to>
                                        <p:strVal val="visible"/>
                                      </p:to>
                                    </p:set>
                                    <p:anim calcmode="lin" valueType="num">
                                      <p:cBhvr additive="repl">
                                        <p:cTn id="43" dur="500" fill="hold"/>
                                        <p:tgtEl>
                                          <p:spTgt spid="753"/>
                                        </p:tgtEl>
                                        <p:attrNameLst>
                                          <p:attrName>ppt_x</p:attrName>
                                        </p:attrNameLst>
                                      </p:cBhvr>
                                      <p:tavLst>
                                        <p:tav tm="0">
                                          <p:val>
                                            <p:strVal val="#ppt_x"/>
                                          </p:val>
                                        </p:tav>
                                        <p:tav tm="100000">
                                          <p:val>
                                            <p:strVal val="#ppt_x"/>
                                          </p:val>
                                        </p:tav>
                                      </p:tavLst>
                                    </p:anim>
                                    <p:anim calcmode="lin" valueType="num">
                                      <p:cBhvr additive="repl">
                                        <p:cTn id="44" dur="500" fill="hold"/>
                                        <p:tgtEl>
                                          <p:spTgt spid="7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49"/>
                                        </p:tgtEl>
                                        <p:attrNameLst>
                                          <p:attrName>style.visibility</p:attrName>
                                        </p:attrNameLst>
                                      </p:cBhvr>
                                      <p:to>
                                        <p:strVal val="visible"/>
                                      </p:to>
                                    </p:set>
                                    <p:anim calcmode="lin" valueType="num">
                                      <p:cBhvr additive="repl">
                                        <p:cTn id="49" dur="500" fill="hold"/>
                                        <p:tgtEl>
                                          <p:spTgt spid="749"/>
                                        </p:tgtEl>
                                        <p:attrNameLst>
                                          <p:attrName>ppt_x</p:attrName>
                                        </p:attrNameLst>
                                      </p:cBhvr>
                                      <p:tavLst>
                                        <p:tav tm="0">
                                          <p:val>
                                            <p:strVal val="#ppt_x"/>
                                          </p:val>
                                        </p:tav>
                                        <p:tav tm="100000">
                                          <p:val>
                                            <p:strVal val="#ppt_x"/>
                                          </p:val>
                                        </p:tav>
                                      </p:tavLst>
                                    </p:anim>
                                    <p:anim calcmode="lin" valueType="num">
                                      <p:cBhvr additive="repl">
                                        <p:cTn id="50" dur="500" fill="hold"/>
                                        <p:tgtEl>
                                          <p:spTgt spid="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Starting a Court Case:</a:t>
            </a:r>
            <a:br/>
            <a:r>
              <a:rPr lang="en-US" sz="4000" b="0" strike="noStrike" spc="-1">
                <a:solidFill>
                  <a:srgbClr val="94C600"/>
                </a:solidFill>
                <a:latin typeface="Century Gothic"/>
              </a:rPr>
              <a:t>	Who can bring the case</a:t>
            </a:r>
            <a:endParaRPr lang="en-US" sz="4000" b="0" strike="noStrike" spc="-1">
              <a:latin typeface="Arial"/>
            </a:endParaRPr>
          </a:p>
        </p:txBody>
      </p:sp>
      <p:sp>
        <p:nvSpPr>
          <p:cNvPr id="755" name="PlaceHolder 2"/>
          <p:cNvSpPr>
            <a:spLocks noGrp="1"/>
          </p:cNvSpPr>
          <p:nvPr>
            <p:ph/>
          </p:nvPr>
        </p:nvSpPr>
        <p:spPr>
          <a:xfrm>
            <a:off x="1043640" y="2323800"/>
            <a:ext cx="6776640" cy="3771720"/>
          </a:xfrm>
          <a:prstGeom prst="rect">
            <a:avLst/>
          </a:prstGeom>
          <a:noFill/>
          <a:ln w="0">
            <a:noFill/>
          </a:ln>
        </p:spPr>
        <p:txBody>
          <a:bodyPr lIns="90000" tIns="45000" rIns="90000" bIns="45000" anchor="t">
            <a:normAutofit fontScale="82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action must be filed by a “person in interest”, i.e. the property owner or other individual or entity identified as the landlord or lessor on the lease. If you are the property manager or the individual or entity acting as an agent for the owner(s), you may be required to show proof of your authority to the Court. </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NOTE: The general rule is that corporations and other entities must be represented by an attorney in court cases—C.R.S.  § 13-93-101</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i="1" strike="noStrike" spc="-1">
                <a:solidFill>
                  <a:srgbClr val="3E3D2D"/>
                </a:solidFill>
                <a:latin typeface="Century Gothic"/>
              </a:rPr>
              <a:t>There is an exception for “closely-held entities” with no more than 3 owners—C.R.S. §13-1-127 </a:t>
            </a:r>
            <a:endParaRPr lang="en-US" sz="2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PlaceHolder 1"/>
          <p:cNvSpPr>
            <a:spLocks noGrp="1"/>
          </p:cNvSpPr>
          <p:nvPr>
            <p:ph type="title"/>
          </p:nvPr>
        </p:nvSpPr>
        <p:spPr>
          <a:xfrm>
            <a:off x="414360" y="31284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Why are we here?</a:t>
            </a:r>
            <a:endParaRPr lang="en-US" sz="4000" b="0" strike="noStrike" spc="-1">
              <a:latin typeface="Arial"/>
            </a:endParaRPr>
          </a:p>
        </p:txBody>
      </p:sp>
      <p:sp>
        <p:nvSpPr>
          <p:cNvPr id="658" name="PlaceHolder 2"/>
          <p:cNvSpPr>
            <a:spLocks noGrp="1"/>
          </p:cNvSpPr>
          <p:nvPr>
            <p:ph/>
          </p:nvPr>
        </p:nvSpPr>
        <p:spPr>
          <a:xfrm>
            <a:off x="555840" y="1981080"/>
            <a:ext cx="6753240" cy="4342680"/>
          </a:xfrm>
          <a:prstGeom prst="rect">
            <a:avLst/>
          </a:prstGeom>
          <a:noFill/>
          <a:ln w="0">
            <a:noFill/>
          </a:ln>
        </p:spPr>
        <p:txBody>
          <a:bodyPr lIns="90000" tIns="45000" rIns="90000" bIns="45000" anchor="t">
            <a:norm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Access to Justice Committee</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Educate community members about court processes and provide resources for better access to the courts</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Important for tenant, landlord, and court that landlords understand how to proceed with an eviction correctly and understand and respect tenants’ rights in the process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Less confusion = less conflict </a:t>
            </a:r>
            <a:endParaRPr lang="en-US" sz="2200" b="0" strike="noStrike" spc="-1">
              <a:latin typeface="Arial"/>
            </a:endParaRPr>
          </a:p>
        </p:txBody>
      </p:sp>
      <p:sp>
        <p:nvSpPr>
          <p:cNvPr id="659"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660" name="AutoShape 4"/>
          <p:cNvSpPr/>
          <p:nvPr/>
        </p:nvSpPr>
        <p:spPr>
          <a:xfrm>
            <a:off x="262080" y="792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661" name="AutoShape 6"/>
          <p:cNvSpPr/>
          <p:nvPr/>
        </p:nvSpPr>
        <p:spPr>
          <a:xfrm>
            <a:off x="414360" y="160200"/>
            <a:ext cx="304200" cy="304200"/>
          </a:xfrm>
          <a:prstGeom prst="rect">
            <a:avLst/>
          </a:prstGeom>
          <a:noFill/>
          <a:ln w="0">
            <a:noFill/>
          </a:ln>
        </p:spPr>
        <p:style>
          <a:lnRef idx="0">
            <a:scrgbClr r="0" g="0" b="0"/>
          </a:lnRef>
          <a:fillRef idx="0">
            <a:scrgbClr r="0" g="0" b="0"/>
          </a:fillRef>
          <a:effectRef idx="0">
            <a:scrgbClr r="0" g="0" b="0"/>
          </a:effectRef>
          <a:fontRef idx="minor"/>
        </p:style>
      </p:sp>
      <p:pic>
        <p:nvPicPr>
          <p:cNvPr id="662" name="Picture 3"/>
          <p:cNvPicPr/>
          <p:nvPr/>
        </p:nvPicPr>
        <p:blipFill>
          <a:blip r:embed="rId2"/>
          <a:stretch/>
        </p:blipFill>
        <p:spPr>
          <a:xfrm>
            <a:off x="5943600" y="0"/>
            <a:ext cx="2339640" cy="23396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5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658">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6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p:cNvSpPr>
            <a:spLocks noGrp="1"/>
          </p:cNvSpPr>
          <p:nvPr>
            <p:ph type="title"/>
          </p:nvPr>
        </p:nvSpPr>
        <p:spPr>
          <a:xfrm>
            <a:off x="838080" y="76212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What is needed to start a court case?</a:t>
            </a:r>
            <a:endParaRPr lang="en-US" sz="4000" b="0" strike="noStrike" spc="-1">
              <a:latin typeface="Arial"/>
            </a:endParaRPr>
          </a:p>
        </p:txBody>
      </p:sp>
      <p:sp>
        <p:nvSpPr>
          <p:cNvPr id="757" name="PlaceHolder 2"/>
          <p:cNvSpPr>
            <a:spLocks noGrp="1"/>
          </p:cNvSpPr>
          <p:nvPr>
            <p:ph/>
          </p:nvPr>
        </p:nvSpPr>
        <p:spPr>
          <a:xfrm>
            <a:off x="533520" y="1981080"/>
            <a:ext cx="6776640" cy="4494960"/>
          </a:xfrm>
          <a:prstGeom prst="rect">
            <a:avLst/>
          </a:prstGeom>
          <a:noFill/>
          <a:ln w="0">
            <a:noFill/>
          </a:ln>
        </p:spPr>
        <p:txBody>
          <a:bodyPr lIns="90000" tIns="45000" rIns="90000" bIns="45000" anchor="t">
            <a:normAutofit fontScale="60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Complaint (Form JDF 99)</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Attach copy of written lease, if any</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Attach copy of Notice served on tenant</a:t>
            </a:r>
            <a:endParaRPr lang="en-US" sz="2200" b="0" strike="noStrike" spc="-1">
              <a:latin typeface="Arial"/>
            </a:endParaRPr>
          </a:p>
          <a:p>
            <a:pPr>
              <a:lnSpc>
                <a:spcPct val="100000"/>
              </a:lnSpc>
              <a:spcBef>
                <a:spcPts val="479"/>
              </a:spcBef>
              <a:buNone/>
            </a:pP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Summons (Form CRCCP 1A)</a:t>
            </a:r>
            <a:endParaRPr lang="en-US" sz="2400" b="0" strike="noStrike" spc="-1">
              <a:latin typeface="Arial"/>
            </a:endParaRPr>
          </a:p>
          <a:p>
            <a:pPr marL="640080" lvl="1" indent="-274320">
              <a:lnSpc>
                <a:spcPct val="100000"/>
              </a:lnSpc>
              <a:spcBef>
                <a:spcPts val="1134"/>
              </a:spcBef>
              <a:buClr>
                <a:srgbClr val="94C600"/>
              </a:buClr>
              <a:buSzPct val="76000"/>
              <a:buFont typeface="Wingdings 2" charset="2"/>
              <a:buChar char=""/>
            </a:pPr>
            <a:r>
              <a:rPr lang="en-US" sz="2200" b="0" strike="noStrike" spc="-1">
                <a:solidFill>
                  <a:srgbClr val="3E3D2D"/>
                </a:solidFill>
                <a:latin typeface="Century Gothic"/>
                <a:ea typeface="Microsoft YaHei"/>
              </a:rPr>
              <a:t>If you are not represented by an attorney, complete the top portion only and clerk will fill in the rest when you file. The Summons must include resource list (provided by and updated by the Department of Local Affairs).</a:t>
            </a:r>
            <a:endParaRPr lang="en-US" sz="2200" b="0" strike="noStrike" spc="-1">
              <a:latin typeface="Arial"/>
            </a:endParaRPr>
          </a:p>
          <a:p>
            <a:pPr marL="640080" lvl="1" indent="-274320">
              <a:lnSpc>
                <a:spcPct val="100000"/>
              </a:lnSpc>
              <a:spcBef>
                <a:spcPts val="1134"/>
              </a:spcBef>
              <a:buClr>
                <a:srgbClr val="94C600"/>
              </a:buClr>
              <a:buSzPct val="76000"/>
              <a:buFont typeface="Wingdings 2" charset="2"/>
              <a:buChar char=""/>
            </a:pPr>
            <a:r>
              <a:rPr lang="en-US" sz="2200" b="0" strike="noStrike" spc="-1">
                <a:solidFill>
                  <a:srgbClr val="3E3D2D"/>
                </a:solidFill>
                <a:latin typeface="Century Gothic"/>
                <a:ea typeface="Microsoft YaHei"/>
              </a:rPr>
              <a:t>The clerk will give you a hearing date that should be between 7 and 14 days from the day you file</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ea typeface="Microsoft YaHei"/>
              </a:rPr>
              <a:t>Answer (Form CRCCP 3), Request for Documents (Form 185 SC), Fee Waiver (Forms 205 and 206) and Resource List (Form 186 SC).</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ea typeface="Microsoft YaHei"/>
              </a:rPr>
              <a:t>Leave these blank and include with the documents served on the tenant.</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ea typeface="Microsoft YaHei"/>
              </a:rPr>
              <a:t>Filing fee</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ea typeface="Microsoft YaHei"/>
              </a:rPr>
              <a:t>County Court if Less than $1,000 Filing Fee $85</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ea typeface="Microsoft YaHei"/>
              </a:rPr>
              <a:t>County Court if $1,000 up to $15,000 Filing Fee $105</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ea typeface="Microsoft YaHei"/>
              </a:rPr>
              <a:t>County Court if $15,000 up to $25,000 Filing Fee $135</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ea typeface="Microsoft YaHei"/>
              </a:rPr>
              <a:t>District Court is anything above $25,000 Filing Fee $224</a:t>
            </a:r>
            <a:endParaRPr lang="en-US" sz="2200" b="0" strike="noStrike" spc="-1">
              <a:latin typeface="Arial"/>
            </a:endParaRPr>
          </a:p>
        </p:txBody>
      </p:sp>
      <p:pic>
        <p:nvPicPr>
          <p:cNvPr id="758" name="Picture 3" descr="JDF 99  Complaint in Forcible Entry and Detainer R7-12 [Read-Only] [Compatibility Mode] - Microsoft Word"/>
          <p:cNvPicPr/>
          <p:nvPr/>
        </p:nvPicPr>
        <p:blipFill>
          <a:blip r:embed="rId2"/>
          <a:srcRect l="30230" t="30160" r="28016" b="25063"/>
          <a:stretch/>
        </p:blipFill>
        <p:spPr>
          <a:xfrm>
            <a:off x="4800600" y="1264680"/>
            <a:ext cx="3368520" cy="1980360"/>
          </a:xfrm>
          <a:prstGeom prst="rect">
            <a:avLst/>
          </a:prstGeom>
          <a:ln w="38100" cap="sq">
            <a:solidFill>
              <a:srgbClr val="000000"/>
            </a:solidFill>
            <a:miter/>
          </a:ln>
          <a:effectLst>
            <a:outerShdw blurRad="50760" dist="37674" dir="2700000" algn="tl" rotWithShape="0">
              <a:srgbClr val="000000">
                <a:alpha val="43000"/>
              </a:srgbClr>
            </a:outerShdw>
          </a:effec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animEffect transition="in" filter="fade">
                                      <p:cBhvr additive="repl">
                                        <p:cTn id="7" dur="500"/>
                                        <p:tgtEl>
                                          <p:spTgt spid="757">
                                            <p:txEl>
                                              <p:pRg st="0" end="0"/>
                                            </p:txEl>
                                          </p:spTgt>
                                        </p:tgtEl>
                                      </p:cBhvr>
                                    </p:animEffect>
                                  </p:childTnLst>
                                </p:cTn>
                              </p:par>
                              <p:par>
                                <p:cTn id="8" presetID="10" presetClass="entr" fill="hold" nodeType="withEffect">
                                  <p:stCondLst>
                                    <p:cond delay="0"/>
                                  </p:stCondLst>
                                  <p:childTnLst>
                                    <p:set>
                                      <p:cBhvr>
                                        <p:cTn id="9" dur="1" fill="hold">
                                          <p:stCondLst>
                                            <p:cond delay="0"/>
                                          </p:stCondLst>
                                        </p:cTn>
                                        <p:tgtEl>
                                          <p:spTgt spid="757">
                                            <p:txEl>
                                              <p:pRg st="1" end="1"/>
                                            </p:txEl>
                                          </p:spTgt>
                                        </p:tgtEl>
                                        <p:attrNameLst>
                                          <p:attrName>style.visibility</p:attrName>
                                        </p:attrNameLst>
                                      </p:cBhvr>
                                      <p:to>
                                        <p:strVal val="visible"/>
                                      </p:to>
                                    </p:set>
                                    <p:animEffect transition="in" filter="fade">
                                      <p:cBhvr additive="repl">
                                        <p:cTn id="10" dur="500"/>
                                        <p:tgtEl>
                                          <p:spTgt spid="757">
                                            <p:txEl>
                                              <p:pRg st="1" end="1"/>
                                            </p:txEl>
                                          </p:spTgt>
                                        </p:tgtEl>
                                      </p:cBhvr>
                                    </p:animEffect>
                                  </p:childTnLst>
                                </p:cTn>
                              </p:par>
                              <p:par>
                                <p:cTn id="11" presetID="10" presetClass="entr" fill="hold" nodeType="withEffect">
                                  <p:stCondLst>
                                    <p:cond delay="0"/>
                                  </p:stCondLst>
                                  <p:childTnLst>
                                    <p:set>
                                      <p:cBhvr>
                                        <p:cTn id="12" dur="1" fill="hold">
                                          <p:stCondLst>
                                            <p:cond delay="0"/>
                                          </p:stCondLst>
                                        </p:cTn>
                                        <p:tgtEl>
                                          <p:spTgt spid="757">
                                            <p:txEl>
                                              <p:pRg st="2" end="2"/>
                                            </p:txEl>
                                          </p:spTgt>
                                        </p:tgtEl>
                                        <p:attrNameLst>
                                          <p:attrName>style.visibility</p:attrName>
                                        </p:attrNameLst>
                                      </p:cBhvr>
                                      <p:to>
                                        <p:strVal val="visible"/>
                                      </p:to>
                                    </p:set>
                                    <p:animEffect transition="in" filter="fade">
                                      <p:cBhvr additive="repl">
                                        <p:cTn id="13" dur="500"/>
                                        <p:tgtEl>
                                          <p:spTgt spid="75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p:cTn id="17" dur="1" fill="hold">
                                          <p:stCondLst>
                                            <p:cond delay="0"/>
                                          </p:stCondLst>
                                        </p:cTn>
                                        <p:tgtEl>
                                          <p:spTgt spid="757">
                                            <p:txEl>
                                              <p:pRg st="4" end="4"/>
                                            </p:txEl>
                                          </p:spTgt>
                                        </p:tgtEl>
                                        <p:attrNameLst>
                                          <p:attrName>style.visibility</p:attrName>
                                        </p:attrNameLst>
                                      </p:cBhvr>
                                      <p:to>
                                        <p:strVal val="visible"/>
                                      </p:to>
                                    </p:set>
                                    <p:animEffect transition="in" filter="fade">
                                      <p:cBhvr additive="repl">
                                        <p:cTn id="18" dur="500"/>
                                        <p:tgtEl>
                                          <p:spTgt spid="757">
                                            <p:txEl>
                                              <p:pRg st="4" end="4"/>
                                            </p:txEl>
                                          </p:spTgt>
                                        </p:tgtEl>
                                      </p:cBhvr>
                                    </p:animEffect>
                                  </p:childTnLst>
                                </p:cTn>
                              </p:par>
                              <p:par>
                                <p:cTn id="19" presetID="10" presetClass="entr" fill="hold" nodeType="withEffect">
                                  <p:stCondLst>
                                    <p:cond delay="0"/>
                                  </p:stCondLst>
                                  <p:childTnLst>
                                    <p:set>
                                      <p:cBhvr>
                                        <p:cTn id="20" dur="1" fill="hold">
                                          <p:stCondLst>
                                            <p:cond delay="0"/>
                                          </p:stCondLst>
                                        </p:cTn>
                                        <p:tgtEl>
                                          <p:spTgt spid="757">
                                            <p:txEl>
                                              <p:pRg st="5" end="5"/>
                                            </p:txEl>
                                          </p:spTgt>
                                        </p:tgtEl>
                                        <p:attrNameLst>
                                          <p:attrName>style.visibility</p:attrName>
                                        </p:attrNameLst>
                                      </p:cBhvr>
                                      <p:to>
                                        <p:strVal val="visible"/>
                                      </p:to>
                                    </p:set>
                                    <p:animEffect transition="in" filter="fade">
                                      <p:cBhvr additive="repl">
                                        <p:cTn id="21" dur="500"/>
                                        <p:tgtEl>
                                          <p:spTgt spid="757">
                                            <p:txEl>
                                              <p:pRg st="5" end="5"/>
                                            </p:txEl>
                                          </p:spTgt>
                                        </p:tgtEl>
                                      </p:cBhvr>
                                    </p:animEffect>
                                  </p:childTnLst>
                                </p:cTn>
                              </p:par>
                              <p:par>
                                <p:cTn id="22" presetID="10" presetClass="entr" fill="hold" nodeType="withEffect">
                                  <p:stCondLst>
                                    <p:cond delay="0"/>
                                  </p:stCondLst>
                                  <p:childTnLst>
                                    <p:set>
                                      <p:cBhvr>
                                        <p:cTn id="23" dur="1" fill="hold">
                                          <p:stCondLst>
                                            <p:cond delay="0"/>
                                          </p:stCondLst>
                                        </p:cTn>
                                        <p:tgtEl>
                                          <p:spTgt spid="757">
                                            <p:txEl>
                                              <p:pRg st="6" end="6"/>
                                            </p:txEl>
                                          </p:spTgt>
                                        </p:tgtEl>
                                        <p:attrNameLst>
                                          <p:attrName>style.visibility</p:attrName>
                                        </p:attrNameLst>
                                      </p:cBhvr>
                                      <p:to>
                                        <p:strVal val="visible"/>
                                      </p:to>
                                    </p:set>
                                    <p:animEffect transition="in" filter="fade">
                                      <p:cBhvr additive="repl">
                                        <p:cTn id="24" dur="500"/>
                                        <p:tgtEl>
                                          <p:spTgt spid="7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PlaceHolder 1"/>
          <p:cNvSpPr>
            <a:spLocks noGrp="1"/>
          </p:cNvSpPr>
          <p:nvPr>
            <p:ph type="title"/>
          </p:nvPr>
        </p:nvSpPr>
        <p:spPr>
          <a:xfrm>
            <a:off x="533520" y="76212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Service of Summons and Complaint</a:t>
            </a:r>
            <a:endParaRPr lang="en-US" sz="4000" b="0" strike="noStrike" spc="-1">
              <a:latin typeface="Arial"/>
            </a:endParaRPr>
          </a:p>
        </p:txBody>
      </p:sp>
      <p:sp>
        <p:nvSpPr>
          <p:cNvPr id="760" name="PlaceHolder 2"/>
          <p:cNvSpPr>
            <a:spLocks noGrp="1"/>
          </p:cNvSpPr>
          <p:nvPr>
            <p:ph/>
          </p:nvPr>
        </p:nvSpPr>
        <p:spPr>
          <a:xfrm>
            <a:off x="457200" y="2133720"/>
            <a:ext cx="7695360" cy="4419000"/>
          </a:xfrm>
          <a:prstGeom prst="rect">
            <a:avLst/>
          </a:prstGeom>
          <a:noFill/>
          <a:ln w="0">
            <a:noFill/>
          </a:ln>
        </p:spPr>
        <p:txBody>
          <a:bodyPr lIns="90000" tIns="45000" rIns="90000" bIns="45000" anchor="t">
            <a:normAutofit fontScale="73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tenant must be served with the Summons and Complaint by someone who is over 18 and not related to your case (e.g. a process server or law enforcement)</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Whoever serves the tenant should complete an affidavit of service (form JDF 98)</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tenant must be served </a:t>
            </a:r>
            <a:r>
              <a:rPr lang="en-US" sz="2400" b="1" strike="noStrike" spc="-1">
                <a:solidFill>
                  <a:srgbClr val="3E3D2D"/>
                </a:solidFill>
                <a:latin typeface="Century Gothic"/>
              </a:rPr>
              <a:t>no later than </a:t>
            </a:r>
            <a:r>
              <a:rPr lang="en-US" sz="2400" b="0" strike="noStrike" spc="-1">
                <a:solidFill>
                  <a:srgbClr val="3E3D2D"/>
                </a:solidFill>
                <a:latin typeface="Century Gothic"/>
              </a:rPr>
              <a:t>7 days before the hearing date</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Service should be accomplished by handing the papers directly to the tenant or a member of his family over 18, if possible.  If not possible, service can be accomplished by posting the papers in a conspicuous location on the property and mailing a copy to the tenant</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1" strike="noStrike" spc="-1">
                <a:solidFill>
                  <a:srgbClr val="3E3D2D"/>
                </a:solidFill>
                <a:latin typeface="Century Gothic"/>
              </a:rPr>
              <a:t>Note: </a:t>
            </a:r>
            <a:r>
              <a:rPr lang="en-US" sz="2200" b="0" strike="noStrike" spc="-1">
                <a:solidFill>
                  <a:srgbClr val="3E3D2D"/>
                </a:solidFill>
                <a:latin typeface="Century Gothic"/>
              </a:rPr>
              <a:t>If service is accomplished by posting and mailing, rather than personal service, the court can enter an order regarding possession of the property, but will not be able to enter a money judgment for back rent, damages, etc.</a:t>
            </a:r>
            <a:endParaRPr lang="en-US" sz="2200" b="0" strike="noStrike" spc="-1">
              <a:latin typeface="Arial"/>
            </a:endParaRPr>
          </a:p>
          <a:p>
            <a:pPr>
              <a:lnSpc>
                <a:spcPct val="100000"/>
              </a:lnSpc>
              <a:spcBef>
                <a:spcPts val="479"/>
              </a:spcBef>
              <a:buNone/>
            </a:pPr>
            <a:endParaRPr lang="en-US" sz="2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76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760">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7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PlaceHolder 1"/>
          <p:cNvSpPr>
            <a:spLocks noGrp="1"/>
          </p:cNvSpPr>
          <p:nvPr>
            <p:ph/>
          </p:nvPr>
        </p:nvSpPr>
        <p:spPr>
          <a:xfrm>
            <a:off x="822600" y="657000"/>
            <a:ext cx="3580560" cy="5543640"/>
          </a:xfrm>
          <a:prstGeom prst="rect">
            <a:avLst/>
          </a:prstGeom>
          <a:noFill/>
          <a:ln w="0">
            <a:noFill/>
          </a:ln>
        </p:spPr>
        <p:txBody>
          <a:bodyPr lIns="90000" tIns="45000" rIns="90000" bIns="45000" anchor="t">
            <a:normAutofit fontScale="80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Possible defenses may include:</a:t>
            </a:r>
            <a:endParaRPr lang="en-US" sz="2400" b="0" strike="noStrike" spc="-1">
              <a:latin typeface="Arial"/>
            </a:endParaRPr>
          </a:p>
          <a:p>
            <a:pPr marL="640080" lvl="1" indent="-274320">
              <a:lnSpc>
                <a:spcPct val="100000"/>
              </a:lnSpc>
              <a:spcBef>
                <a:spcPts val="439"/>
              </a:spcBef>
              <a:buClr>
                <a:srgbClr val="94C600"/>
              </a:buClr>
              <a:buSzPct val="76000"/>
              <a:buFont typeface="Wingdings" charset="2"/>
              <a:buChar char=""/>
            </a:pPr>
            <a:r>
              <a:rPr lang="en-US" sz="2200" b="0" strike="noStrike" spc="-1">
                <a:solidFill>
                  <a:srgbClr val="3E3D2D"/>
                </a:solidFill>
                <a:latin typeface="Century Gothic"/>
              </a:rPr>
              <a:t>Did not receive/inadequate notice or improper service of notice*</a:t>
            </a:r>
            <a:endParaRPr lang="en-US" sz="2200" b="0" strike="noStrike" spc="-1">
              <a:latin typeface="Arial"/>
            </a:endParaRPr>
          </a:p>
          <a:p>
            <a:pPr marL="640080" lvl="1" indent="-274320">
              <a:lnSpc>
                <a:spcPct val="100000"/>
              </a:lnSpc>
              <a:spcBef>
                <a:spcPts val="439"/>
              </a:spcBef>
              <a:buClr>
                <a:srgbClr val="94C600"/>
              </a:buClr>
              <a:buSzPct val="76000"/>
              <a:buFont typeface="Wingdings" charset="2"/>
              <a:buChar char=""/>
            </a:pPr>
            <a:r>
              <a:rPr lang="en-US" sz="2200" b="0" strike="noStrike" spc="-1">
                <a:solidFill>
                  <a:srgbClr val="3E3D2D"/>
                </a:solidFill>
                <a:latin typeface="Century Gothic"/>
              </a:rPr>
              <a:t>Improper service of Summons and Complaint*</a:t>
            </a:r>
            <a:endParaRPr lang="en-US" sz="2200" b="0" strike="noStrike" spc="-1">
              <a:latin typeface="Arial"/>
            </a:endParaRPr>
          </a:p>
          <a:p>
            <a:pPr marL="640080" lvl="1" indent="-274320">
              <a:lnSpc>
                <a:spcPct val="100000"/>
              </a:lnSpc>
              <a:spcBef>
                <a:spcPts val="439"/>
              </a:spcBef>
              <a:buClr>
                <a:srgbClr val="94C600"/>
              </a:buClr>
              <a:buSzPct val="76000"/>
              <a:buFont typeface="Wingdings" charset="2"/>
              <a:buChar char=""/>
            </a:pPr>
            <a:r>
              <a:rPr lang="en-US" sz="2200" b="0" strike="noStrike" spc="-1">
                <a:solidFill>
                  <a:srgbClr val="3E3D2D"/>
                </a:solidFill>
                <a:latin typeface="Century Gothic"/>
              </a:rPr>
              <a:t>Tenant paid rent or cured violation within the Notice period</a:t>
            </a:r>
            <a:endParaRPr lang="en-US" sz="2200" b="0" strike="noStrike" spc="-1">
              <a:latin typeface="Arial"/>
            </a:endParaRPr>
          </a:p>
          <a:p>
            <a:pPr marL="640080" lvl="1" indent="-274320">
              <a:lnSpc>
                <a:spcPct val="100000"/>
              </a:lnSpc>
              <a:spcBef>
                <a:spcPts val="439"/>
              </a:spcBef>
              <a:buClr>
                <a:srgbClr val="94C600"/>
              </a:buClr>
              <a:buSzPct val="76000"/>
              <a:buFont typeface="Wingdings" charset="2"/>
              <a:buChar char=""/>
            </a:pPr>
            <a:r>
              <a:rPr lang="en-US" sz="2200" b="0" strike="noStrike" spc="-1">
                <a:solidFill>
                  <a:srgbClr val="3E3D2D"/>
                </a:solidFill>
                <a:latin typeface="Century Gothic"/>
              </a:rPr>
              <a:t>Tenant tried to pay rent within the notice period, but landlord refused payment</a:t>
            </a:r>
            <a:endParaRPr lang="en-US" sz="2200" b="0" strike="noStrike" spc="-1">
              <a:latin typeface="Arial"/>
            </a:endParaRPr>
          </a:p>
          <a:p>
            <a:pPr marL="640080" lvl="1" indent="-274320">
              <a:lnSpc>
                <a:spcPct val="100000"/>
              </a:lnSpc>
              <a:spcBef>
                <a:spcPts val="439"/>
              </a:spcBef>
              <a:buClr>
                <a:srgbClr val="94C600"/>
              </a:buClr>
              <a:buSzPct val="76000"/>
              <a:buFont typeface="Wingdings" charset="2"/>
              <a:buChar char=""/>
            </a:pPr>
            <a:r>
              <a:rPr lang="en-US" sz="2200" b="0" strike="noStrike" spc="-1">
                <a:solidFill>
                  <a:srgbClr val="3E3D2D"/>
                </a:solidFill>
                <a:latin typeface="Century Gothic"/>
              </a:rPr>
              <a:t>Landlord agreed to accept late rent payment or accept work in trade for rent</a:t>
            </a:r>
            <a:endParaRPr lang="en-US" sz="2200" b="0" strike="noStrike" spc="-1">
              <a:latin typeface="Arial"/>
            </a:endParaRPr>
          </a:p>
          <a:p>
            <a:pPr>
              <a:lnSpc>
                <a:spcPct val="100000"/>
              </a:lnSpc>
              <a:buNone/>
            </a:pPr>
            <a:endParaRPr lang="en-US" sz="2200" b="0" strike="noStrike" spc="-1">
              <a:latin typeface="Arial"/>
            </a:endParaRPr>
          </a:p>
          <a:p>
            <a:pPr>
              <a:lnSpc>
                <a:spcPct val="100000"/>
              </a:lnSpc>
              <a:buNone/>
            </a:pPr>
            <a:endParaRPr lang="en-US" sz="2200" b="0" strike="noStrike" spc="-1">
              <a:latin typeface="Arial"/>
            </a:endParaRPr>
          </a:p>
        </p:txBody>
      </p:sp>
      <p:sp>
        <p:nvSpPr>
          <p:cNvPr id="762" name="PlaceHolder 2"/>
          <p:cNvSpPr>
            <a:spLocks noGrp="1"/>
          </p:cNvSpPr>
          <p:nvPr>
            <p:ph type="title"/>
          </p:nvPr>
        </p:nvSpPr>
        <p:spPr>
          <a:xfrm>
            <a:off x="4739760" y="762120"/>
            <a:ext cx="3303720" cy="2208960"/>
          </a:xfrm>
          <a:prstGeom prst="rect">
            <a:avLst/>
          </a:prstGeom>
          <a:noFill/>
          <a:ln w="0">
            <a:noFill/>
          </a:ln>
        </p:spPr>
        <p:txBody>
          <a:bodyPr lIns="90000" tIns="45000" rIns="90000" bIns="45000" anchor="b">
            <a:normAutofit fontScale="99000"/>
          </a:bodyPr>
          <a:lstStyle/>
          <a:p>
            <a:pPr>
              <a:lnSpc>
                <a:spcPct val="100000"/>
              </a:lnSpc>
              <a:buNone/>
            </a:pPr>
            <a:r>
              <a:rPr lang="en-US" sz="2800" b="0" strike="noStrike" spc="-1">
                <a:solidFill>
                  <a:srgbClr val="94C600"/>
                </a:solidFill>
                <a:latin typeface="Century Gothic"/>
              </a:rPr>
              <a:t>Tenant may file an Answer to the Complaint on or before the court date</a:t>
            </a:r>
            <a:endParaRPr lang="en-US" sz="2800" b="0" strike="noStrike" spc="-1">
              <a:latin typeface="Arial"/>
            </a:endParaRPr>
          </a:p>
        </p:txBody>
      </p:sp>
      <p:sp>
        <p:nvSpPr>
          <p:cNvPr id="763" name="PlaceHolder 3"/>
          <p:cNvSpPr>
            <a:spLocks noGrp="1"/>
          </p:cNvSpPr>
          <p:nvPr>
            <p:ph/>
          </p:nvPr>
        </p:nvSpPr>
        <p:spPr>
          <a:xfrm>
            <a:off x="4724280" y="2971800"/>
            <a:ext cx="3297960" cy="3123360"/>
          </a:xfrm>
          <a:prstGeom prst="rect">
            <a:avLst/>
          </a:prstGeom>
          <a:noFill/>
          <a:ln w="0">
            <a:noFill/>
          </a:ln>
        </p:spPr>
        <p:txBody>
          <a:bodyPr lIns="90000" tIns="45000" rIns="90000" bIns="45000" anchor="t">
            <a:normAutofit/>
          </a:bodyPr>
          <a:lstStyle/>
          <a:p>
            <a:pPr>
              <a:lnSpc>
                <a:spcPct val="100000"/>
              </a:lnSpc>
              <a:spcBef>
                <a:spcPts val="320"/>
              </a:spcBef>
              <a:buNone/>
              <a:tabLst>
                <a:tab pos="0" algn="l"/>
              </a:tabLst>
            </a:pPr>
            <a:r>
              <a:rPr lang="en-US" sz="1600" b="1" strike="noStrike" spc="-1">
                <a:solidFill>
                  <a:srgbClr val="424242"/>
                </a:solidFill>
                <a:latin typeface="Century Gothic"/>
              </a:rPr>
              <a:t>DO NOT IGNORE A TENANT’S ANSWER</a:t>
            </a:r>
            <a:endParaRPr lang="en-US" sz="1600" b="0" strike="noStrike" spc="-1">
              <a:latin typeface="Arial"/>
            </a:endParaRPr>
          </a:p>
          <a:p>
            <a:pPr marL="285840" indent="-285840">
              <a:lnSpc>
                <a:spcPct val="100000"/>
              </a:lnSpc>
              <a:spcBef>
                <a:spcPts val="320"/>
              </a:spcBef>
              <a:buClr>
                <a:srgbClr val="94C600"/>
              </a:buClr>
              <a:buSzPct val="76000"/>
              <a:buFont typeface="Wingdings" charset="2"/>
              <a:buChar char=""/>
              <a:tabLst>
                <a:tab pos="0" algn="l"/>
              </a:tabLst>
            </a:pPr>
            <a:r>
              <a:rPr lang="en-US" sz="1600" b="1" strike="noStrike" spc="-1">
                <a:solidFill>
                  <a:srgbClr val="424242"/>
                </a:solidFill>
                <a:latin typeface="Century Gothic"/>
              </a:rPr>
              <a:t>Answer may contain defense to your Complaint you will need to address in court</a:t>
            </a:r>
            <a:endParaRPr lang="en-US" sz="1600" b="0" strike="noStrike" spc="-1">
              <a:latin typeface="Arial"/>
            </a:endParaRPr>
          </a:p>
          <a:p>
            <a:pPr marL="285840" indent="-285840">
              <a:lnSpc>
                <a:spcPct val="100000"/>
              </a:lnSpc>
              <a:spcBef>
                <a:spcPts val="320"/>
              </a:spcBef>
              <a:buClr>
                <a:srgbClr val="94C600"/>
              </a:buClr>
              <a:buSzPct val="76000"/>
              <a:buFont typeface="Wingdings" charset="2"/>
              <a:buChar char=""/>
              <a:tabLst>
                <a:tab pos="0" algn="l"/>
              </a:tabLst>
            </a:pPr>
            <a:r>
              <a:rPr lang="en-US" sz="1600" b="1" strike="noStrike" spc="-1">
                <a:solidFill>
                  <a:srgbClr val="424242"/>
                </a:solidFill>
                <a:latin typeface="Century Gothic"/>
              </a:rPr>
              <a:t>Answer may contain a counterclaim against you </a:t>
            </a:r>
            <a:endParaRPr lang="en-US" sz="1600" b="0" strike="noStrike" spc="-1">
              <a:latin typeface="Arial"/>
            </a:endParaRPr>
          </a:p>
        </p:txBody>
      </p:sp>
      <p:pic>
        <p:nvPicPr>
          <p:cNvPr id="764" name="Picture 2"/>
          <p:cNvPicPr/>
          <p:nvPr/>
        </p:nvPicPr>
        <p:blipFill>
          <a:blip r:embed="rId2"/>
          <a:stretch/>
        </p:blipFill>
        <p:spPr>
          <a:xfrm>
            <a:off x="4800600" y="5105520"/>
            <a:ext cx="3209040" cy="1418400"/>
          </a:xfrm>
          <a:prstGeom prst="rect">
            <a:avLst/>
          </a:prstGeom>
          <a:ln w="0">
            <a:noFill/>
          </a:ln>
        </p:spPr>
      </p:pic>
      <p:sp>
        <p:nvSpPr>
          <p:cNvPr id="765" name="TextBox 4"/>
          <p:cNvSpPr/>
          <p:nvPr/>
        </p:nvSpPr>
        <p:spPr>
          <a:xfrm>
            <a:off x="152280" y="6201000"/>
            <a:ext cx="44190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i="1" strike="noStrike" spc="-1">
                <a:solidFill>
                  <a:srgbClr val="000000"/>
                </a:solidFill>
                <a:latin typeface="Century Gothic"/>
                <a:ea typeface="DejaVu Sans"/>
              </a:rPr>
              <a:t>*defense must be raised in answer, cannot be raised for 1</a:t>
            </a:r>
            <a:r>
              <a:rPr lang="en-US" sz="1800" b="0" i="1" strike="noStrike" spc="-1" baseline="30000">
                <a:solidFill>
                  <a:srgbClr val="000000"/>
                </a:solidFill>
                <a:latin typeface="Century Gothic"/>
                <a:ea typeface="DejaVu Sans"/>
              </a:rPr>
              <a:t>st</a:t>
            </a:r>
            <a:r>
              <a:rPr lang="en-US" sz="1800" b="0" i="1" strike="noStrike" spc="-1">
                <a:solidFill>
                  <a:srgbClr val="000000"/>
                </a:solidFill>
                <a:latin typeface="Century Gothic"/>
                <a:ea typeface="DejaVu Sans"/>
              </a:rPr>
              <a:t> time at trial</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1">
                                            <p:txEl>
                                              <p:pRg st="0" end="0"/>
                                            </p:txEl>
                                          </p:spTgt>
                                        </p:tgtEl>
                                        <p:attrNameLst>
                                          <p:attrName>style.visibility</p:attrName>
                                        </p:attrNameLst>
                                      </p:cBhvr>
                                      <p:to>
                                        <p:strVal val="visible"/>
                                      </p:to>
                                    </p:set>
                                    <p:anim calcmode="lin" valueType="num">
                                      <p:cBhvr additive="repl">
                                        <p:cTn id="7" dur="500" fill="hold"/>
                                        <p:tgtEl>
                                          <p:spTgt spid="76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76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1">
                                            <p:txEl>
                                              <p:pRg st="1" end="1"/>
                                            </p:txEl>
                                          </p:spTgt>
                                        </p:tgtEl>
                                        <p:attrNameLst>
                                          <p:attrName>style.visibility</p:attrName>
                                        </p:attrNameLst>
                                      </p:cBhvr>
                                      <p:to>
                                        <p:strVal val="visible"/>
                                      </p:to>
                                    </p:set>
                                    <p:anim calcmode="lin" valueType="num">
                                      <p:cBhvr additive="repl">
                                        <p:cTn id="11" dur="500" fill="hold"/>
                                        <p:tgtEl>
                                          <p:spTgt spid="761">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76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1">
                                            <p:txEl>
                                              <p:pRg st="2" end="2"/>
                                            </p:txEl>
                                          </p:spTgt>
                                        </p:tgtEl>
                                        <p:attrNameLst>
                                          <p:attrName>style.visibility</p:attrName>
                                        </p:attrNameLst>
                                      </p:cBhvr>
                                      <p:to>
                                        <p:strVal val="visible"/>
                                      </p:to>
                                    </p:set>
                                    <p:anim calcmode="lin" valueType="num">
                                      <p:cBhvr additive="repl">
                                        <p:cTn id="15" dur="500" fill="hold"/>
                                        <p:tgtEl>
                                          <p:spTgt spid="761">
                                            <p:txEl>
                                              <p:pRg st="2" end="2"/>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76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61">
                                            <p:txEl>
                                              <p:pRg st="3" end="3"/>
                                            </p:txEl>
                                          </p:spTgt>
                                        </p:tgtEl>
                                        <p:attrNameLst>
                                          <p:attrName>style.visibility</p:attrName>
                                        </p:attrNameLst>
                                      </p:cBhvr>
                                      <p:to>
                                        <p:strVal val="visible"/>
                                      </p:to>
                                    </p:set>
                                    <p:anim calcmode="lin" valueType="num">
                                      <p:cBhvr additive="repl">
                                        <p:cTn id="19" dur="500" fill="hold"/>
                                        <p:tgtEl>
                                          <p:spTgt spid="761">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76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61">
                                            <p:txEl>
                                              <p:pRg st="4" end="4"/>
                                            </p:txEl>
                                          </p:spTgt>
                                        </p:tgtEl>
                                        <p:attrNameLst>
                                          <p:attrName>style.visibility</p:attrName>
                                        </p:attrNameLst>
                                      </p:cBhvr>
                                      <p:to>
                                        <p:strVal val="visible"/>
                                      </p:to>
                                    </p:set>
                                    <p:anim calcmode="lin" valueType="num">
                                      <p:cBhvr additive="repl">
                                        <p:cTn id="23" dur="500" fill="hold"/>
                                        <p:tgtEl>
                                          <p:spTgt spid="761">
                                            <p:txEl>
                                              <p:pRg st="4" end="4"/>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76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61">
                                            <p:txEl>
                                              <p:pRg st="5" end="5"/>
                                            </p:txEl>
                                          </p:spTgt>
                                        </p:tgtEl>
                                        <p:attrNameLst>
                                          <p:attrName>style.visibility</p:attrName>
                                        </p:attrNameLst>
                                      </p:cBhvr>
                                      <p:to>
                                        <p:strVal val="visible"/>
                                      </p:to>
                                    </p:set>
                                    <p:anim calcmode="lin" valueType="num">
                                      <p:cBhvr additive="repl">
                                        <p:cTn id="27" dur="500" fill="hold"/>
                                        <p:tgtEl>
                                          <p:spTgt spid="761">
                                            <p:txEl>
                                              <p:pRg st="5" end="5"/>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76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PlaceHolder 1"/>
          <p:cNvSpPr>
            <a:spLocks noGrp="1"/>
          </p:cNvSpPr>
          <p:nvPr>
            <p:ph type="title"/>
          </p:nvPr>
        </p:nvSpPr>
        <p:spPr>
          <a:xfrm>
            <a:off x="457200" y="380880"/>
            <a:ext cx="7023960" cy="1142280"/>
          </a:xfrm>
          <a:prstGeom prst="rect">
            <a:avLst/>
          </a:prstGeom>
          <a:noFill/>
          <a:ln w="0">
            <a:noFill/>
          </a:ln>
        </p:spPr>
        <p:txBody>
          <a:bodyPr lIns="0" tIns="0" rIns="0" bIns="0" anchor="b">
            <a:normAutofit fontScale="93000"/>
          </a:bodyPr>
          <a:lstStyle/>
          <a:p>
            <a:pPr>
              <a:lnSpc>
                <a:spcPct val="100000"/>
              </a:lnSpc>
              <a:buNone/>
            </a:pPr>
            <a:r>
              <a:rPr lang="en-US" sz="4000" b="0" strike="noStrike" spc="-1">
                <a:solidFill>
                  <a:srgbClr val="94C600"/>
                </a:solidFill>
                <a:latin typeface="Century Gothic"/>
              </a:rPr>
              <a:t>Possible Defenses:</a:t>
            </a:r>
            <a:br/>
            <a:r>
              <a:rPr lang="en-US" sz="4000" b="0" strike="noStrike" spc="-1">
                <a:solidFill>
                  <a:srgbClr val="94C600"/>
                </a:solidFill>
                <a:latin typeface="Century Gothic"/>
              </a:rPr>
              <a:t>Continued</a:t>
            </a:r>
            <a:endParaRPr lang="en-US" sz="4000" b="0" strike="noStrike" spc="-1">
              <a:latin typeface="Arial"/>
            </a:endParaRPr>
          </a:p>
        </p:txBody>
      </p:sp>
      <p:sp>
        <p:nvSpPr>
          <p:cNvPr id="767" name="PlaceHolder 2"/>
          <p:cNvSpPr>
            <a:spLocks noGrp="1"/>
          </p:cNvSpPr>
          <p:nvPr>
            <p:ph/>
          </p:nvPr>
        </p:nvSpPr>
        <p:spPr>
          <a:xfrm>
            <a:off x="1042560" y="1371600"/>
            <a:ext cx="3419280" cy="5104800"/>
          </a:xfrm>
          <a:prstGeom prst="rect">
            <a:avLst/>
          </a:prstGeom>
          <a:noFill/>
          <a:ln w="0">
            <a:noFill/>
          </a:ln>
        </p:spPr>
        <p:txBody>
          <a:bodyPr lIns="0" tIns="0" rIns="0" bIns="0" anchor="t">
            <a:normAutofit fontScale="71000"/>
          </a:bodyPr>
          <a:lstStyle/>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Landlord accepted rent after lease violation occurred and/or notice given</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No lease violation or failure to pay rent occurred</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Eviction for substantial violation—actions do not meet requirements of “substantial violation”</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Eviction for substantial violation—victim of domestic violence</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Person responsible for lease violation or substantial violation not tenant or guest/invitee of tenant and no way tenant could have known in advance person would commit the acts</a:t>
            </a:r>
            <a:endParaRPr lang="en-US" sz="2400" b="0" strike="noStrike" spc="-1">
              <a:latin typeface="Arial"/>
            </a:endParaRPr>
          </a:p>
        </p:txBody>
      </p:sp>
      <p:sp>
        <p:nvSpPr>
          <p:cNvPr id="768" name="PlaceHolder 3"/>
          <p:cNvSpPr>
            <a:spLocks noGrp="1"/>
          </p:cNvSpPr>
          <p:nvPr>
            <p:ph/>
          </p:nvPr>
        </p:nvSpPr>
        <p:spPr>
          <a:xfrm>
            <a:off x="4572000" y="2313360"/>
            <a:ext cx="3492360" cy="4162680"/>
          </a:xfrm>
          <a:prstGeom prst="rect">
            <a:avLst/>
          </a:prstGeom>
          <a:noFill/>
          <a:ln w="0">
            <a:noFill/>
          </a:ln>
        </p:spPr>
        <p:txBody>
          <a:bodyPr lIns="0" tIns="0" rIns="0" bIns="0" anchor="t">
            <a:normAutofit fontScale="63000"/>
          </a:bodyPr>
          <a:lstStyle/>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Tenant able to pay the landlord rent owed before the judge orders possession for the landlord.</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Tenant used rent money to repair premises and deducted cost from rent after giving notice to landlord of repairs needed and landlord fails to make repairs</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Tenant physically or mentally disabled and unable to pay rent due to disability</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Landlord evicting tenant in retaliation for tenant making report to government about landlord or property</a:t>
            </a:r>
            <a:endParaRPr lang="en-US" sz="2400" b="0" strike="noStrike" spc="-1">
              <a:latin typeface="Arial"/>
            </a:endParaRPr>
          </a:p>
          <a:p>
            <a:pPr marL="343080" indent="-274320">
              <a:lnSpc>
                <a:spcPct val="100000"/>
              </a:lnSpc>
              <a:spcBef>
                <a:spcPts val="479"/>
              </a:spcBef>
              <a:buClr>
                <a:srgbClr val="94C600"/>
              </a:buClr>
              <a:buSzPct val="76000"/>
              <a:buFont typeface="Wingdings" charset="2"/>
              <a:buChar char=""/>
            </a:pPr>
            <a:r>
              <a:rPr lang="en-US" sz="2400" b="0" strike="noStrike" spc="-1">
                <a:solidFill>
                  <a:srgbClr val="3E3D2D"/>
                </a:solidFill>
                <a:latin typeface="Century Gothic"/>
              </a:rPr>
              <a:t>Eviction due to unlawful discrimination</a:t>
            </a:r>
            <a:endParaRPr lang="en-US" sz="2400" b="0" strike="noStrike" spc="-1">
              <a:latin typeface="Arial"/>
            </a:endParaRPr>
          </a:p>
        </p:txBody>
      </p:sp>
      <p:sp>
        <p:nvSpPr>
          <p:cNvPr id="769" name="Freeform: Shape 768"/>
          <p:cNvSpPr/>
          <p:nvPr/>
        </p:nvSpPr>
        <p:spPr>
          <a:xfrm>
            <a:off x="4572000" y="2313360"/>
            <a:ext cx="228240" cy="228240"/>
          </a:xfrm>
          <a:custGeom>
            <a:avLst/>
            <a:gdLst/>
            <a:ahLst/>
            <a:cxn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38"/>
          </a:solidFill>
          <a:ln w="0">
            <a:solidFill>
              <a:srgbClr val="3465A4"/>
            </a:solidFill>
          </a:ln>
        </p:spPr>
        <p:style>
          <a:lnRef idx="0">
            <a:scrgbClr r="0" g="0" b="0"/>
          </a:lnRef>
          <a:fillRef idx="0">
            <a:scrgbClr r="0" g="0" b="0"/>
          </a:fillRef>
          <a:effectRef idx="0">
            <a:scrgbClr r="0" g="0" b="0"/>
          </a:effectRef>
          <a:fontRef idx="minor"/>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PlaceHolder 1"/>
          <p:cNvSpPr>
            <a:spLocks noGrp="1"/>
          </p:cNvSpPr>
          <p:nvPr>
            <p:ph type="title"/>
          </p:nvPr>
        </p:nvSpPr>
        <p:spPr>
          <a:xfrm>
            <a:off x="380880" y="30492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Before the court date</a:t>
            </a:r>
            <a:endParaRPr lang="en-US" sz="4000" b="0" strike="noStrike" spc="-1">
              <a:latin typeface="Arial"/>
            </a:endParaRPr>
          </a:p>
        </p:txBody>
      </p:sp>
      <p:sp>
        <p:nvSpPr>
          <p:cNvPr id="771" name="PlaceHolder 2"/>
          <p:cNvSpPr>
            <a:spLocks noGrp="1"/>
          </p:cNvSpPr>
          <p:nvPr>
            <p:ph/>
          </p:nvPr>
        </p:nvSpPr>
        <p:spPr>
          <a:xfrm>
            <a:off x="504720" y="2209680"/>
            <a:ext cx="6776640" cy="4266360"/>
          </a:xfrm>
          <a:prstGeom prst="rect">
            <a:avLst/>
          </a:prstGeom>
          <a:noFill/>
          <a:ln w="0">
            <a:noFill/>
          </a:ln>
        </p:spPr>
        <p:txBody>
          <a:bodyPr lIns="90000" tIns="45000" rIns="90000" bIns="45000" anchor="t">
            <a:normAutofit fontScale="88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You may be required to participate in mediation prior to your court date</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If you and the tenant come to an agreement, you can file a Stipulation (written agreement signed by both of you) with the court and ask to vacate the hearing.</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1" strike="noStrike" spc="-1">
                <a:solidFill>
                  <a:srgbClr val="3E3D2D"/>
                </a:solidFill>
                <a:latin typeface="Century Gothic"/>
              </a:rPr>
              <a:t>Prepare for your court appearance.</a:t>
            </a:r>
            <a:r>
              <a:rPr lang="en-US" sz="2400" b="0" strike="noStrike" spc="-1">
                <a:solidFill>
                  <a:srgbClr val="3E3D2D"/>
                </a:solidFill>
                <a:latin typeface="Century Gothic"/>
              </a:rPr>
              <a:t> </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You are responsible for getting any evidence you want to present to the court—this means arranging for any witnesses to be available to testify and having 3 copies of any documents, pictures, or other evidence with you when </a:t>
            </a:r>
            <a:endParaRPr lang="en-US" sz="2200" b="0" strike="noStrike" spc="-1">
              <a:latin typeface="Arial"/>
            </a:endParaRPr>
          </a:p>
          <a:p>
            <a:pPr marL="365760">
              <a:lnSpc>
                <a:spcPct val="100000"/>
              </a:lnSpc>
              <a:spcBef>
                <a:spcPts val="439"/>
              </a:spcBef>
              <a:buNone/>
              <a:tabLst>
                <a:tab pos="0" algn="l"/>
              </a:tabLst>
            </a:pPr>
            <a:r>
              <a:rPr lang="en-US" sz="2200" b="0" strike="noStrike" spc="-1">
                <a:solidFill>
                  <a:srgbClr val="3E3D2D"/>
                </a:solidFill>
                <a:latin typeface="Century Gothic"/>
              </a:rPr>
              <a:t>    you come to court</a:t>
            </a:r>
            <a:endParaRPr lang="en-US" sz="2200" b="0" strike="noStrike" spc="-1">
              <a:latin typeface="Arial"/>
            </a:endParaRPr>
          </a:p>
        </p:txBody>
      </p:sp>
      <p:pic>
        <p:nvPicPr>
          <p:cNvPr id="772" name="Picture 2"/>
          <p:cNvPicPr/>
          <p:nvPr/>
        </p:nvPicPr>
        <p:blipFill>
          <a:blip r:embed="rId2"/>
          <a:stretch/>
        </p:blipFill>
        <p:spPr>
          <a:xfrm>
            <a:off x="6858000" y="4648320"/>
            <a:ext cx="1913760" cy="1913760"/>
          </a:xfrm>
          <a:prstGeom prst="rect">
            <a:avLst/>
          </a:prstGeom>
          <a:ln w="0">
            <a:noFill/>
          </a:ln>
        </p:spPr>
      </p:pic>
      <p:sp>
        <p:nvSpPr>
          <p:cNvPr id="773" name="TextBox 1"/>
          <p:cNvSpPr/>
          <p:nvPr/>
        </p:nvSpPr>
        <p:spPr>
          <a:xfrm>
            <a:off x="503280" y="1313280"/>
            <a:ext cx="7691760" cy="912960"/>
          </a:xfrm>
          <a:prstGeom prst="rect">
            <a:avLst/>
          </a:prstGeom>
          <a:noFill/>
          <a:ln w="1905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i="1" strike="noStrike" spc="-1">
                <a:solidFill>
                  <a:srgbClr val="000000"/>
                </a:solidFill>
                <a:latin typeface="Century Gothic"/>
                <a:ea typeface="DejaVu Sans"/>
              </a:rPr>
              <a:t>*Note: The court date on the summons is a deadline for the tenant to file an Answer.  If the tenant files an Answer, a trial date will be set between 7 and 10 days later (C.R.S. 13-40-113(4)(a))</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7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771">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771">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PlaceHolder 1"/>
          <p:cNvSpPr>
            <a:spLocks noGrp="1"/>
          </p:cNvSpPr>
          <p:nvPr>
            <p:ph type="title"/>
          </p:nvPr>
        </p:nvSpPr>
        <p:spPr>
          <a:xfrm>
            <a:off x="457200" y="90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Court trial</a:t>
            </a:r>
            <a:endParaRPr lang="en-US" sz="4000" b="0" strike="noStrike" spc="-1">
              <a:latin typeface="Arial"/>
            </a:endParaRPr>
          </a:p>
        </p:txBody>
      </p:sp>
      <p:sp>
        <p:nvSpPr>
          <p:cNvPr id="775" name="PlaceHolder 2"/>
          <p:cNvSpPr>
            <a:spLocks noGrp="1"/>
          </p:cNvSpPr>
          <p:nvPr>
            <p:ph/>
          </p:nvPr>
        </p:nvSpPr>
        <p:spPr>
          <a:xfrm>
            <a:off x="457200" y="1295280"/>
            <a:ext cx="7362720" cy="5028480"/>
          </a:xfrm>
          <a:prstGeom prst="rect">
            <a:avLst/>
          </a:prstGeom>
          <a:noFill/>
          <a:ln w="0">
            <a:noFill/>
          </a:ln>
        </p:spPr>
        <p:txBody>
          <a:bodyPr lIns="90000" tIns="45000" rIns="90000" bIns="45000" anchor="t">
            <a:normAutofit fontScale="88000"/>
          </a:bodyPr>
          <a:lstStyle/>
          <a:p>
            <a:pPr marL="343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As the Plaintiff, you will have the burden of proof, so it will be your job to prove what you are claiming</a:t>
            </a:r>
            <a:endParaRPr lang="en-US" sz="2200" b="0" strike="noStrike" spc="-1">
              <a:latin typeface="Arial"/>
            </a:endParaRPr>
          </a:p>
          <a:p>
            <a:pPr marL="617400" lvl="2" indent="-228600">
              <a:lnSpc>
                <a:spcPct val="100000"/>
              </a:lnSpc>
              <a:spcBef>
                <a:spcPts val="400"/>
              </a:spcBef>
              <a:buClr>
                <a:srgbClr val="94C600"/>
              </a:buClr>
              <a:buSzPct val="76000"/>
              <a:buFont typeface="Wingdings 2" charset="2"/>
              <a:buChar char=""/>
            </a:pPr>
            <a:r>
              <a:rPr lang="en-US" sz="2000" b="0" strike="noStrike" spc="-1">
                <a:solidFill>
                  <a:srgbClr val="3E3D2D"/>
                </a:solidFill>
                <a:latin typeface="Century Gothic"/>
              </a:rPr>
              <a:t>Includes proving damages—do you have before and after pictures? Checklists?</a:t>
            </a:r>
            <a:endParaRPr lang="en-US" sz="20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Both sides will have the opportunity to give testimony, have witnesses testify, and present evidence to the court</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judge and the other party will be able to ask you (if you testify) and any of your witnesses questions</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You will be able to ask questions of the tenant (if he/she testifies) and any of the tenant’s witnesses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Make sure to actually ask questions, and not argue or talk over the tenant/witness</a:t>
            </a:r>
            <a:endParaRPr lang="en-US" sz="2200" b="0" strike="noStrike" spc="-1">
              <a:latin typeface="Arial"/>
            </a:endParaRPr>
          </a:p>
          <a:p>
            <a:pPr marL="343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Remember to be organized, prepared, and respectful at all times</a:t>
            </a:r>
            <a:endParaRPr lang="en-US" sz="2200" b="0" strike="noStrike" spc="-1">
              <a:latin typeface="Arial"/>
            </a:endParaRPr>
          </a:p>
          <a:p>
            <a:pPr>
              <a:lnSpc>
                <a:spcPct val="100000"/>
              </a:lnSpc>
              <a:spcBef>
                <a:spcPts val="479"/>
              </a:spcBef>
              <a:buNone/>
            </a:pPr>
            <a:endParaRPr lang="en-US" sz="2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5">
                                            <p:txEl>
                                              <p:pRg st="0" end="0"/>
                                            </p:txEl>
                                          </p:spTgt>
                                        </p:tgtEl>
                                        <p:attrNameLst>
                                          <p:attrName>style.visibility</p:attrName>
                                        </p:attrNameLst>
                                      </p:cBhvr>
                                      <p:to>
                                        <p:strVal val="visible"/>
                                      </p:to>
                                    </p:set>
                                    <p:anim calcmode="lin" valueType="num">
                                      <p:cBhvr additive="repl">
                                        <p:cTn id="7" dur="500" fill="hold"/>
                                        <p:tgtEl>
                                          <p:spTgt spid="77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7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5">
                                            <p:txEl>
                                              <p:pRg st="1" end="1"/>
                                            </p:txEl>
                                          </p:spTgt>
                                        </p:tgtEl>
                                        <p:attrNameLst>
                                          <p:attrName>style.visibility</p:attrName>
                                        </p:attrNameLst>
                                      </p:cBhvr>
                                      <p:to>
                                        <p:strVal val="visible"/>
                                      </p:to>
                                    </p:set>
                                    <p:anim calcmode="lin" valueType="num">
                                      <p:cBhvr additive="repl">
                                        <p:cTn id="11" dur="500" fill="hold"/>
                                        <p:tgtEl>
                                          <p:spTgt spid="775">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7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75">
                                            <p:txEl>
                                              <p:pRg st="2" end="2"/>
                                            </p:txEl>
                                          </p:spTgt>
                                        </p:tgtEl>
                                        <p:attrNameLst>
                                          <p:attrName>style.visibility</p:attrName>
                                        </p:attrNameLst>
                                      </p:cBhvr>
                                      <p:to>
                                        <p:strVal val="visible"/>
                                      </p:to>
                                    </p:set>
                                    <p:anim calcmode="lin" valueType="num">
                                      <p:cBhvr additive="repl">
                                        <p:cTn id="17" dur="500" fill="hold"/>
                                        <p:tgtEl>
                                          <p:spTgt spid="775">
                                            <p:txEl>
                                              <p:pRg st="2" end="2"/>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7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75">
                                            <p:txEl>
                                              <p:pRg st="3" end="3"/>
                                            </p:txEl>
                                          </p:spTgt>
                                        </p:tgtEl>
                                        <p:attrNameLst>
                                          <p:attrName>style.visibility</p:attrName>
                                        </p:attrNameLst>
                                      </p:cBhvr>
                                      <p:to>
                                        <p:strVal val="visible"/>
                                      </p:to>
                                    </p:set>
                                    <p:anim calcmode="lin" valueType="num">
                                      <p:cBhvr additive="repl">
                                        <p:cTn id="23" dur="500" fill="hold"/>
                                        <p:tgtEl>
                                          <p:spTgt spid="775">
                                            <p:txEl>
                                              <p:pRg st="3" end="3"/>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7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75">
                                            <p:txEl>
                                              <p:pRg st="4" end="4"/>
                                            </p:txEl>
                                          </p:spTgt>
                                        </p:tgtEl>
                                        <p:attrNameLst>
                                          <p:attrName>style.visibility</p:attrName>
                                        </p:attrNameLst>
                                      </p:cBhvr>
                                      <p:to>
                                        <p:strVal val="visible"/>
                                      </p:to>
                                    </p:set>
                                    <p:anim calcmode="lin" valueType="num">
                                      <p:cBhvr additive="repl">
                                        <p:cTn id="29" dur="500" fill="hold"/>
                                        <p:tgtEl>
                                          <p:spTgt spid="775">
                                            <p:txEl>
                                              <p:pRg st="4" end="4"/>
                                            </p:txEl>
                                          </p:spTgt>
                                        </p:tgtEl>
                                        <p:attrNameLst>
                                          <p:attrName>ppt_x</p:attrName>
                                        </p:attrNameLst>
                                      </p:cBhvr>
                                      <p:tavLst>
                                        <p:tav tm="0">
                                          <p:val>
                                            <p:strVal val="#ppt_x"/>
                                          </p:val>
                                        </p:tav>
                                        <p:tav tm="100000">
                                          <p:val>
                                            <p:strVal val="#ppt_x"/>
                                          </p:val>
                                        </p:tav>
                                      </p:tavLst>
                                    </p:anim>
                                    <p:anim calcmode="lin" valueType="num">
                                      <p:cBhvr additive="repl">
                                        <p:cTn id="30" dur="500" fill="hold"/>
                                        <p:tgtEl>
                                          <p:spTgt spid="77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75">
                                            <p:txEl>
                                              <p:pRg st="5" end="5"/>
                                            </p:txEl>
                                          </p:spTgt>
                                        </p:tgtEl>
                                        <p:attrNameLst>
                                          <p:attrName>style.visibility</p:attrName>
                                        </p:attrNameLst>
                                      </p:cBhvr>
                                      <p:to>
                                        <p:strVal val="visible"/>
                                      </p:to>
                                    </p:set>
                                    <p:anim calcmode="lin" valueType="num">
                                      <p:cBhvr additive="repl">
                                        <p:cTn id="33" dur="500" fill="hold"/>
                                        <p:tgtEl>
                                          <p:spTgt spid="775">
                                            <p:txEl>
                                              <p:pRg st="5" end="5"/>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77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75">
                                            <p:txEl>
                                              <p:pRg st="6" end="6"/>
                                            </p:txEl>
                                          </p:spTgt>
                                        </p:tgtEl>
                                        <p:attrNameLst>
                                          <p:attrName>style.visibility</p:attrName>
                                        </p:attrNameLst>
                                      </p:cBhvr>
                                      <p:to>
                                        <p:strVal val="visible"/>
                                      </p:to>
                                    </p:set>
                                    <p:anim calcmode="lin" valueType="num">
                                      <p:cBhvr additive="repl">
                                        <p:cTn id="37" dur="500" fill="hold"/>
                                        <p:tgtEl>
                                          <p:spTgt spid="775">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7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PlaceHolder 1"/>
          <p:cNvSpPr>
            <a:spLocks noGrp="1"/>
          </p:cNvSpPr>
          <p:nvPr>
            <p:ph type="title"/>
          </p:nvPr>
        </p:nvSpPr>
        <p:spPr>
          <a:xfrm>
            <a:off x="457200" y="30492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After trial—if you win</a:t>
            </a:r>
            <a:endParaRPr lang="en-US" sz="4000" b="0" strike="noStrike" spc="-1">
              <a:latin typeface="Arial"/>
            </a:endParaRPr>
          </a:p>
        </p:txBody>
      </p:sp>
      <p:sp>
        <p:nvSpPr>
          <p:cNvPr id="777" name="PlaceHolder 2"/>
          <p:cNvSpPr>
            <a:spLocks noGrp="1"/>
          </p:cNvSpPr>
          <p:nvPr>
            <p:ph/>
          </p:nvPr>
        </p:nvSpPr>
        <p:spPr>
          <a:xfrm>
            <a:off x="685800" y="1447920"/>
            <a:ext cx="3351960" cy="639000"/>
          </a:xfrm>
          <a:prstGeom prst="rect">
            <a:avLst/>
          </a:prstGeom>
          <a:noFill/>
          <a:ln w="0">
            <a:noFill/>
          </a:ln>
        </p:spPr>
        <p:txBody>
          <a:bodyPr lIns="90000" tIns="45000" rIns="90000" bIns="45000" anchor="b">
            <a:normAutofit/>
          </a:bodyPr>
          <a:lstStyle/>
          <a:p>
            <a:pPr>
              <a:lnSpc>
                <a:spcPct val="100000"/>
              </a:lnSpc>
              <a:spcBef>
                <a:spcPts val="479"/>
              </a:spcBef>
              <a:buNone/>
              <a:tabLst>
                <a:tab pos="0" algn="l"/>
              </a:tabLst>
            </a:pPr>
            <a:r>
              <a:rPr lang="en-US" sz="2400" b="1" u="sng" strike="noStrike" spc="-1">
                <a:solidFill>
                  <a:srgbClr val="94C600"/>
                </a:solidFill>
                <a:uFillTx/>
                <a:latin typeface="Century Gothic"/>
              </a:rPr>
              <a:t>Order for Possession</a:t>
            </a:r>
            <a:endParaRPr lang="en-US" sz="2400" b="0" strike="noStrike" spc="-1">
              <a:latin typeface="Arial"/>
            </a:endParaRPr>
          </a:p>
        </p:txBody>
      </p:sp>
      <p:sp>
        <p:nvSpPr>
          <p:cNvPr id="778" name="PlaceHolder 3"/>
          <p:cNvSpPr>
            <a:spLocks noGrp="1"/>
          </p:cNvSpPr>
          <p:nvPr>
            <p:ph/>
          </p:nvPr>
        </p:nvSpPr>
        <p:spPr>
          <a:xfrm>
            <a:off x="609480" y="2209680"/>
            <a:ext cx="3809160" cy="4114080"/>
          </a:xfrm>
          <a:prstGeom prst="rect">
            <a:avLst/>
          </a:prstGeom>
          <a:noFill/>
          <a:ln w="0">
            <a:noFill/>
          </a:ln>
        </p:spPr>
        <p:txBody>
          <a:bodyPr lIns="90000" tIns="45000" rIns="90000" bIns="45000" anchor="t">
            <a:normAutofit fontScale="70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Judge orders possession of the property returned to you and gives the tenant time, not less than 48 hours, to leave</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After 48 hours, you can ask the court to issue a Writ of Restitution (form JDF 103)</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Writ of Restitution directs the Sheriff to assist you in forcibly removing the tenant from the property. The Sheriff cannot “execute the writ” (remove the tenant) until at least 10 days have passed since judgment was entered.</a:t>
            </a:r>
            <a:endParaRPr lang="en-US" sz="2400" b="0" strike="noStrike" spc="-1">
              <a:latin typeface="Arial"/>
            </a:endParaRPr>
          </a:p>
        </p:txBody>
      </p:sp>
      <p:sp>
        <p:nvSpPr>
          <p:cNvPr id="779" name="PlaceHolder 4"/>
          <p:cNvSpPr>
            <a:spLocks noGrp="1"/>
          </p:cNvSpPr>
          <p:nvPr>
            <p:ph/>
          </p:nvPr>
        </p:nvSpPr>
        <p:spPr>
          <a:xfrm>
            <a:off x="5410080" y="1447920"/>
            <a:ext cx="2902680" cy="639000"/>
          </a:xfrm>
          <a:prstGeom prst="rect">
            <a:avLst/>
          </a:prstGeom>
          <a:noFill/>
          <a:ln w="0">
            <a:noFill/>
          </a:ln>
        </p:spPr>
        <p:txBody>
          <a:bodyPr lIns="90000" tIns="45000" rIns="90000" bIns="45000" anchor="b">
            <a:normAutofit/>
          </a:bodyPr>
          <a:lstStyle/>
          <a:p>
            <a:pPr>
              <a:lnSpc>
                <a:spcPct val="100000"/>
              </a:lnSpc>
              <a:spcBef>
                <a:spcPts val="479"/>
              </a:spcBef>
              <a:buNone/>
              <a:tabLst>
                <a:tab pos="0" algn="l"/>
              </a:tabLst>
            </a:pPr>
            <a:r>
              <a:rPr lang="en-US" sz="2400" b="1" u="sng" strike="noStrike" spc="-1">
                <a:solidFill>
                  <a:srgbClr val="94C600"/>
                </a:solidFill>
                <a:uFillTx/>
                <a:latin typeface="Century Gothic"/>
              </a:rPr>
              <a:t>Money Judgment</a:t>
            </a:r>
            <a:endParaRPr lang="en-US" sz="2400" b="0" strike="noStrike" spc="-1">
              <a:latin typeface="Arial"/>
            </a:endParaRPr>
          </a:p>
        </p:txBody>
      </p:sp>
      <p:sp>
        <p:nvSpPr>
          <p:cNvPr id="780" name="PlaceHolder 5"/>
          <p:cNvSpPr>
            <a:spLocks noGrp="1"/>
          </p:cNvSpPr>
          <p:nvPr>
            <p:ph/>
          </p:nvPr>
        </p:nvSpPr>
        <p:spPr>
          <a:xfrm>
            <a:off x="4800600" y="2133720"/>
            <a:ext cx="3504600" cy="4647600"/>
          </a:xfrm>
          <a:prstGeom prst="rect">
            <a:avLst/>
          </a:prstGeom>
          <a:noFill/>
          <a:ln w="0">
            <a:noFill/>
          </a:ln>
        </p:spPr>
        <p:txBody>
          <a:bodyPr lIns="90000" tIns="45000" rIns="90000" bIns="45000" anchor="t">
            <a:normAutofit fontScale="99000"/>
          </a:bodyPr>
          <a:lstStyle/>
          <a:p>
            <a:pPr marL="343080" indent="-274320">
              <a:lnSpc>
                <a:spcPct val="100000"/>
              </a:lnSpc>
              <a:spcBef>
                <a:spcPts val="479"/>
              </a:spcBef>
              <a:buClr>
                <a:srgbClr val="94C600"/>
              </a:buClr>
              <a:buSzPct val="76000"/>
              <a:buFont typeface="Wingdings 2" charset="2"/>
              <a:buChar char=""/>
            </a:pPr>
            <a:r>
              <a:rPr lang="en-US" sz="1600" b="0" strike="noStrike" spc="-1">
                <a:solidFill>
                  <a:srgbClr val="3E3D2D"/>
                </a:solidFill>
                <a:latin typeface="Century Gothic"/>
              </a:rPr>
              <a:t>Judge enters a judgment in your favor for back rent, damages, etc.</a:t>
            </a:r>
            <a:endParaRPr lang="en-US" sz="16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1600" b="0" strike="noStrike" spc="-1">
                <a:solidFill>
                  <a:srgbClr val="3E3D2D"/>
                </a:solidFill>
                <a:latin typeface="Century Gothic"/>
              </a:rPr>
              <a:t>May be an additional hearing on damages after possession returned to landlord</a:t>
            </a:r>
            <a:endParaRPr lang="en-US" sz="16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1600" b="0" strike="noStrike" spc="-1">
                <a:solidFill>
                  <a:srgbClr val="3E3D2D"/>
                </a:solidFill>
                <a:latin typeface="Century Gothic"/>
              </a:rPr>
              <a:t>Court costs usually awarded to prevailing party—whether attorney fees awarded depends on terms of your lease agreement</a:t>
            </a:r>
            <a:endParaRPr lang="en-US" sz="16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1600" b="0" strike="noStrike" spc="-1">
                <a:solidFill>
                  <a:srgbClr val="3E3D2D"/>
                </a:solidFill>
                <a:latin typeface="Century Gothic"/>
              </a:rPr>
              <a:t>Can collect like any other money judgment, but it is your responsibility—the court does not do this for you</a:t>
            </a:r>
            <a:endParaRPr lang="en-US" sz="16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1600" b="0" strike="noStrike" spc="-1">
                <a:solidFill>
                  <a:srgbClr val="3E3D2D"/>
                </a:solidFill>
                <a:latin typeface="Century Gothic"/>
              </a:rPr>
              <a:t>For more information see Form JDF 82 on the Courts website</a:t>
            </a:r>
            <a:endParaRPr lang="en-US" sz="1600" b="0" strike="noStrike" spc="-1">
              <a:latin typeface="Arial"/>
            </a:endParaRPr>
          </a:p>
        </p:txBody>
      </p:sp>
      <p:pic>
        <p:nvPicPr>
          <p:cNvPr id="781" name="Picture 2"/>
          <p:cNvPicPr/>
          <p:nvPr/>
        </p:nvPicPr>
        <p:blipFill>
          <a:blip r:embed="rId2"/>
          <a:stretch/>
        </p:blipFill>
        <p:spPr>
          <a:xfrm>
            <a:off x="5791320" y="32760"/>
            <a:ext cx="2285280" cy="15994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animEffect transition="in" filter="fade">
                                      <p:cBhvr additive="repl">
                                        <p:cTn id="7" dur="500"/>
                                        <p:tgtEl>
                                          <p:spTgt spid="7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78">
                                            <p:txEl>
                                              <p:pRg st="0" end="0"/>
                                            </p:txEl>
                                          </p:spTgt>
                                        </p:tgtEl>
                                        <p:attrNameLst>
                                          <p:attrName>style.visibility</p:attrName>
                                        </p:attrNameLst>
                                      </p:cBhvr>
                                      <p:to>
                                        <p:strVal val="visible"/>
                                      </p:to>
                                    </p:set>
                                    <p:animEffect transition="in" filter="fade">
                                      <p:cBhvr additive="repl">
                                        <p:cTn id="12" dur="500"/>
                                        <p:tgtEl>
                                          <p:spTgt spid="778">
                                            <p:txEl>
                                              <p:pRg st="0" end="0"/>
                                            </p:txEl>
                                          </p:spTgt>
                                        </p:tgtEl>
                                      </p:cBhvr>
                                    </p:animEffect>
                                  </p:childTnLst>
                                </p:cTn>
                              </p:par>
                              <p:par>
                                <p:cTn id="13" presetID="10" presetClass="entr" fill="hold" nodeType="withEffect">
                                  <p:stCondLst>
                                    <p:cond delay="0"/>
                                  </p:stCondLst>
                                  <p:childTnLst>
                                    <p:set>
                                      <p:cBhvr>
                                        <p:cTn id="14" dur="1" fill="hold">
                                          <p:stCondLst>
                                            <p:cond delay="0"/>
                                          </p:stCondLst>
                                        </p:cTn>
                                        <p:tgtEl>
                                          <p:spTgt spid="778">
                                            <p:txEl>
                                              <p:pRg st="1" end="1"/>
                                            </p:txEl>
                                          </p:spTgt>
                                        </p:tgtEl>
                                        <p:attrNameLst>
                                          <p:attrName>style.visibility</p:attrName>
                                        </p:attrNameLst>
                                      </p:cBhvr>
                                      <p:to>
                                        <p:strVal val="visible"/>
                                      </p:to>
                                    </p:set>
                                    <p:animEffect transition="in" filter="fade">
                                      <p:cBhvr additive="repl">
                                        <p:cTn id="15" dur="500"/>
                                        <p:tgtEl>
                                          <p:spTgt spid="778">
                                            <p:txEl>
                                              <p:pRg st="1" end="1"/>
                                            </p:txEl>
                                          </p:spTgt>
                                        </p:tgtEl>
                                      </p:cBhvr>
                                    </p:animEffect>
                                  </p:childTnLst>
                                </p:cTn>
                              </p:par>
                              <p:par>
                                <p:cTn id="16" presetID="10" presetClass="entr" fill="hold" nodeType="withEffect">
                                  <p:stCondLst>
                                    <p:cond delay="0"/>
                                  </p:stCondLst>
                                  <p:childTnLst>
                                    <p:set>
                                      <p:cBhvr>
                                        <p:cTn id="17" dur="1" fill="hold">
                                          <p:stCondLst>
                                            <p:cond delay="0"/>
                                          </p:stCondLst>
                                        </p:cTn>
                                        <p:tgtEl>
                                          <p:spTgt spid="778">
                                            <p:txEl>
                                              <p:pRg st="2" end="2"/>
                                            </p:txEl>
                                          </p:spTgt>
                                        </p:tgtEl>
                                        <p:attrNameLst>
                                          <p:attrName>style.visibility</p:attrName>
                                        </p:attrNameLst>
                                      </p:cBhvr>
                                      <p:to>
                                        <p:strVal val="visible"/>
                                      </p:to>
                                    </p:set>
                                    <p:animEffect transition="in" filter="fade">
                                      <p:cBhvr additive="repl">
                                        <p:cTn id="18" dur="500"/>
                                        <p:tgtEl>
                                          <p:spTgt spid="77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779">
                                            <p:txEl>
                                              <p:pRg st="0" end="0"/>
                                            </p:txEl>
                                          </p:spTgt>
                                        </p:tgtEl>
                                        <p:attrNameLst>
                                          <p:attrName>style.visibility</p:attrName>
                                        </p:attrNameLst>
                                      </p:cBhvr>
                                      <p:to>
                                        <p:strVal val="visible"/>
                                      </p:to>
                                    </p:set>
                                    <p:animEffect transition="in" filter="fade">
                                      <p:cBhvr additive="repl">
                                        <p:cTn id="23" dur="500"/>
                                        <p:tgtEl>
                                          <p:spTgt spid="77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nodeType="clickEffect">
                                  <p:stCondLst>
                                    <p:cond delay="0"/>
                                  </p:stCondLst>
                                  <p:childTnLst>
                                    <p:set>
                                      <p:cBhvr>
                                        <p:cTn id="27" dur="1" fill="hold">
                                          <p:stCondLst>
                                            <p:cond delay="0"/>
                                          </p:stCondLst>
                                        </p:cTn>
                                        <p:tgtEl>
                                          <p:spTgt spid="780">
                                            <p:txEl>
                                              <p:pRg st="0" end="0"/>
                                            </p:txEl>
                                          </p:spTgt>
                                        </p:tgtEl>
                                        <p:attrNameLst>
                                          <p:attrName>style.visibility</p:attrName>
                                        </p:attrNameLst>
                                      </p:cBhvr>
                                      <p:to>
                                        <p:strVal val="visible"/>
                                      </p:to>
                                    </p:set>
                                    <p:animEffect transition="in" filter="fade">
                                      <p:cBhvr additive="repl">
                                        <p:cTn id="28" dur="500"/>
                                        <p:tgtEl>
                                          <p:spTgt spid="780">
                                            <p:txEl>
                                              <p:pRg st="0" end="0"/>
                                            </p:txEl>
                                          </p:spTgt>
                                        </p:tgtEl>
                                      </p:cBhvr>
                                    </p:animEffect>
                                  </p:childTnLst>
                                </p:cTn>
                              </p:par>
                              <p:par>
                                <p:cTn id="29" presetID="10" presetClass="entr" fill="hold" nodeType="withEffect">
                                  <p:stCondLst>
                                    <p:cond delay="0"/>
                                  </p:stCondLst>
                                  <p:childTnLst>
                                    <p:set>
                                      <p:cBhvr>
                                        <p:cTn id="30" dur="1" fill="hold">
                                          <p:stCondLst>
                                            <p:cond delay="0"/>
                                          </p:stCondLst>
                                        </p:cTn>
                                        <p:tgtEl>
                                          <p:spTgt spid="780">
                                            <p:txEl>
                                              <p:pRg st="1" end="1"/>
                                            </p:txEl>
                                          </p:spTgt>
                                        </p:tgtEl>
                                        <p:attrNameLst>
                                          <p:attrName>style.visibility</p:attrName>
                                        </p:attrNameLst>
                                      </p:cBhvr>
                                      <p:to>
                                        <p:strVal val="visible"/>
                                      </p:to>
                                    </p:set>
                                    <p:animEffect transition="in" filter="fade">
                                      <p:cBhvr additive="repl">
                                        <p:cTn id="31" dur="500"/>
                                        <p:tgtEl>
                                          <p:spTgt spid="780">
                                            <p:txEl>
                                              <p:pRg st="1" end="1"/>
                                            </p:txEl>
                                          </p:spTgt>
                                        </p:tgtEl>
                                      </p:cBhvr>
                                    </p:animEffect>
                                  </p:childTnLst>
                                </p:cTn>
                              </p:par>
                              <p:par>
                                <p:cTn id="32" presetID="10" presetClass="entr" fill="hold" nodeType="withEffect">
                                  <p:stCondLst>
                                    <p:cond delay="0"/>
                                  </p:stCondLst>
                                  <p:childTnLst>
                                    <p:set>
                                      <p:cBhvr>
                                        <p:cTn id="33" dur="1" fill="hold">
                                          <p:stCondLst>
                                            <p:cond delay="0"/>
                                          </p:stCondLst>
                                        </p:cTn>
                                        <p:tgtEl>
                                          <p:spTgt spid="780">
                                            <p:txEl>
                                              <p:pRg st="2" end="2"/>
                                            </p:txEl>
                                          </p:spTgt>
                                        </p:tgtEl>
                                        <p:attrNameLst>
                                          <p:attrName>style.visibility</p:attrName>
                                        </p:attrNameLst>
                                      </p:cBhvr>
                                      <p:to>
                                        <p:strVal val="visible"/>
                                      </p:to>
                                    </p:set>
                                    <p:animEffect transition="in" filter="fade">
                                      <p:cBhvr additive="repl">
                                        <p:cTn id="34" dur="500"/>
                                        <p:tgtEl>
                                          <p:spTgt spid="780">
                                            <p:txEl>
                                              <p:pRg st="2" end="2"/>
                                            </p:txEl>
                                          </p:spTgt>
                                        </p:tgtEl>
                                      </p:cBhvr>
                                    </p:animEffect>
                                  </p:childTnLst>
                                </p:cTn>
                              </p:par>
                              <p:par>
                                <p:cTn id="35" presetID="10" presetClass="entr" fill="hold" nodeType="withEffect">
                                  <p:stCondLst>
                                    <p:cond delay="0"/>
                                  </p:stCondLst>
                                  <p:childTnLst>
                                    <p:set>
                                      <p:cBhvr>
                                        <p:cTn id="36" dur="1" fill="hold">
                                          <p:stCondLst>
                                            <p:cond delay="0"/>
                                          </p:stCondLst>
                                        </p:cTn>
                                        <p:tgtEl>
                                          <p:spTgt spid="780">
                                            <p:txEl>
                                              <p:pRg st="3" end="3"/>
                                            </p:txEl>
                                          </p:spTgt>
                                        </p:tgtEl>
                                        <p:attrNameLst>
                                          <p:attrName>style.visibility</p:attrName>
                                        </p:attrNameLst>
                                      </p:cBhvr>
                                      <p:to>
                                        <p:strVal val="visible"/>
                                      </p:to>
                                    </p:set>
                                    <p:animEffect transition="in" filter="fade">
                                      <p:cBhvr additive="repl">
                                        <p:cTn id="37" dur="500"/>
                                        <p:tgtEl>
                                          <p:spTgt spid="780">
                                            <p:txEl>
                                              <p:pRg st="3" end="3"/>
                                            </p:txEl>
                                          </p:spTgt>
                                        </p:tgtEl>
                                      </p:cBhvr>
                                    </p:animEffect>
                                  </p:childTnLst>
                                </p:cTn>
                              </p:par>
                              <p:par>
                                <p:cTn id="38" presetID="10" presetClass="entr" fill="hold" nodeType="withEffect">
                                  <p:stCondLst>
                                    <p:cond delay="0"/>
                                  </p:stCondLst>
                                  <p:childTnLst>
                                    <p:set>
                                      <p:cBhvr>
                                        <p:cTn id="39" dur="1" fill="hold">
                                          <p:stCondLst>
                                            <p:cond delay="0"/>
                                          </p:stCondLst>
                                        </p:cTn>
                                        <p:tgtEl>
                                          <p:spTgt spid="780">
                                            <p:txEl>
                                              <p:pRg st="4" end="4"/>
                                            </p:txEl>
                                          </p:spTgt>
                                        </p:tgtEl>
                                        <p:attrNameLst>
                                          <p:attrName>style.visibility</p:attrName>
                                        </p:attrNameLst>
                                      </p:cBhvr>
                                      <p:to>
                                        <p:strVal val="visible"/>
                                      </p:to>
                                    </p:set>
                                    <p:animEffect transition="in" filter="fade">
                                      <p:cBhvr additive="repl">
                                        <p:cTn id="40" dur="500"/>
                                        <p:tgtEl>
                                          <p:spTgt spid="7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PlaceHolder 1"/>
          <p:cNvSpPr>
            <a:spLocks noGrp="1"/>
          </p:cNvSpPr>
          <p:nvPr>
            <p:ph type="title"/>
          </p:nvPr>
        </p:nvSpPr>
        <p:spPr>
          <a:xfrm>
            <a:off x="533520" y="68580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Removing the tenant and belongings from property</a:t>
            </a:r>
            <a:endParaRPr lang="en-US" sz="4000" b="0" strike="noStrike" spc="-1">
              <a:latin typeface="Arial"/>
            </a:endParaRPr>
          </a:p>
        </p:txBody>
      </p:sp>
      <p:sp>
        <p:nvSpPr>
          <p:cNvPr id="783" name="PlaceHolder 2"/>
          <p:cNvSpPr>
            <a:spLocks noGrp="1"/>
          </p:cNvSpPr>
          <p:nvPr>
            <p:ph/>
          </p:nvPr>
        </p:nvSpPr>
        <p:spPr>
          <a:xfrm>
            <a:off x="609480" y="2185200"/>
            <a:ext cx="7058160" cy="4190400"/>
          </a:xfrm>
          <a:prstGeom prst="rect">
            <a:avLst/>
          </a:prstGeom>
          <a:noFill/>
          <a:ln w="0">
            <a:noFill/>
          </a:ln>
        </p:spPr>
        <p:txBody>
          <a:bodyPr lIns="90000" tIns="45000" rIns="90000" bIns="45000" anchor="t">
            <a:normAutofit fontScale="74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If the court issues a Writ of Restitution, it will be your responsibility to make arrangements with the Sheriff’s office to go execute the Writ</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The Sheriff’s office will supervise, but likely will not participate in physically removing any of tenant’s belongings from property—it will be your responsibility to make arrangements to have someone physically move the belongings</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If you (or someone under your direction) are physically moving the belongings, you can legally move them as far as the street and you have no further obligation—if you undertake to store the possessions, you may be taking on additional obligations/liabilities</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Abandoned property—See C.R.S. § 38-20-116  or consult an attorney</a:t>
            </a:r>
            <a:endParaRPr lang="en-US" sz="2400" b="0" strike="noStrike" spc="-1">
              <a:latin typeface="Arial"/>
            </a:endParaRPr>
          </a:p>
        </p:txBody>
      </p:sp>
      <p:sp>
        <p:nvSpPr>
          <p:cNvPr id="784"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sp>
      <p:pic>
        <p:nvPicPr>
          <p:cNvPr id="785" name="Picture 3"/>
          <p:cNvPicPr/>
          <p:nvPr/>
        </p:nvPicPr>
        <p:blipFill>
          <a:blip r:embed="rId2"/>
          <a:stretch/>
        </p:blipFill>
        <p:spPr>
          <a:xfrm>
            <a:off x="6451920" y="304920"/>
            <a:ext cx="2338920" cy="17517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83">
                                            <p:txEl>
                                              <p:pRg st="0" end="0"/>
                                            </p:txEl>
                                          </p:spTgt>
                                        </p:tgtEl>
                                        <p:attrNameLst>
                                          <p:attrName>style.visibility</p:attrName>
                                        </p:attrNameLst>
                                      </p:cBhvr>
                                      <p:to>
                                        <p:strVal val="visible"/>
                                      </p:to>
                                    </p:set>
                                    <p:animEffect transition="in" filter="fade">
                                      <p:cBhvr additive="repl">
                                        <p:cTn id="7" dur="500"/>
                                        <p:tgtEl>
                                          <p:spTgt spid="7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83">
                                            <p:txEl>
                                              <p:pRg st="1" end="1"/>
                                            </p:txEl>
                                          </p:spTgt>
                                        </p:tgtEl>
                                        <p:attrNameLst>
                                          <p:attrName>style.visibility</p:attrName>
                                        </p:attrNameLst>
                                      </p:cBhvr>
                                      <p:to>
                                        <p:strVal val="visible"/>
                                      </p:to>
                                    </p:set>
                                    <p:animEffect transition="in" filter="fade">
                                      <p:cBhvr additive="repl">
                                        <p:cTn id="12" dur="500"/>
                                        <p:tgtEl>
                                          <p:spTgt spid="7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783">
                                            <p:txEl>
                                              <p:pRg st="2" end="2"/>
                                            </p:txEl>
                                          </p:spTgt>
                                        </p:tgtEl>
                                        <p:attrNameLst>
                                          <p:attrName>style.visibility</p:attrName>
                                        </p:attrNameLst>
                                      </p:cBhvr>
                                      <p:to>
                                        <p:strVal val="visible"/>
                                      </p:to>
                                    </p:set>
                                    <p:animEffect transition="in" filter="fade">
                                      <p:cBhvr additive="repl">
                                        <p:cTn id="17" dur="500"/>
                                        <p:tgtEl>
                                          <p:spTgt spid="7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783">
                                            <p:txEl>
                                              <p:pRg st="3" end="3"/>
                                            </p:txEl>
                                          </p:spTgt>
                                        </p:tgtEl>
                                        <p:attrNameLst>
                                          <p:attrName>style.visibility</p:attrName>
                                        </p:attrNameLst>
                                      </p:cBhvr>
                                      <p:to>
                                        <p:strVal val="visible"/>
                                      </p:to>
                                    </p:set>
                                    <p:animEffect transition="in" filter="fade">
                                      <p:cBhvr additive="repl">
                                        <p:cTn id="22" dur="500"/>
                                        <p:tgtEl>
                                          <p:spTgt spid="7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p:cNvSpPr>
            <a:spLocks noGrp="1"/>
          </p:cNvSpPr>
          <p:nvPr>
            <p:ph/>
          </p:nvPr>
        </p:nvSpPr>
        <p:spPr>
          <a:xfrm>
            <a:off x="1145880" y="856440"/>
            <a:ext cx="3089880" cy="5150160"/>
          </a:xfrm>
          <a:prstGeom prst="rect">
            <a:avLst/>
          </a:prstGeom>
          <a:noFill/>
          <a:ln w="0">
            <a:noFill/>
          </a:ln>
        </p:spPr>
        <p:txBody>
          <a:bodyPr lIns="90000" tIns="45000" rIns="90000" bIns="45000" anchor="t">
            <a:normAutofit fontScale="87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Landlord </a:t>
            </a:r>
            <a:r>
              <a:rPr lang="en-US" sz="2400" b="1" strike="noStrike" spc="-1">
                <a:solidFill>
                  <a:srgbClr val="3E3D2D"/>
                </a:solidFill>
                <a:latin typeface="Century Gothic"/>
              </a:rPr>
              <a:t>must</a:t>
            </a:r>
            <a:r>
              <a:rPr lang="en-US" sz="2400" b="0" strike="noStrike" spc="-1">
                <a:solidFill>
                  <a:srgbClr val="3E3D2D"/>
                </a:solidFill>
                <a:latin typeface="Century Gothic"/>
              </a:rPr>
              <a:t> return tenant’s security deposit and/or give itemized accounting</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Landlord has 30 days to do this, unless longer stated in the lease, but no more than 60 days</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1" strike="noStrike" spc="-1">
                <a:solidFill>
                  <a:srgbClr val="3E3D2D"/>
                </a:solidFill>
                <a:latin typeface="Century Gothic"/>
              </a:rPr>
              <a:t>THIS REQUIREMENT CANNOT BE WAIVED THROUGH THE LEASE</a:t>
            </a:r>
            <a:endParaRPr lang="en-US" sz="2400" b="0" strike="noStrike" spc="-1">
              <a:latin typeface="Arial"/>
            </a:endParaRPr>
          </a:p>
        </p:txBody>
      </p:sp>
      <p:sp>
        <p:nvSpPr>
          <p:cNvPr id="787" name="PlaceHolder 2"/>
          <p:cNvSpPr>
            <a:spLocks noGrp="1"/>
          </p:cNvSpPr>
          <p:nvPr>
            <p:ph type="title"/>
          </p:nvPr>
        </p:nvSpPr>
        <p:spPr>
          <a:xfrm>
            <a:off x="4648320" y="838080"/>
            <a:ext cx="3303720" cy="190440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After a Tenant Leaves</a:t>
            </a:r>
            <a:endParaRPr lang="en-US" sz="4000" b="0" strike="noStrike" spc="-1">
              <a:latin typeface="Arial"/>
            </a:endParaRPr>
          </a:p>
        </p:txBody>
      </p:sp>
      <p:sp>
        <p:nvSpPr>
          <p:cNvPr id="788" name="PlaceHolder 3"/>
          <p:cNvSpPr>
            <a:spLocks noGrp="1"/>
          </p:cNvSpPr>
          <p:nvPr>
            <p:ph/>
          </p:nvPr>
        </p:nvSpPr>
        <p:spPr>
          <a:xfrm>
            <a:off x="4648320" y="2971800"/>
            <a:ext cx="3351960" cy="1904400"/>
          </a:xfrm>
          <a:prstGeom prst="rect">
            <a:avLst/>
          </a:prstGeom>
          <a:noFill/>
          <a:ln w="0">
            <a:noFill/>
          </a:ln>
        </p:spPr>
        <p:txBody>
          <a:bodyPr lIns="90000" tIns="45000" rIns="90000" bIns="45000" anchor="t">
            <a:normAutofit/>
          </a:bodyPr>
          <a:lstStyle/>
          <a:p>
            <a:pPr>
              <a:lnSpc>
                <a:spcPct val="100000"/>
              </a:lnSpc>
              <a:spcBef>
                <a:spcPts val="561"/>
              </a:spcBef>
              <a:buNone/>
              <a:tabLst>
                <a:tab pos="0" algn="l"/>
              </a:tabLst>
            </a:pPr>
            <a:r>
              <a:rPr lang="en-US" sz="2800" b="0" strike="noStrike" spc="-1">
                <a:solidFill>
                  <a:srgbClr val="424242"/>
                </a:solidFill>
                <a:latin typeface="Century Gothic"/>
              </a:rPr>
              <a:t>Return of security deposits</a:t>
            </a:r>
            <a:endParaRPr lang="en-US" sz="2800" b="0" strike="noStrike" spc="-1">
              <a:latin typeface="Arial"/>
            </a:endParaRPr>
          </a:p>
          <a:p>
            <a:pPr>
              <a:lnSpc>
                <a:spcPct val="100000"/>
              </a:lnSpc>
              <a:spcBef>
                <a:spcPts val="561"/>
              </a:spcBef>
              <a:buNone/>
              <a:tabLst>
                <a:tab pos="0" algn="l"/>
              </a:tabLst>
            </a:pPr>
            <a:r>
              <a:rPr lang="en-US" sz="2800" b="0" strike="noStrike" spc="-1">
                <a:solidFill>
                  <a:srgbClr val="424242"/>
                </a:solidFill>
                <a:latin typeface="Century Gothic"/>
              </a:rPr>
              <a:t>	</a:t>
            </a:r>
            <a:r>
              <a:rPr lang="en-US" sz="2000" b="0" i="1" strike="noStrike" spc="-1">
                <a:solidFill>
                  <a:srgbClr val="424242"/>
                </a:solidFill>
                <a:latin typeface="Century Gothic"/>
              </a:rPr>
              <a:t>C.R.S. § 38-12-103</a:t>
            </a:r>
            <a:endParaRPr lang="en-US"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786">
                                            <p:txEl>
                                              <p:pRg st="0" end="0"/>
                                            </p:txEl>
                                          </p:spTgt>
                                        </p:tgtEl>
                                        <p:attrNameLst>
                                          <p:attrName>style.visibility</p:attrName>
                                        </p:attrNameLst>
                                      </p:cBhvr>
                                      <p:to>
                                        <p:strVal val="visible"/>
                                      </p:to>
                                    </p:set>
                                    <p:animEffect transition="in" filter="fade">
                                      <p:cBhvr additive="repl">
                                        <p:cTn id="7" dur="1000"/>
                                        <p:tgtEl>
                                          <p:spTgt spid="786">
                                            <p:txEl>
                                              <p:pRg st="0" end="0"/>
                                            </p:txEl>
                                          </p:spTgt>
                                        </p:tgtEl>
                                      </p:cBhvr>
                                    </p:animEffect>
                                    <p:anim calcmode="lin" valueType="num">
                                      <p:cBhvr additive="repl">
                                        <p:cTn id="8" dur="1000" fill="hold"/>
                                        <p:tgtEl>
                                          <p:spTgt spid="786">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7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786">
                                            <p:txEl>
                                              <p:pRg st="1" end="1"/>
                                            </p:txEl>
                                          </p:spTgt>
                                        </p:tgtEl>
                                        <p:attrNameLst>
                                          <p:attrName>style.visibility</p:attrName>
                                        </p:attrNameLst>
                                      </p:cBhvr>
                                      <p:to>
                                        <p:strVal val="visible"/>
                                      </p:to>
                                    </p:set>
                                    <p:animEffect transition="in" filter="fade">
                                      <p:cBhvr additive="repl">
                                        <p:cTn id="14" dur="1000"/>
                                        <p:tgtEl>
                                          <p:spTgt spid="786">
                                            <p:txEl>
                                              <p:pRg st="1" end="1"/>
                                            </p:txEl>
                                          </p:spTgt>
                                        </p:tgtEl>
                                      </p:cBhvr>
                                    </p:animEffect>
                                    <p:anim calcmode="lin" valueType="num">
                                      <p:cBhvr additive="repl">
                                        <p:cTn id="15" dur="1000" fill="hold"/>
                                        <p:tgtEl>
                                          <p:spTgt spid="786">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7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786">
                                            <p:txEl>
                                              <p:pRg st="2" end="2"/>
                                            </p:txEl>
                                          </p:spTgt>
                                        </p:tgtEl>
                                        <p:attrNameLst>
                                          <p:attrName>style.visibility</p:attrName>
                                        </p:attrNameLst>
                                      </p:cBhvr>
                                      <p:to>
                                        <p:strVal val="visible"/>
                                      </p:to>
                                    </p:set>
                                    <p:animEffect transition="in" filter="fade">
                                      <p:cBhvr additive="repl">
                                        <p:cTn id="21" dur="1000"/>
                                        <p:tgtEl>
                                          <p:spTgt spid="786">
                                            <p:txEl>
                                              <p:pRg st="2" end="2"/>
                                            </p:txEl>
                                          </p:spTgt>
                                        </p:tgtEl>
                                      </p:cBhvr>
                                    </p:animEffect>
                                    <p:anim calcmode="lin" valueType="num">
                                      <p:cBhvr additive="repl">
                                        <p:cTn id="22" dur="1000" fill="hold"/>
                                        <p:tgtEl>
                                          <p:spTgt spid="786">
                                            <p:txEl>
                                              <p:pRg st="2" end="2"/>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78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PlaceHolder 1"/>
          <p:cNvSpPr>
            <a:spLocks noGrp="1"/>
          </p:cNvSpPr>
          <p:nvPr>
            <p:ph type="title"/>
          </p:nvPr>
        </p:nvSpPr>
        <p:spPr>
          <a:xfrm>
            <a:off x="533520" y="685800"/>
            <a:ext cx="7023960" cy="1142280"/>
          </a:xfrm>
          <a:prstGeom prst="rect">
            <a:avLst/>
          </a:prstGeom>
          <a:noFill/>
          <a:ln w="0">
            <a:noFill/>
          </a:ln>
        </p:spPr>
        <p:txBody>
          <a:bodyPr lIns="0" tIns="0" rIns="0" bIns="0" anchor="b">
            <a:noAutofit/>
          </a:bodyPr>
          <a:lstStyle/>
          <a:p>
            <a:pPr>
              <a:lnSpc>
                <a:spcPct val="100000"/>
              </a:lnSpc>
              <a:buNone/>
            </a:pPr>
            <a:r>
              <a:rPr lang="en-US" sz="4000" b="0" strike="noStrike" spc="-1">
                <a:solidFill>
                  <a:srgbClr val="94C600"/>
                </a:solidFill>
                <a:latin typeface="Century Gothic"/>
              </a:rPr>
              <a:t>Return of Security Deposit</a:t>
            </a:r>
            <a:endParaRPr lang="en-US" sz="4000" b="0" strike="noStrike" spc="-1">
              <a:latin typeface="Arial"/>
            </a:endParaRPr>
          </a:p>
        </p:txBody>
      </p:sp>
      <p:sp>
        <p:nvSpPr>
          <p:cNvPr id="790" name="PlaceHolder 2"/>
          <p:cNvSpPr>
            <a:spLocks noGrp="1"/>
          </p:cNvSpPr>
          <p:nvPr>
            <p:ph/>
          </p:nvPr>
        </p:nvSpPr>
        <p:spPr>
          <a:xfrm>
            <a:off x="762120" y="1981080"/>
            <a:ext cx="3419280" cy="4419000"/>
          </a:xfrm>
          <a:prstGeom prst="rect">
            <a:avLst/>
          </a:prstGeom>
          <a:noFill/>
          <a:ln w="0">
            <a:noFill/>
          </a:ln>
        </p:spPr>
        <p:txBody>
          <a:bodyPr lIns="0" tIns="0" rIns="0" bIns="0" anchor="t">
            <a:norm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Landlord can retain all or a portion for the deposit only for:</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Unpaid rent;</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Unpaid utilities (if agreed that it was tenant’s responsibility to pay);</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Damage beyond “normal wear and tear” </a:t>
            </a:r>
            <a:endParaRPr lang="en-US" sz="2200" b="0" strike="noStrike" spc="-1">
              <a:latin typeface="Arial"/>
            </a:endParaRPr>
          </a:p>
        </p:txBody>
      </p:sp>
      <p:sp>
        <p:nvSpPr>
          <p:cNvPr id="791" name="PlaceHolder 3"/>
          <p:cNvSpPr>
            <a:spLocks noGrp="1"/>
          </p:cNvSpPr>
          <p:nvPr>
            <p:ph/>
          </p:nvPr>
        </p:nvSpPr>
        <p:spPr>
          <a:xfrm>
            <a:off x="4343400" y="1981080"/>
            <a:ext cx="3961800" cy="4723560"/>
          </a:xfrm>
          <a:prstGeom prst="rect">
            <a:avLst/>
          </a:prstGeom>
          <a:noFill/>
          <a:ln w="0">
            <a:noFill/>
          </a:ln>
        </p:spPr>
        <p:txBody>
          <a:bodyPr lIns="0" tIns="0" rIns="0" bIns="0" anchor="t">
            <a:normAutofit fontScale="83000"/>
          </a:bodyPr>
          <a:lstStyle/>
          <a:p>
            <a:pPr marL="343080" indent="-274320">
              <a:lnSpc>
                <a:spcPct val="100000"/>
              </a:lnSpc>
              <a:spcBef>
                <a:spcPts val="479"/>
              </a:spcBef>
              <a:buClr>
                <a:srgbClr val="94C600"/>
              </a:buClr>
              <a:buSzPct val="76000"/>
              <a:buFont typeface="Wingdings 2" charset="2"/>
              <a:buChar char=""/>
            </a:pPr>
            <a:r>
              <a:rPr lang="en-US" sz="2400" b="1" strike="noStrike" spc="-1">
                <a:solidFill>
                  <a:srgbClr val="3E3D2D"/>
                </a:solidFill>
                <a:latin typeface="Century Gothic"/>
              </a:rPr>
              <a:t>“‘Normal wear and tear’” </a:t>
            </a:r>
            <a:r>
              <a:rPr lang="en-US" sz="2400" b="0" strike="noStrike" spc="-1">
                <a:solidFill>
                  <a:srgbClr val="3E3D2D"/>
                </a:solidFill>
                <a:latin typeface="Century Gothic"/>
              </a:rPr>
              <a:t>means that deterioration which occurs, based upon the use for which the rental unit is intended, without negligence, carelessness, accident, or abuse of the premises or equipment or chattels by the tenant or members of his household, or their invitees or guests.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C.R.S. § 38-12-102(1)</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Before and after checklists/pictures can be helpful in showing damages</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0">
                                            <p:txEl>
                                              <p:pRg st="0" end="0"/>
                                            </p:txEl>
                                          </p:spTgt>
                                        </p:tgtEl>
                                        <p:attrNameLst>
                                          <p:attrName>style.visibility</p:attrName>
                                        </p:attrNameLst>
                                      </p:cBhvr>
                                      <p:to>
                                        <p:strVal val="visible"/>
                                      </p:to>
                                    </p:set>
                                    <p:anim calcmode="lin" valueType="num">
                                      <p:cBhvr additive="repl">
                                        <p:cTn id="7" dur="500" fill="hold"/>
                                        <p:tgtEl>
                                          <p:spTgt spid="790">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79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0">
                                            <p:txEl>
                                              <p:pRg st="1" end="1"/>
                                            </p:txEl>
                                          </p:spTgt>
                                        </p:tgtEl>
                                        <p:attrNameLst>
                                          <p:attrName>style.visibility</p:attrName>
                                        </p:attrNameLst>
                                      </p:cBhvr>
                                      <p:to>
                                        <p:strVal val="visible"/>
                                      </p:to>
                                    </p:set>
                                    <p:anim calcmode="lin" valueType="num">
                                      <p:cBhvr additive="repl">
                                        <p:cTn id="11" dur="500" fill="hold"/>
                                        <p:tgtEl>
                                          <p:spTgt spid="790">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79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0">
                                            <p:txEl>
                                              <p:pRg st="2" end="2"/>
                                            </p:txEl>
                                          </p:spTgt>
                                        </p:tgtEl>
                                        <p:attrNameLst>
                                          <p:attrName>style.visibility</p:attrName>
                                        </p:attrNameLst>
                                      </p:cBhvr>
                                      <p:to>
                                        <p:strVal val="visible"/>
                                      </p:to>
                                    </p:set>
                                    <p:anim calcmode="lin" valueType="num">
                                      <p:cBhvr additive="repl">
                                        <p:cTn id="15" dur="500" fill="hold"/>
                                        <p:tgtEl>
                                          <p:spTgt spid="790">
                                            <p:txEl>
                                              <p:pRg st="2" end="2"/>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79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90">
                                            <p:txEl>
                                              <p:pRg st="3" end="3"/>
                                            </p:txEl>
                                          </p:spTgt>
                                        </p:tgtEl>
                                        <p:attrNameLst>
                                          <p:attrName>style.visibility</p:attrName>
                                        </p:attrNameLst>
                                      </p:cBhvr>
                                      <p:to>
                                        <p:strVal val="visible"/>
                                      </p:to>
                                    </p:set>
                                    <p:anim calcmode="lin" valueType="num">
                                      <p:cBhvr additive="repl">
                                        <p:cTn id="19" dur="500" fill="hold"/>
                                        <p:tgtEl>
                                          <p:spTgt spid="790">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7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1">
                                            <p:txEl>
                                              <p:pRg st="0" end="0"/>
                                            </p:txEl>
                                          </p:spTgt>
                                        </p:tgtEl>
                                        <p:attrNameLst>
                                          <p:attrName>style.visibility</p:attrName>
                                        </p:attrNameLst>
                                      </p:cBhvr>
                                      <p:to>
                                        <p:strVal val="visible"/>
                                      </p:to>
                                    </p:set>
                                    <p:anim calcmode="lin" valueType="num">
                                      <p:cBhvr additive="repl">
                                        <p:cTn id="25" dur="500" fill="hold"/>
                                        <p:tgtEl>
                                          <p:spTgt spid="791">
                                            <p:txEl>
                                              <p:pRg st="0" end="0"/>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79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91">
                                            <p:txEl>
                                              <p:pRg st="1" end="1"/>
                                            </p:txEl>
                                          </p:spTgt>
                                        </p:tgtEl>
                                        <p:attrNameLst>
                                          <p:attrName>style.visibility</p:attrName>
                                        </p:attrNameLst>
                                      </p:cBhvr>
                                      <p:to>
                                        <p:strVal val="visible"/>
                                      </p:to>
                                    </p:set>
                                    <p:anim calcmode="lin" valueType="num">
                                      <p:cBhvr additive="repl">
                                        <p:cTn id="29" dur="500" fill="hold"/>
                                        <p:tgtEl>
                                          <p:spTgt spid="791">
                                            <p:txEl>
                                              <p:pRg st="1" end="1"/>
                                            </p:txEl>
                                          </p:spTgt>
                                        </p:tgtEl>
                                        <p:attrNameLst>
                                          <p:attrName>ppt_x</p:attrName>
                                        </p:attrNameLst>
                                      </p:cBhvr>
                                      <p:tavLst>
                                        <p:tav tm="0">
                                          <p:val>
                                            <p:strVal val="#ppt_x"/>
                                          </p:val>
                                        </p:tav>
                                        <p:tav tm="100000">
                                          <p:val>
                                            <p:strVal val="#ppt_x"/>
                                          </p:val>
                                        </p:tav>
                                      </p:tavLst>
                                    </p:anim>
                                    <p:anim calcmode="lin" valueType="num">
                                      <p:cBhvr additive="repl">
                                        <p:cTn id="30" dur="500" fill="hold"/>
                                        <p:tgtEl>
                                          <p:spTgt spid="79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91">
                                            <p:txEl>
                                              <p:pRg st="2" end="2"/>
                                            </p:txEl>
                                          </p:spTgt>
                                        </p:tgtEl>
                                        <p:attrNameLst>
                                          <p:attrName>style.visibility</p:attrName>
                                        </p:attrNameLst>
                                      </p:cBhvr>
                                      <p:to>
                                        <p:strVal val="visible"/>
                                      </p:to>
                                    </p:set>
                                    <p:anim calcmode="lin" valueType="num">
                                      <p:cBhvr additive="repl">
                                        <p:cTn id="33" dur="500" fill="hold"/>
                                        <p:tgtEl>
                                          <p:spTgt spid="791">
                                            <p:txEl>
                                              <p:pRg st="2" end="2"/>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7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rmAutofit fontScale="86000"/>
          </a:bodyPr>
          <a:lstStyle/>
          <a:p>
            <a:pPr>
              <a:lnSpc>
                <a:spcPct val="100000"/>
              </a:lnSpc>
              <a:buNone/>
            </a:pPr>
            <a:r>
              <a:rPr lang="en-US" sz="4000" b="0" strike="noStrike" spc="-1">
                <a:solidFill>
                  <a:srgbClr val="94C600"/>
                </a:solidFill>
                <a:latin typeface="Century Gothic"/>
              </a:rPr>
              <a:t>What to expect from this presentation:</a:t>
            </a:r>
            <a:endParaRPr lang="en-US" sz="4000" b="0" strike="noStrike" spc="-1">
              <a:latin typeface="Arial"/>
            </a:endParaRPr>
          </a:p>
        </p:txBody>
      </p:sp>
      <p:sp>
        <p:nvSpPr>
          <p:cNvPr id="664" name="PlaceHolder 2"/>
          <p:cNvSpPr>
            <a:spLocks noGrp="1"/>
          </p:cNvSpPr>
          <p:nvPr>
            <p:ph/>
          </p:nvPr>
        </p:nvSpPr>
        <p:spPr>
          <a:xfrm>
            <a:off x="1043640" y="2323800"/>
            <a:ext cx="6776640" cy="3508200"/>
          </a:xfrm>
          <a:prstGeom prst="rect">
            <a:avLst/>
          </a:prstGeom>
          <a:noFill/>
          <a:ln w="0">
            <a:noFill/>
          </a:ln>
        </p:spPr>
        <p:txBody>
          <a:bodyPr lIns="90000" tIns="45000" rIns="90000" bIns="45000" anchor="t">
            <a:normAutofit fontScale="92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General overview of how the eviction process works: what to do and what not to do</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Conditions residences must be kept in</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Local resources/mediation program</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Return of Security deposits</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Panel discussion</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NOT COVERED: Special rules for evictions in a mobile home park; foreclosure evictions; collection of a money judgment; appeals</a:t>
            </a:r>
            <a:endParaRPr lang="en-US" sz="24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Autofit/>
          </a:bodyPr>
          <a:lstStyle/>
          <a:p>
            <a:pPr>
              <a:lnSpc>
                <a:spcPct val="100000"/>
              </a:lnSpc>
              <a:buNone/>
            </a:pPr>
            <a:r>
              <a:rPr lang="en-US" sz="4000" b="0" strike="noStrike" spc="-1">
                <a:solidFill>
                  <a:srgbClr val="94C600"/>
                </a:solidFill>
                <a:latin typeface="Century Gothic"/>
              </a:rPr>
              <a:t>Return of Security Deposit</a:t>
            </a:r>
            <a:endParaRPr lang="en-US" sz="4000" b="0" strike="noStrike" spc="-1">
              <a:latin typeface="Arial"/>
            </a:endParaRPr>
          </a:p>
        </p:txBody>
      </p:sp>
      <p:sp>
        <p:nvSpPr>
          <p:cNvPr id="793" name="PlaceHolder 2"/>
          <p:cNvSpPr>
            <a:spLocks noGrp="1"/>
          </p:cNvSpPr>
          <p:nvPr>
            <p:ph/>
          </p:nvPr>
        </p:nvSpPr>
        <p:spPr>
          <a:xfrm>
            <a:off x="1043640" y="2323800"/>
            <a:ext cx="6776640" cy="3508200"/>
          </a:xfrm>
          <a:prstGeom prst="rect">
            <a:avLst/>
          </a:prstGeom>
          <a:noFill/>
          <a:ln w="0">
            <a:noFill/>
          </a:ln>
        </p:spPr>
        <p:txBody>
          <a:bodyPr lIns="90000" tIns="45000" rIns="90000" bIns="45000" anchor="t">
            <a:noAutofit/>
          </a:bodyPr>
          <a:lstStyle/>
          <a:p>
            <a:pPr marL="343080" indent="-274320">
              <a:lnSpc>
                <a:spcPct val="100000"/>
              </a:lnSpc>
              <a:spcBef>
                <a:spcPts val="479"/>
              </a:spcBef>
              <a:buClr>
                <a:srgbClr val="94C600"/>
              </a:buClr>
              <a:buSzPct val="76000"/>
              <a:buFont typeface="Wingdings 2" charset="2"/>
              <a:buChar char=""/>
            </a:pPr>
            <a:r>
              <a:rPr lang="en-US" sz="2400" b="1" strike="noStrike" spc="-1">
                <a:solidFill>
                  <a:srgbClr val="3E3D2D"/>
                </a:solidFill>
                <a:latin typeface="Century Gothic"/>
              </a:rPr>
              <a:t>If you fail to timely return deposit/provide accounting and fail to respond to a demand letter from tenant, you forfeit the right to retain any of the security deposit for damages and may end up owing the tenant triple the amount of the security deposit plus attorney fees.</a:t>
            </a:r>
            <a:endParaRPr lang="en-US" sz="24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See C.R.S. § 38-12-103(2), (3)</a:t>
            </a:r>
            <a:endParaRPr lang="en-US" sz="2400" b="0" strike="noStrike" spc="-1">
              <a:latin typeface="Arial"/>
            </a:endParaRPr>
          </a:p>
          <a:p>
            <a:pPr>
              <a:lnSpc>
                <a:spcPct val="100000"/>
              </a:lnSpc>
              <a:spcBef>
                <a:spcPts val="479"/>
              </a:spcBef>
              <a:buNone/>
            </a:pPr>
            <a:endParaRPr lang="en-US" sz="24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PlaceHolder 1"/>
          <p:cNvSpPr>
            <a:spLocks noGrp="1"/>
          </p:cNvSpPr>
          <p:nvPr>
            <p:ph type="title"/>
          </p:nvPr>
        </p:nvSpPr>
        <p:spPr>
          <a:xfrm>
            <a:off x="584280" y="762120"/>
            <a:ext cx="7023960" cy="1065960"/>
          </a:xfrm>
          <a:prstGeom prst="rect">
            <a:avLst/>
          </a:prstGeom>
          <a:noFill/>
          <a:ln w="0">
            <a:noFill/>
          </a:ln>
        </p:spPr>
        <p:txBody>
          <a:bodyPr lIns="90000" tIns="45000" rIns="90000" bIns="45000" anchor="b">
            <a:normAutofit fontScale="95000"/>
          </a:bodyPr>
          <a:lstStyle/>
          <a:p>
            <a:pPr>
              <a:lnSpc>
                <a:spcPct val="100000"/>
              </a:lnSpc>
              <a:buNone/>
            </a:pPr>
            <a:r>
              <a:rPr lang="en-US" sz="4000" b="0" u="sng" strike="noStrike" spc="-1">
                <a:solidFill>
                  <a:srgbClr val="94C600"/>
                </a:solidFill>
                <a:uFillTx/>
                <a:latin typeface="Century Gothic"/>
              </a:rPr>
              <a:t>Statute of Limitations:</a:t>
            </a:r>
            <a:br/>
            <a:r>
              <a:rPr lang="en-US" sz="2700" b="0" strike="noStrike" spc="-1">
                <a:solidFill>
                  <a:srgbClr val="94C600"/>
                </a:solidFill>
                <a:latin typeface="Century Gothic"/>
              </a:rPr>
              <a:t>Court actions to recover security deposit</a:t>
            </a:r>
            <a:endParaRPr lang="en-US" sz="2700" b="0" strike="noStrike" spc="-1">
              <a:latin typeface="Arial"/>
            </a:endParaRPr>
          </a:p>
        </p:txBody>
      </p:sp>
      <p:sp>
        <p:nvSpPr>
          <p:cNvPr id="795" name="PlaceHolder 2"/>
          <p:cNvSpPr>
            <a:spLocks noGrp="1"/>
          </p:cNvSpPr>
          <p:nvPr>
            <p:ph/>
          </p:nvPr>
        </p:nvSpPr>
        <p:spPr>
          <a:xfrm>
            <a:off x="647640" y="2057400"/>
            <a:ext cx="3056400" cy="639000"/>
          </a:xfrm>
          <a:prstGeom prst="rect">
            <a:avLst/>
          </a:prstGeom>
          <a:noFill/>
          <a:ln w="0">
            <a:noFill/>
          </a:ln>
        </p:spPr>
        <p:txBody>
          <a:bodyPr lIns="90000" tIns="45000" rIns="90000" bIns="45000" anchor="b">
            <a:noAutofit/>
          </a:bodyPr>
          <a:lstStyle/>
          <a:p>
            <a:pPr>
              <a:lnSpc>
                <a:spcPct val="100000"/>
              </a:lnSpc>
              <a:spcBef>
                <a:spcPts val="479"/>
              </a:spcBef>
              <a:buNone/>
              <a:tabLst>
                <a:tab pos="0" algn="l"/>
              </a:tabLst>
            </a:pPr>
            <a:r>
              <a:rPr lang="en-US" sz="2400" b="1" u="sng" strike="noStrike" spc="-1">
                <a:solidFill>
                  <a:srgbClr val="94C600"/>
                </a:solidFill>
                <a:uFillTx/>
                <a:latin typeface="Century Gothic"/>
              </a:rPr>
              <a:t>Treble Damages</a:t>
            </a:r>
            <a:endParaRPr lang="en-US" sz="2400" b="0" strike="noStrike" spc="-1">
              <a:latin typeface="Arial"/>
            </a:endParaRPr>
          </a:p>
        </p:txBody>
      </p:sp>
      <p:sp>
        <p:nvSpPr>
          <p:cNvPr id="796" name="PlaceHolder 3"/>
          <p:cNvSpPr>
            <a:spLocks noGrp="1"/>
          </p:cNvSpPr>
          <p:nvPr>
            <p:ph/>
          </p:nvPr>
        </p:nvSpPr>
        <p:spPr>
          <a:xfrm>
            <a:off x="609480" y="2819520"/>
            <a:ext cx="3419280" cy="2513880"/>
          </a:xfrm>
          <a:prstGeom prst="rect">
            <a:avLst/>
          </a:prstGeom>
          <a:noFill/>
          <a:ln w="0">
            <a:noFill/>
          </a:ln>
        </p:spPr>
        <p:txBody>
          <a:bodyPr lIns="90000" tIns="45000" rIns="90000" bIns="45000" anchor="t">
            <a:noAutofit/>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Tenant must bring a court action within 1 year in order to recover the treble damages.</a:t>
            </a:r>
            <a:endParaRPr lang="en-US" sz="2400" b="0" strike="noStrike" spc="-1">
              <a:latin typeface="Arial"/>
            </a:endParaRPr>
          </a:p>
        </p:txBody>
      </p:sp>
      <p:sp>
        <p:nvSpPr>
          <p:cNvPr id="797" name="PlaceHolder 4"/>
          <p:cNvSpPr>
            <a:spLocks noGrp="1"/>
          </p:cNvSpPr>
          <p:nvPr>
            <p:ph/>
          </p:nvPr>
        </p:nvSpPr>
        <p:spPr>
          <a:xfrm>
            <a:off x="4800600" y="1981080"/>
            <a:ext cx="3266280" cy="745200"/>
          </a:xfrm>
          <a:prstGeom prst="rect">
            <a:avLst/>
          </a:prstGeom>
          <a:noFill/>
          <a:ln w="0">
            <a:noFill/>
          </a:ln>
        </p:spPr>
        <p:txBody>
          <a:bodyPr lIns="90000" tIns="45000" rIns="90000" bIns="45000" anchor="b">
            <a:normAutofit fontScale="89000"/>
          </a:bodyPr>
          <a:lstStyle/>
          <a:p>
            <a:pPr>
              <a:lnSpc>
                <a:spcPct val="100000"/>
              </a:lnSpc>
              <a:spcBef>
                <a:spcPts val="479"/>
              </a:spcBef>
              <a:buNone/>
              <a:tabLst>
                <a:tab pos="0" algn="l"/>
              </a:tabLst>
            </a:pPr>
            <a:r>
              <a:rPr lang="en-US" sz="2400" b="1" u="sng" strike="noStrike" spc="-1">
                <a:solidFill>
                  <a:srgbClr val="94C600"/>
                </a:solidFill>
                <a:uFillTx/>
                <a:latin typeface="Century Gothic"/>
              </a:rPr>
              <a:t>Security Deposit &amp; Attorney Fees</a:t>
            </a:r>
            <a:endParaRPr lang="en-US" sz="2400" b="0" strike="noStrike" spc="-1">
              <a:latin typeface="Arial"/>
            </a:endParaRPr>
          </a:p>
        </p:txBody>
      </p:sp>
      <p:sp>
        <p:nvSpPr>
          <p:cNvPr id="798" name="PlaceHolder 5"/>
          <p:cNvSpPr>
            <a:spLocks noGrp="1"/>
          </p:cNvSpPr>
          <p:nvPr>
            <p:ph/>
          </p:nvPr>
        </p:nvSpPr>
        <p:spPr>
          <a:xfrm>
            <a:off x="4648320" y="2819520"/>
            <a:ext cx="3419280" cy="2835000"/>
          </a:xfrm>
          <a:prstGeom prst="rect">
            <a:avLst/>
          </a:prstGeom>
          <a:noFill/>
          <a:ln w="0">
            <a:noFill/>
          </a:ln>
        </p:spPr>
        <p:txBody>
          <a:bodyPr lIns="90000" tIns="45000" rIns="90000" bIns="45000" anchor="t">
            <a:normAutofit fontScale="94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Tenant can still recover security deposit and attorney fees as long as he/she brings a court action within 6 years.</a:t>
            </a:r>
            <a:endParaRPr lang="en-US" sz="2400" b="0" strike="noStrike" spc="-1">
              <a:latin typeface="Arial"/>
            </a:endParaRPr>
          </a:p>
        </p:txBody>
      </p:sp>
      <p:sp>
        <p:nvSpPr>
          <p:cNvPr id="799" name="TextBox 6"/>
          <p:cNvSpPr/>
          <p:nvPr/>
        </p:nvSpPr>
        <p:spPr>
          <a:xfrm>
            <a:off x="609480" y="5867280"/>
            <a:ext cx="761940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Wingdings" charset="2"/>
              <a:buChar char=""/>
            </a:pPr>
            <a:r>
              <a:rPr lang="en-US" sz="1800" b="0" i="1" strike="noStrike" spc="-1">
                <a:solidFill>
                  <a:srgbClr val="000000"/>
                </a:solidFill>
                <a:latin typeface="Century Gothic"/>
                <a:ea typeface="DejaVu Sans"/>
              </a:rPr>
              <a:t>Carlson v. McCoy</a:t>
            </a:r>
            <a:r>
              <a:rPr lang="en-US" sz="1800" b="0" strike="noStrike" spc="-1">
                <a:solidFill>
                  <a:srgbClr val="000000"/>
                </a:solidFill>
                <a:latin typeface="Century Gothic"/>
                <a:ea typeface="DejaVu Sans"/>
              </a:rPr>
              <a:t>, 566 P.2d 1073 (Colo. 1977).</a:t>
            </a:r>
            <a:endParaRPr lang="en-US" sz="1800" b="0" strike="noStrike" spc="-1">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PlaceHolder 1"/>
          <p:cNvSpPr>
            <a:spLocks noGrp="1"/>
          </p:cNvSpPr>
          <p:nvPr>
            <p:ph type="title"/>
          </p:nvPr>
        </p:nvSpPr>
        <p:spPr>
          <a:xfrm>
            <a:off x="1139040" y="3508920"/>
            <a:ext cx="6636600" cy="984600"/>
          </a:xfrm>
          <a:prstGeom prst="rect">
            <a:avLst/>
          </a:prstGeom>
          <a:noFill/>
          <a:ln w="0">
            <a:noFill/>
          </a:ln>
        </p:spPr>
        <p:txBody>
          <a:bodyPr lIns="90000" tIns="45000" rIns="90000" bIns="45000" anchor="b">
            <a:noAutofit/>
          </a:bodyPr>
          <a:lstStyle/>
          <a:p>
            <a:pPr algn="ctr">
              <a:lnSpc>
                <a:spcPct val="100000"/>
              </a:lnSpc>
              <a:buNone/>
            </a:pPr>
            <a:r>
              <a:rPr lang="en-US" sz="4000" b="0" strike="noStrike" spc="-1">
                <a:solidFill>
                  <a:srgbClr val="94C600"/>
                </a:solidFill>
                <a:latin typeface="Century Gothic"/>
              </a:rPr>
              <a:t>Special Thanks!</a:t>
            </a:r>
            <a:endParaRPr lang="en-US" sz="4000" b="0" strike="noStrike" spc="-1">
              <a:latin typeface="Arial"/>
            </a:endParaRPr>
          </a:p>
        </p:txBody>
      </p:sp>
      <p:sp>
        <p:nvSpPr>
          <p:cNvPr id="801" name="PlaceHolder 2"/>
          <p:cNvSpPr>
            <a:spLocks noGrp="1"/>
          </p:cNvSpPr>
          <p:nvPr>
            <p:ph/>
          </p:nvPr>
        </p:nvSpPr>
        <p:spPr>
          <a:xfrm>
            <a:off x="1258560" y="4267080"/>
            <a:ext cx="6636600" cy="1519560"/>
          </a:xfrm>
          <a:prstGeom prst="rect">
            <a:avLst/>
          </a:prstGeom>
          <a:noFill/>
          <a:ln w="0">
            <a:noFill/>
          </a:ln>
        </p:spPr>
        <p:txBody>
          <a:bodyPr lIns="90000" tIns="45000" rIns="90000" bIns="45000" anchor="t">
            <a:normAutofit fontScale="80000"/>
          </a:bodyPr>
          <a:lstStyle/>
          <a:p>
            <a:pPr>
              <a:lnSpc>
                <a:spcPct val="100000"/>
              </a:lnSpc>
              <a:spcBef>
                <a:spcPts val="400"/>
              </a:spcBef>
              <a:buNone/>
              <a:tabLst>
                <a:tab pos="0" algn="l"/>
              </a:tabLst>
            </a:pPr>
            <a:endParaRPr lang="en-US" sz="3200" b="0" strike="noStrike" spc="-1">
              <a:latin typeface="Arial"/>
            </a:endParaRPr>
          </a:p>
          <a:p>
            <a:pPr>
              <a:lnSpc>
                <a:spcPct val="100000"/>
              </a:lnSpc>
              <a:spcBef>
                <a:spcPts val="561"/>
              </a:spcBef>
              <a:buNone/>
              <a:tabLst>
                <a:tab pos="0" algn="l"/>
              </a:tabLst>
            </a:pPr>
            <a:r>
              <a:rPr lang="en-US" sz="2800" b="0" strike="noStrike" spc="-1">
                <a:solidFill>
                  <a:srgbClr val="8B8B8B"/>
                </a:solidFill>
                <a:latin typeface="Century Gothic"/>
              </a:rPr>
              <a:t>- Century Property Management and Sales, LLC</a:t>
            </a:r>
            <a:endParaRPr lang="en-US" sz="2800" b="0" strike="noStrike" spc="-1">
              <a:latin typeface="Arial"/>
            </a:endParaRPr>
          </a:p>
          <a:p>
            <a:pPr>
              <a:lnSpc>
                <a:spcPct val="100000"/>
              </a:lnSpc>
              <a:spcBef>
                <a:spcPts val="561"/>
              </a:spcBef>
              <a:buNone/>
              <a:tabLst>
                <a:tab pos="0" algn="l"/>
              </a:tabLst>
            </a:pPr>
            <a:r>
              <a:rPr lang="en-US" sz="2800" b="0" strike="noStrike" spc="-1">
                <a:solidFill>
                  <a:srgbClr val="8B8B8B"/>
                </a:solidFill>
                <a:latin typeface="Century Gothic"/>
              </a:rPr>
              <a:t>- La Puente, Inc.</a:t>
            </a:r>
            <a:endParaRPr lang="en-US" sz="2800" b="0" strike="noStrike" spc="-1">
              <a:latin typeface="Arial"/>
            </a:endParaRPr>
          </a:p>
          <a:p>
            <a:pPr>
              <a:lnSpc>
                <a:spcPct val="100000"/>
              </a:lnSpc>
              <a:spcBef>
                <a:spcPts val="400"/>
              </a:spcBef>
              <a:buNone/>
              <a:tabLst>
                <a:tab pos="0" algn="l"/>
              </a:tabLst>
            </a:pPr>
            <a:endParaRPr lang="en-US" sz="2800" b="0" strike="noStrike" spc="-1">
              <a:latin typeface="Arial"/>
            </a:endParaRPr>
          </a:p>
        </p:txBody>
      </p:sp>
      <p:pic>
        <p:nvPicPr>
          <p:cNvPr id="802" name="Picture 4" descr="A picture containing text, clipart&#10;&#10;Description automatically generated"/>
          <p:cNvPicPr/>
          <p:nvPr/>
        </p:nvPicPr>
        <p:blipFill>
          <a:blip r:embed="rId2"/>
          <a:stretch/>
        </p:blipFill>
        <p:spPr>
          <a:xfrm>
            <a:off x="2590920" y="685800"/>
            <a:ext cx="3733200" cy="2590920"/>
          </a:xfrm>
          <a:prstGeom prst="rect">
            <a:avLst/>
          </a:prstGeom>
          <a:ln w="0">
            <a:noFill/>
          </a:ln>
        </p:spPr>
      </p:pic>
      <p:sp>
        <p:nvSpPr>
          <p:cNvPr id="803" name="TextBox 5"/>
          <p:cNvSpPr/>
          <p:nvPr/>
        </p:nvSpPr>
        <p:spPr>
          <a:xfrm>
            <a:off x="2590920" y="3508920"/>
            <a:ext cx="3733200" cy="23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900" b="0" u="sng" strike="noStrike" spc="-1">
                <a:solidFill>
                  <a:srgbClr val="E68200"/>
                </a:solidFill>
                <a:uFillTx/>
                <a:latin typeface="Century Gothic"/>
                <a:ea typeface="DejaVu Sans"/>
                <a:hlinkClick r:id="rId3"/>
              </a:rPr>
              <a:t>This Photo</a:t>
            </a:r>
            <a:r>
              <a:rPr lang="en-US" sz="900" b="0" strike="noStrike" spc="-1">
                <a:solidFill>
                  <a:srgbClr val="000000"/>
                </a:solidFill>
                <a:latin typeface="Century Gothic"/>
                <a:ea typeface="DejaVu Sans"/>
              </a:rPr>
              <a:t> by Unknown Author is licensed under </a:t>
            </a:r>
            <a:r>
              <a:rPr lang="en-US" sz="900" b="0" u="sng" strike="noStrike" spc="-1">
                <a:solidFill>
                  <a:srgbClr val="E68200"/>
                </a:solidFill>
                <a:uFillTx/>
                <a:latin typeface="Century Gothic"/>
                <a:ea typeface="DejaVu Sans"/>
                <a:hlinkClick r:id="rId4"/>
              </a:rPr>
              <a:t>CC BY-ND</a:t>
            </a:r>
            <a:endParaRPr lang="en-US" sz="9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PlaceHolder 1"/>
          <p:cNvSpPr>
            <a:spLocks noGrp="1"/>
          </p:cNvSpPr>
          <p:nvPr>
            <p:ph type="title"/>
          </p:nvPr>
        </p:nvSpPr>
        <p:spPr>
          <a:xfrm>
            <a:off x="1059480" y="762120"/>
            <a:ext cx="7023960" cy="1142280"/>
          </a:xfrm>
          <a:prstGeom prst="rect">
            <a:avLst/>
          </a:prstGeom>
          <a:noFill/>
          <a:ln w="0">
            <a:noFill/>
          </a:ln>
        </p:spPr>
        <p:txBody>
          <a:bodyPr lIns="90000" tIns="45000" rIns="90000" bIns="45000" anchor="b">
            <a:normAutofit/>
          </a:bodyPr>
          <a:lstStyle/>
          <a:p>
            <a:pPr algn="ctr">
              <a:lnSpc>
                <a:spcPct val="100000"/>
              </a:lnSpc>
              <a:buNone/>
            </a:pPr>
            <a:r>
              <a:rPr lang="en-US" sz="2800" b="0" strike="noStrike" spc="-1">
                <a:solidFill>
                  <a:srgbClr val="94C600"/>
                </a:solidFill>
                <a:latin typeface="Century Gothic"/>
              </a:rPr>
              <a:t>Resources for Eviction and Foreclosure Prevention </a:t>
            </a:r>
            <a:endParaRPr lang="en-US" sz="2800" b="0" strike="noStrike" spc="-1">
              <a:latin typeface="Arial"/>
            </a:endParaRPr>
          </a:p>
        </p:txBody>
      </p:sp>
      <p:graphicFrame>
        <p:nvGraphicFramePr>
          <p:cNvPr id="2" name="Diagram1"/>
          <p:cNvGraphicFramePr/>
          <p:nvPr>
            <p:extLst>
              <p:ext uri="{D42A27DB-BD31-4B8C-83A1-F6EECF244321}">
                <p14:modId xmlns:p14="http://schemas.microsoft.com/office/powerpoint/2010/main" val="2653512208"/>
              </p:ext>
            </p:extLst>
          </p:nvPr>
        </p:nvGraphicFramePr>
        <p:xfrm>
          <a:off x="517320" y="1905120"/>
          <a:ext cx="8092440" cy="4571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p:cNvSpPr>
          <p:nvPr>
            <p:ph type="title"/>
          </p:nvPr>
        </p:nvSpPr>
        <p:spPr>
          <a:xfrm>
            <a:off x="1097280" y="447480"/>
            <a:ext cx="7023960" cy="1142280"/>
          </a:xfrm>
          <a:prstGeom prst="rect">
            <a:avLst/>
          </a:prstGeom>
          <a:noFill/>
          <a:ln w="0">
            <a:noFill/>
          </a:ln>
        </p:spPr>
        <p:txBody>
          <a:bodyPr lIns="90000" tIns="45000" rIns="90000" bIns="45000" anchor="b">
            <a:normAutofit/>
          </a:bodyPr>
          <a:lstStyle/>
          <a:p>
            <a:pPr algn="ctr">
              <a:lnSpc>
                <a:spcPct val="100000"/>
              </a:lnSpc>
              <a:buNone/>
            </a:pPr>
            <a:r>
              <a:rPr lang="en-US" sz="2800" b="0" strike="noStrike" spc="-1">
                <a:solidFill>
                  <a:srgbClr val="94C600"/>
                </a:solidFill>
                <a:latin typeface="Century Gothic"/>
              </a:rPr>
              <a:t>Resources for Eviction and Foreclosure Prevention Continued</a:t>
            </a:r>
            <a:endParaRPr lang="en-US" sz="2800" b="0" strike="noStrike" spc="-1">
              <a:latin typeface="Arial"/>
            </a:endParaRPr>
          </a:p>
        </p:txBody>
      </p:sp>
      <p:graphicFrame>
        <p:nvGraphicFramePr>
          <p:cNvPr id="2" name="Diagram2"/>
          <p:cNvGraphicFramePr/>
          <p:nvPr>
            <p:extLst>
              <p:ext uri="{D42A27DB-BD31-4B8C-83A1-F6EECF244321}">
                <p14:modId xmlns:p14="http://schemas.microsoft.com/office/powerpoint/2010/main" val="943332594"/>
              </p:ext>
            </p:extLst>
          </p:nvPr>
        </p:nvGraphicFramePr>
        <p:xfrm>
          <a:off x="609480" y="1752480"/>
          <a:ext cx="7525440" cy="468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3"/>
          <p:cNvGraphicFramePr/>
          <p:nvPr>
            <p:extLst>
              <p:ext uri="{D42A27DB-BD31-4B8C-83A1-F6EECF244321}">
                <p14:modId xmlns:p14="http://schemas.microsoft.com/office/powerpoint/2010/main" val="2204207143"/>
              </p:ext>
            </p:extLst>
          </p:nvPr>
        </p:nvGraphicFramePr>
        <p:xfrm>
          <a:off x="457200" y="457200"/>
          <a:ext cx="8038440" cy="479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7" name="TextBox 11"/>
          <p:cNvSpPr/>
          <p:nvPr/>
        </p:nvSpPr>
        <p:spPr>
          <a:xfrm>
            <a:off x="762120" y="5334120"/>
            <a:ext cx="7619400" cy="1155600"/>
          </a:xfrm>
          <a:prstGeom prst="rect">
            <a:avLst/>
          </a:prstGeom>
          <a:noFill/>
          <a:ln w="0">
            <a:noFill/>
          </a:ln>
        </p:spPr>
        <p:style>
          <a:lnRef idx="2">
            <a:scrgbClr r="0" g="0" b="0"/>
          </a:lnRef>
          <a:fillRef idx="0">
            <a:scrgbClr r="0" g="0" b="0"/>
          </a:fillRef>
          <a:effectRef idx="0">
            <a:scrgbClr r="0" g="0" b="0"/>
          </a:effectRef>
          <a:fontRef idx="minor"/>
        </p:style>
        <p:txBody>
          <a:bodyPr lIns="90000" tIns="45000" rIns="90000" bIns="45000" numCol="1" spcCol="1440" anchor="t">
            <a:spAutoFit/>
          </a:bodyPr>
          <a:lstStyle/>
          <a:p>
            <a:pPr>
              <a:lnSpc>
                <a:spcPct val="100000"/>
              </a:lnSpc>
              <a:buNone/>
            </a:pPr>
            <a:r>
              <a:rPr lang="en-US" sz="1400" b="1" strike="noStrike" spc="-1">
                <a:solidFill>
                  <a:srgbClr val="000000"/>
                </a:solidFill>
                <a:latin typeface="Century Gothic"/>
                <a:ea typeface="DejaVu Sans"/>
              </a:rPr>
              <a:t>If you don’t know where to start, you can always call the Eviction Hotline at (719) 301-5466</a:t>
            </a:r>
            <a:endParaRPr lang="en-US" sz="1400" b="0" strike="noStrike" spc="-1">
              <a:latin typeface="Arial"/>
            </a:endParaRPr>
          </a:p>
          <a:p>
            <a:pPr>
              <a:lnSpc>
                <a:spcPct val="100000"/>
              </a:lnSpc>
              <a:buNone/>
            </a:pPr>
            <a:endParaRPr lang="en-US" sz="1400" b="0" strike="noStrike" spc="-1">
              <a:latin typeface="Arial"/>
            </a:endParaRPr>
          </a:p>
          <a:p>
            <a:pPr>
              <a:lnSpc>
                <a:spcPct val="100000"/>
              </a:lnSpc>
              <a:buNone/>
            </a:pPr>
            <a:r>
              <a:rPr lang="en-US" sz="1400" b="1" strike="noStrike" spc="-1">
                <a:solidFill>
                  <a:srgbClr val="000000"/>
                </a:solidFill>
                <a:latin typeface="Century Gothic"/>
                <a:ea typeface="DejaVu Sans"/>
              </a:rPr>
              <a:t>Free Mediation services  are available, and in some counties are court ordered. You can set up mediation at any time during the process by calling (719)480-8728</a:t>
            </a:r>
            <a:endParaRPr lang="en-US" sz="14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PlaceHolder 1"/>
          <p:cNvSpPr>
            <a:spLocks noGrp="1"/>
          </p:cNvSpPr>
          <p:nvPr>
            <p:ph type="title"/>
          </p:nvPr>
        </p:nvSpPr>
        <p:spPr>
          <a:xfrm>
            <a:off x="1043640" y="1027800"/>
            <a:ext cx="7023960" cy="1142280"/>
          </a:xfrm>
          <a:prstGeom prst="rect">
            <a:avLst/>
          </a:prstGeom>
          <a:noFill/>
          <a:ln w="0">
            <a:noFill/>
          </a:ln>
        </p:spPr>
        <p:txBody>
          <a:bodyPr lIns="90000" tIns="45000" rIns="90000" bIns="45000" anchor="b">
            <a:normAutofit/>
          </a:bodyPr>
          <a:lstStyle/>
          <a:p>
            <a:pPr>
              <a:lnSpc>
                <a:spcPct val="100000"/>
              </a:lnSpc>
              <a:buNone/>
            </a:pPr>
            <a:r>
              <a:rPr lang="en-US" sz="4000" b="0" strike="noStrike" spc="-1">
                <a:solidFill>
                  <a:srgbClr val="94C600"/>
                </a:solidFill>
                <a:latin typeface="Century Gothic"/>
              </a:rPr>
              <a:t>Free Mediation Services</a:t>
            </a:r>
            <a:br/>
            <a:r>
              <a:rPr lang="en-US" sz="2700" b="0" strike="noStrike" spc="-1">
                <a:solidFill>
                  <a:srgbClr val="94C600"/>
                </a:solidFill>
                <a:latin typeface="Century Gothic"/>
              </a:rPr>
              <a:t>Center for Restorative Programs</a:t>
            </a:r>
            <a:endParaRPr lang="en-US" sz="2700" b="0" strike="noStrike" spc="-1">
              <a:latin typeface="Arial"/>
            </a:endParaRPr>
          </a:p>
        </p:txBody>
      </p:sp>
      <p:sp>
        <p:nvSpPr>
          <p:cNvPr id="669" name="PlaceHolder 2"/>
          <p:cNvSpPr>
            <a:spLocks noGrp="1"/>
          </p:cNvSpPr>
          <p:nvPr>
            <p:ph/>
          </p:nvPr>
        </p:nvSpPr>
        <p:spPr>
          <a:xfrm>
            <a:off x="1043640" y="2323800"/>
            <a:ext cx="6776640" cy="3508200"/>
          </a:xfrm>
          <a:prstGeom prst="rect">
            <a:avLst/>
          </a:prstGeom>
          <a:noFill/>
          <a:ln w="0">
            <a:noFill/>
          </a:ln>
        </p:spPr>
        <p:txBody>
          <a:bodyPr lIns="90000" tIns="45000" rIns="90000" bIns="45000" anchor="t">
            <a:normAutofit fontScale="57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Referrals: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Call CRP Directly </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From the Court</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From La Puente</a:t>
            </a:r>
            <a:endParaRPr lang="en-US" sz="2200" b="0" strike="noStrike" spc="-1">
              <a:latin typeface="Arial"/>
            </a:endParaRPr>
          </a:p>
          <a:p>
            <a:pPr marL="914400" lvl="2" indent="-228600">
              <a:lnSpc>
                <a:spcPct val="100000"/>
              </a:lnSpc>
              <a:spcBef>
                <a:spcPts val="400"/>
              </a:spcBef>
              <a:buClr>
                <a:srgbClr val="94C600"/>
              </a:buClr>
              <a:buSzPct val="76000"/>
              <a:buFont typeface="Wingdings 2" charset="2"/>
              <a:buChar char=""/>
            </a:pPr>
            <a:r>
              <a:rPr lang="en-US" sz="2000" b="0" strike="noStrike" spc="-1">
                <a:solidFill>
                  <a:srgbClr val="3E3D2D"/>
                </a:solidFill>
                <a:latin typeface="Century Gothic"/>
              </a:rPr>
              <a:t>Those in needs of assistance are assigned a caseworker to help with rental assistance and other resources.</a:t>
            </a:r>
            <a:endParaRPr lang="en-US" sz="20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Process: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Both Landlord and Tenant to contact CRP</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CRP will hear from each side individually</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CRP schedule a time to meet for mediation</a:t>
            </a:r>
            <a:endParaRPr lang="en-US" sz="2200" b="0" strike="noStrike" spc="-1">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Outcomes:</a:t>
            </a:r>
            <a:endParaRPr lang="en-US" sz="2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Successful mediation: we send the agreement to court</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Agreement not reached: we let the court know the parties attempted mediation and opted to go through court instead</a:t>
            </a:r>
            <a:endParaRPr lang="en-US" sz="22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Mediation not reached: if one party can’t be contacted, mediation not possible.</a:t>
            </a:r>
            <a:endParaRPr lang="en-US" sz="2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PlaceHolder 1"/>
          <p:cNvSpPr>
            <a:spLocks noGrp="1"/>
          </p:cNvSpPr>
          <p:nvPr>
            <p:ph type="title"/>
          </p:nvPr>
        </p:nvSpPr>
        <p:spPr>
          <a:xfrm>
            <a:off x="748080" y="228960"/>
            <a:ext cx="7023960" cy="1142280"/>
          </a:xfrm>
          <a:prstGeom prst="rect">
            <a:avLst/>
          </a:prstGeom>
          <a:noFill/>
          <a:ln w="0">
            <a:noFill/>
          </a:ln>
        </p:spPr>
        <p:txBody>
          <a:bodyPr lIns="90000" tIns="45000" rIns="90000" bIns="45000" anchor="b">
            <a:normAutofit fontScale="92000"/>
          </a:bodyPr>
          <a:lstStyle/>
          <a:p>
            <a:pPr>
              <a:lnSpc>
                <a:spcPct val="100000"/>
              </a:lnSpc>
              <a:buNone/>
            </a:pPr>
            <a:r>
              <a:rPr lang="en-US" sz="4000" b="0" strike="noStrike" spc="-1">
                <a:solidFill>
                  <a:srgbClr val="94C600"/>
                </a:solidFill>
                <a:latin typeface="Century Gothic"/>
              </a:rPr>
              <a:t>Warranty of Habitability Law</a:t>
            </a:r>
            <a:endParaRPr lang="en-US" sz="4000" b="0" strike="noStrike" spc="-1">
              <a:latin typeface="Arial"/>
            </a:endParaRPr>
          </a:p>
        </p:txBody>
      </p:sp>
      <p:sp>
        <p:nvSpPr>
          <p:cNvPr id="671" name="PlaceHolder 2"/>
          <p:cNvSpPr>
            <a:spLocks noGrp="1"/>
          </p:cNvSpPr>
          <p:nvPr>
            <p:ph/>
          </p:nvPr>
        </p:nvSpPr>
        <p:spPr>
          <a:xfrm>
            <a:off x="1043640" y="1409400"/>
            <a:ext cx="5356800" cy="4533840"/>
          </a:xfrm>
          <a:prstGeom prst="rect">
            <a:avLst/>
          </a:prstGeom>
          <a:noFill/>
          <a:ln w="0">
            <a:noFill/>
          </a:ln>
        </p:spPr>
        <p:txBody>
          <a:bodyPr lIns="90000" tIns="45000" rIns="90000" bIns="45000" anchor="t">
            <a:normAutofit fontScale="91000"/>
          </a:bodyPr>
          <a:lstStyle/>
          <a:p>
            <a:pPr marL="343080" indent="-274320">
              <a:lnSpc>
                <a:spcPct val="100000"/>
              </a:lnSpc>
              <a:spcBef>
                <a:spcPts val="479"/>
              </a:spcBef>
              <a:buClr>
                <a:srgbClr val="94C600"/>
              </a:buClr>
              <a:buSzPct val="76000"/>
              <a:buFont typeface="Wingdings 2" charset="2"/>
              <a:buChar char=""/>
            </a:pPr>
            <a:r>
              <a:rPr lang="en-US" sz="2400" b="0" strike="noStrike" spc="-1">
                <a:solidFill>
                  <a:srgbClr val="3E3D2D"/>
                </a:solidFill>
                <a:latin typeface="Century Gothic"/>
              </a:rPr>
              <a:t>Every residence must be </a:t>
            </a:r>
            <a:r>
              <a:rPr lang="en-US" sz="2400" b="0" u="sng" strike="noStrike" spc="-1">
                <a:solidFill>
                  <a:srgbClr val="3E3D2D"/>
                </a:solidFill>
                <a:uFillTx/>
                <a:latin typeface="Century Gothic"/>
              </a:rPr>
              <a:t>habitable.</a:t>
            </a:r>
            <a:endParaRPr lang="en-US" sz="2400" b="0" strike="noStrike" spc="-1">
              <a:latin typeface="Arial"/>
            </a:endParaRPr>
          </a:p>
          <a:p>
            <a:pPr marL="640080" lvl="1" indent="-274320">
              <a:lnSpc>
                <a:spcPct val="100000"/>
              </a:lnSpc>
              <a:spcBef>
                <a:spcPts val="400"/>
              </a:spcBef>
              <a:buClr>
                <a:srgbClr val="94C600"/>
              </a:buClr>
              <a:buSzPct val="76000"/>
              <a:buFont typeface="Wingdings 2" charset="2"/>
              <a:buChar char=""/>
            </a:pPr>
            <a:r>
              <a:rPr lang="en-US" sz="2000" b="0" strike="noStrike" spc="-1">
                <a:solidFill>
                  <a:srgbClr val="3E3D2D"/>
                </a:solidFill>
                <a:latin typeface="Century Gothic"/>
              </a:rPr>
              <a:t>List of conditions in the statute (38-12-505)</a:t>
            </a:r>
            <a:endParaRPr lang="en-US" sz="20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Lack of functional appliances;</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Lack of weather protection;</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Lack of functional plumbing or gas</a:t>
            </a:r>
            <a:br/>
            <a:r>
              <a:rPr lang="en-US" sz="1400" b="0" strike="noStrike" spc="-1">
                <a:solidFill>
                  <a:srgbClr val="3E3D2D"/>
                </a:solidFill>
                <a:latin typeface="Century Gothic"/>
              </a:rPr>
              <a:t> facilities;</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Lack of running water and reasonable </a:t>
            </a:r>
            <a:br/>
            <a:r>
              <a:rPr lang="en-US" sz="1400" b="0" strike="noStrike" spc="-1">
                <a:solidFill>
                  <a:srgbClr val="3E3D2D"/>
                </a:solidFill>
                <a:latin typeface="Century Gothic"/>
              </a:rPr>
              <a:t>amounts of hot water;</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Appropriate extermination of pests;</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Non-functioning locks;</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Compliance with building codes;</a:t>
            </a:r>
            <a:endParaRPr lang="en-US" sz="1400" b="0" strike="noStrike" spc="-1">
              <a:latin typeface="Arial"/>
            </a:endParaRPr>
          </a:p>
          <a:p>
            <a:pPr marL="914400" lvl="2" indent="-228600">
              <a:lnSpc>
                <a:spcPct val="100000"/>
              </a:lnSpc>
              <a:spcBef>
                <a:spcPts val="281"/>
              </a:spcBef>
              <a:buClr>
                <a:srgbClr val="94C600"/>
              </a:buClr>
              <a:buSzPct val="76000"/>
              <a:buFont typeface="Wingdings 2" charset="2"/>
              <a:buChar char=""/>
            </a:pPr>
            <a:r>
              <a:rPr lang="en-US" sz="1400" b="0" strike="noStrike" spc="-1">
                <a:solidFill>
                  <a:srgbClr val="3E3D2D"/>
                </a:solidFill>
                <a:latin typeface="Century Gothic"/>
              </a:rPr>
              <a:t>Reasonably clean and safe common areas.</a:t>
            </a:r>
            <a:endParaRPr lang="en-US" sz="1400" b="0" strike="noStrike" spc="-1">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a:solidFill>
                  <a:srgbClr val="3E3D2D"/>
                </a:solidFill>
                <a:latin typeface="Century Gothic"/>
              </a:rPr>
              <a:t>Beyond that, must be in a condition that does not “materially interferes with the tenant’s life, health, or safety.”</a:t>
            </a:r>
            <a:endParaRPr lang="en-US" sz="2200" b="0" strike="noStrike" spc="-1">
              <a:latin typeface="Arial"/>
            </a:endParaRPr>
          </a:p>
        </p:txBody>
      </p:sp>
      <p:pic>
        <p:nvPicPr>
          <p:cNvPr id="672" name="Picture 671"/>
          <p:cNvPicPr/>
          <p:nvPr/>
        </p:nvPicPr>
        <p:blipFill>
          <a:blip r:embed="rId2"/>
          <a:stretch/>
        </p:blipFill>
        <p:spPr>
          <a:xfrm>
            <a:off x="5207040" y="2286000"/>
            <a:ext cx="3250800" cy="182844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31736</TotalTime>
  <Words>3883</Words>
  <Application>Microsoft Office PowerPoint</Application>
  <PresentationFormat>On-screen Show (4:3)</PresentationFormat>
  <Paragraphs>341</Paragraphs>
  <Slides>42</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42</vt:i4>
      </vt:variant>
    </vt:vector>
  </HeadingPairs>
  <TitlesOfParts>
    <vt:vector size="56" baseType="lpstr">
      <vt:lpstr>Arial</vt:lpstr>
      <vt:lpstr>Century Gothic</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Understanding the Eviction Process</vt:lpstr>
      <vt:lpstr>Panel Discussion </vt:lpstr>
      <vt:lpstr>Why are we here?</vt:lpstr>
      <vt:lpstr>What to expect from this presentation:</vt:lpstr>
      <vt:lpstr>Resources for Eviction and Foreclosure Prevention </vt:lpstr>
      <vt:lpstr>Resources for Eviction and Foreclosure Prevention Continued</vt:lpstr>
      <vt:lpstr>PowerPoint Presentation</vt:lpstr>
      <vt:lpstr>Free Mediation Services Center for Restorative Programs</vt:lpstr>
      <vt:lpstr>Warranty of Habitability Law</vt:lpstr>
      <vt:lpstr>Whose Responsibility to Fix?</vt:lpstr>
      <vt:lpstr>What should a tenant do?</vt:lpstr>
      <vt:lpstr>What should a landlord do?</vt:lpstr>
      <vt:lpstr>Tenant’s Remedies</vt:lpstr>
      <vt:lpstr>Tenant’s Remedies Cont.</vt:lpstr>
      <vt:lpstr>Landlord’s Defenses</vt:lpstr>
      <vt:lpstr>Before you begin… know your lease agreement!</vt:lpstr>
      <vt:lpstr>Terminating a Tenancy</vt:lpstr>
      <vt:lpstr>Starting the Eviction process:</vt:lpstr>
      <vt:lpstr>Starting the Eviction Process:  Written Notice to Tenant</vt:lpstr>
      <vt:lpstr>Definitions </vt:lpstr>
      <vt:lpstr>Demand for Compliance or Right to Possession</vt:lpstr>
      <vt:lpstr>Demand for Compliance or Right to Possession</vt:lpstr>
      <vt:lpstr>Notice to Quit</vt:lpstr>
      <vt:lpstr>Notice to Quit</vt:lpstr>
      <vt:lpstr>“Substantial Violation”</vt:lpstr>
      <vt:lpstr>Notice to Quit</vt:lpstr>
      <vt:lpstr>Notice to Quit</vt:lpstr>
      <vt:lpstr>Steps in Giving Notice:</vt:lpstr>
      <vt:lpstr>Starting a Court Case:  Who can bring the case</vt:lpstr>
      <vt:lpstr>What is needed to start a court case?</vt:lpstr>
      <vt:lpstr>Service of Summons and Complaint</vt:lpstr>
      <vt:lpstr>Tenant may file an Answer to the Complaint on or before the court date</vt:lpstr>
      <vt:lpstr>Possible Defenses: Continued</vt:lpstr>
      <vt:lpstr>Before the court date</vt:lpstr>
      <vt:lpstr>Court trial</vt:lpstr>
      <vt:lpstr>After trial—if you win</vt:lpstr>
      <vt:lpstr>Removing the tenant and belongings from property</vt:lpstr>
      <vt:lpstr>After a Tenant Leaves</vt:lpstr>
      <vt:lpstr>Return of Security Deposit</vt:lpstr>
      <vt:lpstr>Return of Security Deposit</vt:lpstr>
      <vt:lpstr>Statute of Limitations: Court actions to recover security deposit</vt:lpstr>
      <vt:lpstr>Special Thanks!</vt:lpstr>
    </vt:vector>
  </TitlesOfParts>
  <Company>Colorado Judicial Branch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Eviction Process</dc:title>
  <dc:subject/>
  <dc:creator>Colorado Judicial User</dc:creator>
  <dc:description/>
  <cp:lastModifiedBy>mondragon, ronnie</cp:lastModifiedBy>
  <cp:revision>82</cp:revision>
  <cp:lastPrinted>2019-03-29T19:23:51Z</cp:lastPrinted>
  <dcterms:created xsi:type="dcterms:W3CDTF">2015-02-03T18:20:35Z</dcterms:created>
  <dcterms:modified xsi:type="dcterms:W3CDTF">2023-04-20T20:19:03Z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0x010100B67C30FF33BBBF4CBD587B099AF9DCA2</vt:lpwstr>
  </property>
  <property fmtid="{D5CDD505-2E9C-101B-9397-08002B2CF9AE}" pid="3" name="Notes">
    <vt:i4>1</vt:i4>
  </property>
  <property fmtid="{D5CDD505-2E9C-101B-9397-08002B2CF9AE}" pid="4" name="PresentationFormat">
    <vt:lpwstr>On-screen Show (4:3)</vt:lpwstr>
  </property>
  <property fmtid="{D5CDD505-2E9C-101B-9397-08002B2CF9AE}" pid="5" name="Slides">
    <vt:i4>44</vt:i4>
  </property>
</Properties>
</file>