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4" r:id="rId3"/>
    <p:sldId id="257" r:id="rId4"/>
    <p:sldId id="258" r:id="rId5"/>
    <p:sldId id="273" r:id="rId6"/>
    <p:sldId id="259" r:id="rId7"/>
    <p:sldId id="260" r:id="rId8"/>
    <p:sldId id="272" r:id="rId9"/>
    <p:sldId id="261" r:id="rId10"/>
    <p:sldId id="271" r:id="rId11"/>
    <p:sldId id="262" r:id="rId12"/>
    <p:sldId id="276" r:id="rId13"/>
    <p:sldId id="269" r:id="rId14"/>
    <p:sldId id="270"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5A050C-B94F-4DAC-8207-2E3A1D7AE8AD}" v="15" dt="2025-10-28T17:55:12.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00" autoAdjust="0"/>
  </p:normalViewPr>
  <p:slideViewPr>
    <p:cSldViewPr snapToGrid="0">
      <p:cViewPr varScale="1">
        <p:scale>
          <a:sx n="105" d="100"/>
          <a:sy n="105" d="100"/>
        </p:scale>
        <p:origin x="389" y="67"/>
      </p:cViewPr>
      <p:guideLst/>
    </p:cSldViewPr>
  </p:slideViewPr>
  <p:outlineViewPr>
    <p:cViewPr>
      <p:scale>
        <a:sx n="33" d="100"/>
        <a:sy n="33" d="100"/>
      </p:scale>
      <p:origin x="0" y="-16651"/>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1EF72696-CA7B-435B-9FF0-136B715AFA99}" type="datetimeFigureOut">
              <a:rPr lang="en-US" smtClean="0"/>
              <a:t>6/9/2026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134B9C6-8236-4344-9AA8-764ACF63BCC1}" type="slidenum">
              <a:rPr lang="en-US" smtClean="0"/>
              <a:t>‹#›</a:t>
            </a:fld>
            <a:endParaRPr lang="en-US"/>
          </a:p>
        </p:txBody>
      </p:sp>
    </p:spTree>
    <p:extLst>
      <p:ext uri="{BB962C8B-B14F-4D97-AF65-F5344CB8AC3E}">
        <p14:creationId xmlns:p14="http://schemas.microsoft.com/office/powerpoint/2010/main" val="64369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4B9C6-8236-4344-9AA8-764ACF63BCC1}" type="slidenum">
              <a:rPr lang="en-US" smtClean="0"/>
              <a:t>1</a:t>
            </a:fld>
            <a:endParaRPr lang="en-US"/>
          </a:p>
        </p:txBody>
      </p:sp>
    </p:spTree>
    <p:extLst>
      <p:ext uri="{BB962C8B-B14F-4D97-AF65-F5344CB8AC3E}">
        <p14:creationId xmlns:p14="http://schemas.microsoft.com/office/powerpoint/2010/main" val="400309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4B9C6-8236-4344-9AA8-764ACF63BCC1}" type="slidenum">
              <a:rPr lang="en-US" smtClean="0"/>
              <a:t>5</a:t>
            </a:fld>
            <a:endParaRPr lang="en-US"/>
          </a:p>
        </p:txBody>
      </p:sp>
    </p:spTree>
    <p:extLst>
      <p:ext uri="{BB962C8B-B14F-4D97-AF65-F5344CB8AC3E}">
        <p14:creationId xmlns:p14="http://schemas.microsoft.com/office/powerpoint/2010/main" val="191898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4B9C6-8236-4344-9AA8-764ACF63BCC1}" type="slidenum">
              <a:rPr lang="en-US" smtClean="0"/>
              <a:t>6</a:t>
            </a:fld>
            <a:endParaRPr lang="en-US"/>
          </a:p>
        </p:txBody>
      </p:sp>
    </p:spTree>
    <p:extLst>
      <p:ext uri="{BB962C8B-B14F-4D97-AF65-F5344CB8AC3E}">
        <p14:creationId xmlns:p14="http://schemas.microsoft.com/office/powerpoint/2010/main" val="1597277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4B9C6-8236-4344-9AA8-764ACF63BCC1}" type="slidenum">
              <a:rPr lang="en-US" smtClean="0"/>
              <a:t>14</a:t>
            </a:fld>
            <a:endParaRPr lang="en-US"/>
          </a:p>
        </p:txBody>
      </p:sp>
    </p:spTree>
    <p:extLst>
      <p:ext uri="{BB962C8B-B14F-4D97-AF65-F5344CB8AC3E}">
        <p14:creationId xmlns:p14="http://schemas.microsoft.com/office/powerpoint/2010/main" val="2278035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7A477-3D26-9517-8E1A-9ABF56630B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87B9A0A-2FF3-E616-609F-D3FE367A75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F81AEA-A87F-F311-36DE-725B856716C2}"/>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5" name="Footer Placeholder 4">
            <a:extLst>
              <a:ext uri="{FF2B5EF4-FFF2-40B4-BE49-F238E27FC236}">
                <a16:creationId xmlns:a16="http://schemas.microsoft.com/office/drawing/2014/main" id="{4B4307F9-4101-14D3-E793-897836D71C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543540-01C5-8656-771A-7C81A64BDACA}"/>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263410015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D1C61-B821-4B64-123A-42666CF093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34846C-D3D1-75F8-09CF-89991DC007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0759F-6023-02B2-A996-55F5039BF2C8}"/>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5" name="Footer Placeholder 4">
            <a:extLst>
              <a:ext uri="{FF2B5EF4-FFF2-40B4-BE49-F238E27FC236}">
                <a16:creationId xmlns:a16="http://schemas.microsoft.com/office/drawing/2014/main" id="{4BA96335-74B4-7D6E-0A91-8E712F7DEE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785D77-A13F-2A68-6B37-7C5B872701A3}"/>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118424261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BA3DD8-7A92-6588-6E02-98C151F571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3FE6A5-CB46-2CEB-16AC-42EE7A6F8B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CE11C3-7D25-53BF-078C-F6398F7B6D2D}"/>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5" name="Footer Placeholder 4">
            <a:extLst>
              <a:ext uri="{FF2B5EF4-FFF2-40B4-BE49-F238E27FC236}">
                <a16:creationId xmlns:a16="http://schemas.microsoft.com/office/drawing/2014/main" id="{60F2D4B0-E732-60A5-CFC1-B7612ECC67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9F1133-94C7-D7A8-5336-9E6E43EDBDF1}"/>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336342076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5376B-DE3A-3A0B-7554-29B5EFA853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5202EC-3A89-A444-2057-746FD13DDE6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C662BD-AE8D-E7B2-CCAB-6246CF1641BF}"/>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5" name="Footer Placeholder 4">
            <a:extLst>
              <a:ext uri="{FF2B5EF4-FFF2-40B4-BE49-F238E27FC236}">
                <a16:creationId xmlns:a16="http://schemas.microsoft.com/office/drawing/2014/main" id="{AE8B7C31-4D6A-EFCE-260F-2B34D435F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AC069-EC00-C446-8779-EA40CCDD30FD}"/>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217957137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F04CE-E8BE-D55D-4D04-82532F4E6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0300FC-989F-CC39-81F9-A3C592E29C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CC791B-81B2-A878-B619-AC232996B4BF}"/>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5" name="Footer Placeholder 4">
            <a:extLst>
              <a:ext uri="{FF2B5EF4-FFF2-40B4-BE49-F238E27FC236}">
                <a16:creationId xmlns:a16="http://schemas.microsoft.com/office/drawing/2014/main" id="{B75721A3-9467-8C1D-0F5C-F1D2835DB8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BB138F-8660-DE5F-C51E-DA7C54E45DFB}"/>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9570456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2AD7A-9C2A-6B1A-F3D6-74919EAEED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C88E44-A457-BA7F-CDA5-74A60130BC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B5C985-7D3D-66A8-24EC-A471DBE5F2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1DC0D-112D-BFF0-CC85-499F38C42E99}"/>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6" name="Footer Placeholder 5">
            <a:extLst>
              <a:ext uri="{FF2B5EF4-FFF2-40B4-BE49-F238E27FC236}">
                <a16:creationId xmlns:a16="http://schemas.microsoft.com/office/drawing/2014/main" id="{A02B609E-8D43-52E5-ABE4-FA4E489C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F4EA46-04D5-D19E-01D0-8CC75B16ADAA}"/>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91838367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1EEF7-BD16-F89C-8221-0A51DD1818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957880-7D88-D54B-DE2C-ED8AC142BC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50D866-1E94-B5F3-B9F2-25F03F6D1B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7E8EB3-3F9A-714E-09DE-77DBB79DEE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336195-2E5E-FAE3-BAC6-E756091D70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757C91-EC60-9905-D3BA-8206178EEF4B}"/>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8" name="Footer Placeholder 7">
            <a:extLst>
              <a:ext uri="{FF2B5EF4-FFF2-40B4-BE49-F238E27FC236}">
                <a16:creationId xmlns:a16="http://schemas.microsoft.com/office/drawing/2014/main" id="{DFC0577E-C0E7-97CA-D4B9-63F8F60642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FE2AB2-0AB5-D755-7611-3089DE1B85F6}"/>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219026241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FD4E6-B101-CB05-B14A-34576B57AE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5F1D36-4027-0EED-6C80-789A3A86CDC2}"/>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4" name="Footer Placeholder 3">
            <a:extLst>
              <a:ext uri="{FF2B5EF4-FFF2-40B4-BE49-F238E27FC236}">
                <a16:creationId xmlns:a16="http://schemas.microsoft.com/office/drawing/2014/main" id="{C64F7042-D6A3-D8D2-5ABB-C3D2F838EE3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9C0343-2C2D-3A59-02E3-A9626C63AFCE}"/>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148459870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9E29CF-95F9-04B7-01C3-2BC885A6DCAF}"/>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3" name="Footer Placeholder 2">
            <a:extLst>
              <a:ext uri="{FF2B5EF4-FFF2-40B4-BE49-F238E27FC236}">
                <a16:creationId xmlns:a16="http://schemas.microsoft.com/office/drawing/2014/main" id="{E759C335-BC5D-1491-0ED7-F93539C70A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D22382-5608-B032-CC30-ECE52042D474}"/>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130846542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26C7B-BDB5-042D-C6F0-235CF5CAB4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16A3B9-96F3-B09E-326B-D43F4FC870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A71A3C-EAEB-FCDF-BF7F-2963E0882C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D47CE-E7E6-1248-3235-F16D57E33579}"/>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6" name="Footer Placeholder 5">
            <a:extLst>
              <a:ext uri="{FF2B5EF4-FFF2-40B4-BE49-F238E27FC236}">
                <a16:creationId xmlns:a16="http://schemas.microsoft.com/office/drawing/2014/main" id="{BDBA9DE8-6079-B2A4-24E4-D6A9C55B0D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828EB-1CB0-D3BA-B805-A2EA3E718B64}"/>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198478247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BAB5E-79C6-300B-9241-40FC4ABEB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64321D-8F33-81D9-4134-470B94752C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2FF783-FF57-E02D-CBD7-2F653A175B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FF8FC0-5EC6-E911-38D5-A027E0A3C877}"/>
              </a:ext>
            </a:extLst>
          </p:cNvPr>
          <p:cNvSpPr>
            <a:spLocks noGrp="1"/>
          </p:cNvSpPr>
          <p:nvPr>
            <p:ph type="dt" sz="half" idx="10"/>
          </p:nvPr>
        </p:nvSpPr>
        <p:spPr/>
        <p:txBody>
          <a:bodyPr/>
          <a:lstStyle/>
          <a:p>
            <a:fld id="{1407DC0B-AA7A-4DBF-A8E6-8C2F6E4E0A21}" type="datetimeFigureOut">
              <a:rPr lang="en-US" smtClean="0"/>
              <a:t>6/9/2026</a:t>
            </a:fld>
            <a:endParaRPr lang="en-US"/>
          </a:p>
        </p:txBody>
      </p:sp>
      <p:sp>
        <p:nvSpPr>
          <p:cNvPr id="6" name="Footer Placeholder 5">
            <a:extLst>
              <a:ext uri="{FF2B5EF4-FFF2-40B4-BE49-F238E27FC236}">
                <a16:creationId xmlns:a16="http://schemas.microsoft.com/office/drawing/2014/main" id="{A23E5605-723C-3672-DE08-31A2312277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3F6A6-284C-0E4C-F30F-26F089B50040}"/>
              </a:ext>
            </a:extLst>
          </p:cNvPr>
          <p:cNvSpPr>
            <a:spLocks noGrp="1"/>
          </p:cNvSpPr>
          <p:nvPr>
            <p:ph type="sldNum" sz="quarter" idx="12"/>
          </p:nvPr>
        </p:nvSpPr>
        <p:spPr/>
        <p:txBody>
          <a:bodyPr/>
          <a:lstStyle/>
          <a:p>
            <a:fld id="{6BA38205-B8AB-4BD4-8230-5070406FC5C9}" type="slidenum">
              <a:rPr lang="en-US" smtClean="0"/>
              <a:t>‹#›</a:t>
            </a:fld>
            <a:endParaRPr lang="en-US"/>
          </a:p>
        </p:txBody>
      </p:sp>
    </p:spTree>
    <p:extLst>
      <p:ext uri="{BB962C8B-B14F-4D97-AF65-F5344CB8AC3E}">
        <p14:creationId xmlns:p14="http://schemas.microsoft.com/office/powerpoint/2010/main" val="236884030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24E6A9-50F7-112B-9584-B173DC9B33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D8D6C6-3CD2-8656-F981-8B4004894C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448A37-0DF7-9E80-2B66-08AAD5871F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7DC0B-AA7A-4DBF-A8E6-8C2F6E4E0A21}" type="datetimeFigureOut">
              <a:rPr lang="en-US" smtClean="0"/>
              <a:t>6/9/2026</a:t>
            </a:fld>
            <a:endParaRPr lang="en-US"/>
          </a:p>
        </p:txBody>
      </p:sp>
      <p:sp>
        <p:nvSpPr>
          <p:cNvPr id="5" name="Footer Placeholder 4">
            <a:extLst>
              <a:ext uri="{FF2B5EF4-FFF2-40B4-BE49-F238E27FC236}">
                <a16:creationId xmlns:a16="http://schemas.microsoft.com/office/drawing/2014/main" id="{8A1F0BA1-FB5E-EEFC-537A-8D6ED00D06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D8D322-0D26-D7D8-174F-45FCD60CE2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A38205-B8AB-4BD4-8230-5070406FC5C9}" type="slidenum">
              <a:rPr lang="en-US" smtClean="0"/>
              <a:t>‹#›</a:t>
            </a:fld>
            <a:endParaRPr lang="en-US"/>
          </a:p>
        </p:txBody>
      </p:sp>
    </p:spTree>
    <p:extLst>
      <p:ext uri="{BB962C8B-B14F-4D97-AF65-F5344CB8AC3E}">
        <p14:creationId xmlns:p14="http://schemas.microsoft.com/office/powerpoint/2010/main" val="3800738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hyperlink" Target="mailto:efilingsupport@judicial.state.co.us"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hyperlink" Target="http://www.coloradojudicia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D9DCB-0461-754E-DBED-E908207AD143}"/>
              </a:ext>
            </a:extLst>
          </p:cNvPr>
          <p:cNvSpPr>
            <a:spLocks noGrp="1"/>
          </p:cNvSpPr>
          <p:nvPr>
            <p:ph type="ctrTitle"/>
          </p:nvPr>
        </p:nvSpPr>
        <p:spPr>
          <a:xfrm>
            <a:off x="1173708" y="542300"/>
            <a:ext cx="9962147" cy="2547865"/>
          </a:xfrm>
        </p:spPr>
        <p:txBody>
          <a:bodyPr>
            <a:normAutofit/>
          </a:bodyPr>
          <a:lstStyle/>
          <a:p>
            <a:r>
              <a:rPr lang="en-US" sz="2800" b="1" dirty="0">
                <a:latin typeface="+mn-lt"/>
              </a:rPr>
              <a:t>WELCOME TO THE LARIMER COUNTY COMBINED COURT </a:t>
            </a:r>
            <a:br>
              <a:rPr lang="en-US" sz="2800" b="1" dirty="0">
                <a:latin typeface="+mn-lt"/>
              </a:rPr>
            </a:br>
            <a:r>
              <a:rPr lang="en-US" sz="2800" b="1" dirty="0">
                <a:latin typeface="+mn-lt"/>
              </a:rPr>
              <a:t>EVICTION RETURN DATE INFORMATIONAL PRESENTATION.  </a:t>
            </a:r>
            <a:br>
              <a:rPr lang="en-US" sz="2800" b="1" dirty="0">
                <a:latin typeface="+mn-lt"/>
              </a:rPr>
            </a:br>
            <a:br>
              <a:rPr lang="en-US" sz="2800" b="1" dirty="0">
                <a:latin typeface="+mn-lt"/>
              </a:rPr>
            </a:br>
            <a:r>
              <a:rPr lang="en-US" sz="2800" b="1" dirty="0">
                <a:latin typeface="+mn-lt"/>
              </a:rPr>
              <a:t>YOU ARE HERE BECAUSE YOU HAVE BEEN SERVED WITH </a:t>
            </a:r>
            <a:br>
              <a:rPr lang="en-US" sz="2800" b="1" dirty="0">
                <a:latin typeface="+mn-lt"/>
              </a:rPr>
            </a:br>
            <a:r>
              <a:rPr lang="en-US" sz="2800" b="1" dirty="0">
                <a:latin typeface="+mn-lt"/>
              </a:rPr>
              <a:t>A SUMMONS AND COMPLAINT FOR EVICTION.</a:t>
            </a:r>
          </a:p>
        </p:txBody>
      </p:sp>
      <p:pic>
        <p:nvPicPr>
          <p:cNvPr id="4098" name="Picture 2" descr="Picture of Colorado Court Seal">
            <a:extLst>
              <a:ext uri="{FF2B5EF4-FFF2-40B4-BE49-F238E27FC236}">
                <a16:creationId xmlns:a16="http://schemas.microsoft.com/office/drawing/2014/main" id="{99ECC254-F055-9C6E-4BD0-2FA0A88727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0434" y="3941403"/>
            <a:ext cx="2047605" cy="202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638B6AE-ED4C-AAA7-6892-BBD8738E2541}"/>
              </a:ext>
            </a:extLst>
          </p:cNvPr>
          <p:cNvSpPr txBox="1"/>
          <p:nvPr/>
        </p:nvSpPr>
        <p:spPr>
          <a:xfrm>
            <a:off x="5424733" y="5969319"/>
            <a:ext cx="1459006" cy="215444"/>
          </a:xfrm>
          <a:prstGeom prst="rect">
            <a:avLst/>
          </a:prstGeom>
          <a:noFill/>
        </p:spPr>
        <p:txBody>
          <a:bodyPr wrap="square" rtlCol="0">
            <a:spAutoFit/>
          </a:bodyPr>
          <a:lstStyle/>
          <a:p>
            <a:pPr algn="ctr"/>
            <a:r>
              <a:rPr lang="en-US" sz="800" dirty="0"/>
              <a:t>Picture of Colorado Court Seal</a:t>
            </a:r>
          </a:p>
        </p:txBody>
      </p:sp>
      <p:pic>
        <p:nvPicPr>
          <p:cNvPr id="10" name="Audio 9" descr="Welcome to the Larimer County Combined Court Eviction Return Date Informational Presentation.  ">
            <a:hlinkClick r:id="" action="ppaction://media"/>
            <a:extLst>
              <a:ext uri="{FF2B5EF4-FFF2-40B4-BE49-F238E27FC236}">
                <a16:creationId xmlns:a16="http://schemas.microsoft.com/office/drawing/2014/main" id="{F213158D-81C0-3606-93AA-46CDB8FD1A5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97573674"/>
      </p:ext>
    </p:extLst>
  </p:cSld>
  <p:clrMapOvr>
    <a:masterClrMapping/>
  </p:clrMapOvr>
  <mc:AlternateContent xmlns:mc="http://schemas.openxmlformats.org/markup-compatibility/2006" xmlns:p14="http://schemas.microsoft.com/office/powerpoint/2010/main">
    <mc:Choice Requires="p14">
      <p:transition spd="slow" p14:dur="2000" advTm="12608"/>
    </mc:Choice>
    <mc:Fallback xmlns="">
      <p:transition spd="slow" advTm="12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E7CA5B-7961-047A-53D9-129A1281A045}"/>
              </a:ext>
            </a:extLst>
          </p:cNvPr>
          <p:cNvSpPr>
            <a:spLocks noGrp="1"/>
          </p:cNvSpPr>
          <p:nvPr>
            <p:ph type="title" idx="4294967295"/>
          </p:nvPr>
        </p:nvSpPr>
        <p:spPr>
          <a:xfrm>
            <a:off x="257175" y="449263"/>
            <a:ext cx="11598275" cy="5727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AFTER YOU HAVE WATCHED THE SHORT VIDEOS PROVIDED,</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       CREATE AN ACCOUNT BY FOLLOWING THE INSTRUCTIONS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ON THE WEBSITE.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FOLLOW ALL THE INSTRUCTIONS PROVIDED TO EFILE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YOUR COMPLETED ANSWER FORM.</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Audio 5" descr="Watch the short videos to learn about efiling and follow the instructions to set up an efiling account.">
            <a:hlinkClick r:id="" action="ppaction://media"/>
            <a:extLst>
              <a:ext uri="{FF2B5EF4-FFF2-40B4-BE49-F238E27FC236}">
                <a16:creationId xmlns:a16="http://schemas.microsoft.com/office/drawing/2014/main" id="{7002EAF4-CE04-2606-63AF-F9A102963FD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76403262"/>
      </p:ext>
    </p:extLst>
  </p:cSld>
  <p:clrMapOvr>
    <a:masterClrMapping/>
  </p:clrMapOvr>
  <mc:AlternateContent xmlns:mc="http://schemas.openxmlformats.org/markup-compatibility/2006" xmlns:p14="http://schemas.microsoft.com/office/powerpoint/2010/main">
    <mc:Choice Requires="p14">
      <p:transition spd="slow" p14:dur="2000" advTm="14316"/>
    </mc:Choice>
    <mc:Fallback xmlns="">
      <p:transition spd="slow" advTm="14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E9BAAB-A0B0-3159-F428-A8042A371B5E}"/>
              </a:ext>
            </a:extLst>
          </p:cNvPr>
          <p:cNvSpPr>
            <a:spLocks noGrp="1"/>
          </p:cNvSpPr>
          <p:nvPr>
            <p:ph type="title" idx="4294967295"/>
          </p:nvPr>
        </p:nvSpPr>
        <p:spPr>
          <a:xfrm>
            <a:off x="838200" y="403225"/>
            <a:ext cx="10515600" cy="6081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FOR TECHNICAL COMPUTER QUESTIONS REGARDING EFILING: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	FOR EXAMPLE: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		How do I set up an account?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		Why are my documents not loading?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1"/>
                </a:solidFill>
                <a:effectLst/>
                <a:uLnTx/>
                <a:uFillTx/>
                <a:latin typeface="+mn-lt"/>
                <a:ea typeface="+mn-ea"/>
                <a:cs typeface="+mn-cs"/>
              </a:rPr>
              <a:t>Please call:  720-625-5800</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1"/>
                </a:solidFill>
                <a:effectLst/>
                <a:uLnTx/>
                <a:uFillTx/>
                <a:latin typeface="+mn-lt"/>
                <a:ea typeface="+mn-ea"/>
                <a:cs typeface="+mn-cs"/>
              </a:rPr>
              <a:t>Or email your questions to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1"/>
                </a:solidFill>
                <a:effectLst/>
                <a:uLnTx/>
                <a:uFillTx/>
                <a:latin typeface="+mn-lt"/>
                <a:ea typeface="+mn-ea"/>
                <a:cs typeface="+mn-cs"/>
                <a:hlinkClick r:id="rId4"/>
              </a:rPr>
              <a:t>efilingsupport@judicial.state.co.us</a:t>
            </a:r>
            <a:endParaRPr kumimoji="0" lang="en-US" sz="40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p:txBody>
      </p:sp>
      <p:pic>
        <p:nvPicPr>
          <p:cNvPr id="6" name="Audio 5" descr="For technical assistance with efiling, call 720-625-5800.">
            <a:hlinkClick r:id="" action="ppaction://media"/>
            <a:extLst>
              <a:ext uri="{FF2B5EF4-FFF2-40B4-BE49-F238E27FC236}">
                <a16:creationId xmlns:a16="http://schemas.microsoft.com/office/drawing/2014/main" id="{564397B9-981A-9DF9-DA8A-4644BFBC88B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63035144"/>
      </p:ext>
    </p:extLst>
  </p:cSld>
  <p:clrMapOvr>
    <a:masterClrMapping/>
  </p:clrMapOvr>
  <mc:AlternateContent xmlns:mc="http://schemas.openxmlformats.org/markup-compatibility/2006" xmlns:p14="http://schemas.microsoft.com/office/powerpoint/2010/main">
    <mc:Choice Requires="p14">
      <p:transition spd="slow" p14:dur="2000" advTm="32296"/>
    </mc:Choice>
    <mc:Fallback xmlns="">
      <p:transition spd="slow" advTm="32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72F882-6071-77E7-E3CB-F8F176CBCC10}"/>
              </a:ext>
            </a:extLst>
          </p:cNvPr>
          <p:cNvSpPr>
            <a:spLocks noGrp="1"/>
          </p:cNvSpPr>
          <p:nvPr>
            <p:ph type="title" idx="4294967295"/>
          </p:nvPr>
        </p:nvSpPr>
        <p:spPr>
          <a:xfrm>
            <a:off x="838200" y="433388"/>
            <a:ext cx="10515600" cy="5743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ONCE AN ANSWER FORM IS FILED IN YOUR CASE,                                     A COUNTY COURT JUDGE WILL CONSIDER THE PLAINTIFF’S COMPLAINT ALONG WITH YOUR ANSWER TO DETERMINE IF A HEARING NEEDS TO BE SET ON THE CASE.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COURT WILL NOTIFY YOU IF THE MATTER                                          IS SET FOR A HEARING BEFORE A COUNTY COURT JUDGE.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Audio 5" descr="Once an answer if filed, the court will notify you if a hearing will be set on your case.">
            <a:hlinkClick r:id="" action="ppaction://media"/>
            <a:extLst>
              <a:ext uri="{FF2B5EF4-FFF2-40B4-BE49-F238E27FC236}">
                <a16:creationId xmlns:a16="http://schemas.microsoft.com/office/drawing/2014/main" id="{4EF6366D-7692-B5B7-E0E1-417DB7C23EC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00864327"/>
      </p:ext>
    </p:extLst>
  </p:cSld>
  <p:clrMapOvr>
    <a:masterClrMapping/>
  </p:clrMapOvr>
  <mc:AlternateContent xmlns:mc="http://schemas.openxmlformats.org/markup-compatibility/2006" xmlns:p14="http://schemas.microsoft.com/office/powerpoint/2010/main">
    <mc:Choice Requires="p14">
      <p:transition spd="slow" p14:dur="2000" advTm="22435"/>
    </mc:Choice>
    <mc:Fallback xmlns="">
      <p:transition spd="slow" advTm="22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87886C-F064-A18C-7C18-B4E732184274}"/>
              </a:ext>
            </a:extLst>
          </p:cNvPr>
          <p:cNvSpPr>
            <a:spLocks noGrp="1"/>
          </p:cNvSpPr>
          <p:nvPr>
            <p:ph type="title" idx="4294967295"/>
          </p:nvPr>
        </p:nvSpPr>
        <p:spPr>
          <a:xfrm>
            <a:off x="838200" y="376238"/>
            <a:ext cx="10515600" cy="58007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TO REPEAT WHAT HAS BEEN SHARED:</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A RETURN DATE IS NOT A HEARING DATE.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RETURN DATE IS THE DEADLINE FOR FILING AN ANSWER TO THE ALLEGATIONS CONTAINED IN THE COMPLAINT IF YOU HAVE A LEGAL DEFENSE AND WISH TO CONTEST THE ALLEGATIONS.</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FEEL YOU HAVE A LEGAL DEFENSE,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YOU MUST FILE A WRITTEN ANSWER FORM WITH THE COURT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ON OR BEFORE THE RETURN DATE LISTED IN THE COMPLAINT.</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DO NOT FILE AN ANSWER ON OR BEFORE THE RETURN DATE,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COURT MAY ENTER A DEFAULT JUDGMENT AGAINST YOU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WHICH MAY INCLUDE GRANTING AN EVICTION AND/OR A MONEY JUDGMENT IN FAVOR OF THE PLAINTIFF.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p:txBody>
      </p:sp>
      <p:pic>
        <p:nvPicPr>
          <p:cNvPr id="6" name="Audio 5" descr="A return date is the deadline to file an answer if you have a legal defense to the complaint.  If you do not file an answer on or before the return date, the court may enter a default judgment against you.">
            <a:hlinkClick r:id="" action="ppaction://media"/>
            <a:extLst>
              <a:ext uri="{FF2B5EF4-FFF2-40B4-BE49-F238E27FC236}">
                <a16:creationId xmlns:a16="http://schemas.microsoft.com/office/drawing/2014/main" id="{5FBA9887-CF1E-6450-F8BF-BDCB07921BB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49036346"/>
      </p:ext>
    </p:extLst>
  </p:cSld>
  <p:clrMapOvr>
    <a:masterClrMapping/>
  </p:clrMapOvr>
  <mc:AlternateContent xmlns:mc="http://schemas.openxmlformats.org/markup-compatibility/2006" xmlns:p14="http://schemas.microsoft.com/office/powerpoint/2010/main">
    <mc:Choice Requires="p14">
      <p:transition spd="slow" p14:dur="2000" advTm="41352"/>
    </mc:Choice>
    <mc:Fallback xmlns="">
      <p:transition spd="slow" advTm="41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EF2C1F-A015-8698-9C1F-1751387DDAD2}"/>
              </a:ext>
              <a:ext uri="{C183D7F6-B498-43B3-948B-1728B52AA6E4}">
                <adec:decorative xmlns:adec="http://schemas.microsoft.com/office/drawing/2017/decorative" val="1"/>
              </a:ext>
            </a:extLst>
          </p:cNvPr>
          <p:cNvSpPr>
            <a:spLocks noGrp="1"/>
          </p:cNvSpPr>
          <p:nvPr>
            <p:ph idx="1"/>
          </p:nvPr>
        </p:nvSpPr>
        <p:spPr>
          <a:xfrm>
            <a:off x="521640" y="246070"/>
            <a:ext cx="11229473" cy="3828625"/>
          </a:xfrm>
        </p:spPr>
        <p:txBody>
          <a:bodyPr>
            <a:normAutofit fontScale="92500"/>
          </a:bodyPr>
          <a:lstStyle/>
          <a:p>
            <a:pPr marL="0" indent="0" algn="ctr">
              <a:spcBef>
                <a:spcPts val="0"/>
              </a:spcBef>
              <a:buNone/>
            </a:pPr>
            <a:endParaRPr lang="en-US" b="1" dirty="0"/>
          </a:p>
          <a:p>
            <a:pPr marL="0" indent="0" algn="ctr">
              <a:spcBef>
                <a:spcPts val="0"/>
              </a:spcBef>
              <a:buNone/>
            </a:pPr>
            <a:r>
              <a:rPr lang="en-US" b="1" dirty="0"/>
              <a:t>IF YOU HAVE QUESTIONS, WE ENCOURAGE YOU</a:t>
            </a:r>
          </a:p>
          <a:p>
            <a:pPr marL="0" indent="0" algn="ctr">
              <a:spcBef>
                <a:spcPts val="0"/>
              </a:spcBef>
              <a:buNone/>
            </a:pPr>
            <a:r>
              <a:rPr lang="en-US" b="1" dirty="0"/>
              <a:t>WATCH THIS </a:t>
            </a:r>
            <a:r>
              <a:rPr lang="en-US" b="1"/>
              <a:t>INSTRUCTIONAL PRESENTATION AGAIN.</a:t>
            </a:r>
            <a:endParaRPr lang="en-US" b="1" dirty="0"/>
          </a:p>
          <a:p>
            <a:pPr marL="0" indent="0" algn="ctr">
              <a:buNone/>
            </a:pPr>
            <a:endParaRPr lang="en-US" b="1" dirty="0"/>
          </a:p>
          <a:p>
            <a:pPr marL="0" indent="0" algn="ctr">
              <a:buNone/>
            </a:pPr>
            <a:r>
              <a:rPr lang="en-US" b="1" dirty="0"/>
              <a:t>IF, AFTER WATCHING OR LISTENING TO THIS PRESENTATION IN ITS ENTIRETY, YOU HAVE ADDITIONAL QUESTIONS WE HAVE NOT ANSWERED, WE ENCOURAGE YOU TO CONTACT OUR COURT RESOURCE CENTER AT 970-494-3581.</a:t>
            </a:r>
          </a:p>
          <a:p>
            <a:pPr marL="0" indent="0" algn="ctr">
              <a:buNone/>
            </a:pPr>
            <a:endParaRPr lang="en-US" b="1" dirty="0"/>
          </a:p>
          <a:p>
            <a:pPr marL="0" indent="0" algn="ctr">
              <a:buNone/>
            </a:pPr>
            <a:r>
              <a:rPr lang="en-US" b="1" dirty="0"/>
              <a:t>THANK YOU.</a:t>
            </a:r>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buNone/>
            </a:pPr>
            <a:endParaRPr lang="en-US" dirty="0"/>
          </a:p>
          <a:p>
            <a:pPr marL="0" indent="0">
              <a:buNone/>
            </a:pPr>
            <a:endParaRPr lang="en-US" dirty="0"/>
          </a:p>
        </p:txBody>
      </p:sp>
      <p:pic>
        <p:nvPicPr>
          <p:cNvPr id="3074" name="Picture 2">
            <a:extLst>
              <a:ext uri="{FF2B5EF4-FFF2-40B4-BE49-F238E27FC236}">
                <a16:creationId xmlns:a16="http://schemas.microsoft.com/office/drawing/2014/main" id="{F30AF28A-E687-AD1B-A91F-F0414DF215C1}"/>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4610" y="4140926"/>
            <a:ext cx="2582779" cy="232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a:extLst>
              <a:ext uri="{FF2B5EF4-FFF2-40B4-BE49-F238E27FC236}">
                <a16:creationId xmlns:a16="http://schemas.microsoft.com/office/drawing/2014/main" id="{1C71B848-79AE-A618-B250-5F78731CC188}"/>
              </a:ext>
              <a:ext uri="{C183D7F6-B498-43B3-948B-1728B52AA6E4}">
                <adec:decorative xmlns:adec="http://schemas.microsoft.com/office/drawing/2017/decorative" val="1"/>
              </a:ext>
            </a:extLst>
          </p:cNvPr>
          <p:cNvSpPr txBox="1">
            <a:spLocks noGrp="1"/>
          </p:cNvSpPr>
          <p:nvPr>
            <p:ph type="title" idx="4294967295"/>
          </p:nvPr>
        </p:nvSpPr>
        <p:spPr>
          <a:xfrm>
            <a:off x="5323925" y="6467476"/>
            <a:ext cx="1544147" cy="2154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Picture of Colorado Court Seal</a:t>
            </a:r>
          </a:p>
        </p:txBody>
      </p:sp>
      <p:pic>
        <p:nvPicPr>
          <p:cNvPr id="8" name="Audio 7">
            <a:hlinkClick r:id="" action="ppaction://media"/>
            <a:extLst>
              <a:ext uri="{FF2B5EF4-FFF2-40B4-BE49-F238E27FC236}">
                <a16:creationId xmlns:a16="http://schemas.microsoft.com/office/drawing/2014/main" id="{75001975-572D-EA35-D4B5-545DCCF0FB0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5449657"/>
      </p:ext>
    </p:extLst>
  </p:cSld>
  <p:clrMapOvr>
    <a:masterClrMapping/>
  </p:clrMapOvr>
  <mc:AlternateContent xmlns:mc="http://schemas.openxmlformats.org/markup-compatibility/2006" xmlns:p14="http://schemas.microsoft.com/office/powerpoint/2010/main">
    <mc:Choice Requires="p14">
      <p:transition spd="slow" p14:dur="2000" advTm="26088"/>
    </mc:Choice>
    <mc:Fallback xmlns="">
      <p:transition spd="slow" advTm="26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B5157C-FA7D-5C6C-2FD7-D398B1740D6B}"/>
              </a:ext>
            </a:extLst>
          </p:cNvPr>
          <p:cNvSpPr>
            <a:spLocks noGrp="1"/>
          </p:cNvSpPr>
          <p:nvPr>
            <p:ph type="title" idx="4294967295"/>
          </p:nvPr>
        </p:nvSpPr>
        <p:spPr>
          <a:xfrm>
            <a:off x="838200" y="417513"/>
            <a:ext cx="10515600" cy="5759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PLEASE REVIEW THIS PRESENTATION IN ITS ENTIRETY.  </a:t>
            </a:r>
            <a:endPar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mn-ea"/>
                <a:cs typeface="+mn-cs"/>
              </a:rPr>
              <a:t>The information and instructions contained in this video are for informational purposes only.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mn-ea"/>
                <a:cs typeface="+mn-cs"/>
              </a:rPr>
              <a:t>They do not constitute legal advice about your case.</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0000"/>
                </a:solidFill>
                <a:effectLst/>
                <a:uLnTx/>
                <a:uFillTx/>
                <a:latin typeface="Open Sans" panose="020B0606030504020204" pitchFamily="34" charset="0"/>
                <a:ea typeface="+mn-ea"/>
                <a:cs typeface="+mn-cs"/>
              </a:rPr>
              <a:t>If you choose to represent yourself, you are bound by the same rules and procedures as an attorney.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 name="Audio 9" descr="Please review this presentation in its Entirety.">
            <a:hlinkClick r:id="" action="ppaction://media"/>
            <a:extLst>
              <a:ext uri="{FF2B5EF4-FFF2-40B4-BE49-F238E27FC236}">
                <a16:creationId xmlns:a16="http://schemas.microsoft.com/office/drawing/2014/main" id="{C6720C85-4C32-D4DA-4ABE-A4548EF9286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78091926"/>
      </p:ext>
    </p:extLst>
  </p:cSld>
  <p:clrMapOvr>
    <a:masterClrMapping/>
  </p:clrMapOvr>
  <mc:AlternateContent xmlns:mc="http://schemas.openxmlformats.org/markup-compatibility/2006" xmlns:p14="http://schemas.microsoft.com/office/powerpoint/2010/main">
    <mc:Choice Requires="p14">
      <p:transition spd="slow" p14:dur="2000" advTm="20738"/>
    </mc:Choice>
    <mc:Fallback xmlns="">
      <p:transition spd="slow" advTm="207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EA7F18-9CC0-299A-6C26-D974EEA63678}"/>
              </a:ext>
            </a:extLst>
          </p:cNvPr>
          <p:cNvSpPr>
            <a:spLocks noGrp="1"/>
          </p:cNvSpPr>
          <p:nvPr>
            <p:ph type="title" idx="4294967295"/>
          </p:nvPr>
        </p:nvSpPr>
        <p:spPr>
          <a:xfrm>
            <a:off x="423863" y="830263"/>
            <a:ext cx="11087100" cy="47974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RETURN DATE PROVIDED IN THE SUMMONS FORM YOU RECEIVED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IS </a:t>
            </a:r>
            <a:r>
              <a:rPr kumimoji="0" lang="en-US" sz="2800" b="1" i="0" u="sng" strike="noStrike" kern="1200" cap="none" spc="0" normalizeH="0" baseline="0" noProof="0" dirty="0">
                <a:ln>
                  <a:noFill/>
                </a:ln>
                <a:solidFill>
                  <a:schemeClr val="tx1"/>
                </a:solidFill>
                <a:effectLst/>
                <a:uLnTx/>
                <a:uFillTx/>
                <a:latin typeface="+mn-lt"/>
                <a:ea typeface="+mn-ea"/>
                <a:cs typeface="+mn-cs"/>
              </a:rPr>
              <a:t>NOT</a:t>
            </a:r>
            <a:r>
              <a:rPr kumimoji="0" lang="en-US" sz="2800" b="1" i="0" u="none" strike="noStrike" kern="1200" cap="none" spc="0" normalizeH="0" baseline="0" noProof="0" dirty="0">
                <a:ln>
                  <a:noFill/>
                </a:ln>
                <a:solidFill>
                  <a:schemeClr val="tx1"/>
                </a:solidFill>
                <a:effectLst/>
                <a:uLnTx/>
                <a:uFillTx/>
                <a:latin typeface="+mn-lt"/>
                <a:ea typeface="+mn-ea"/>
                <a:cs typeface="+mn-cs"/>
              </a:rPr>
              <a:t> A HEARING DATE.</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RETURN DATE IS THE DEADLINE FOR FILING AN ANSWER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TO THE ALLEGATIONS CONTAINED IN THE COMPLAINT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HAVE A LEGAL DEFENSE.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DO NOT FILE AN ANSWER WITH A LEGAL DEFENSE ON OR BEFORE THE RETURN DATE, THE COURT MAY ENTER A DEFAULT JUDGMENT AGAINST YOU WHICH MAY INCLUDE GRANTING AN EVICTION AND/OR A MONEY JUDGMENT IN FAVOR OF THE PLAINTIFF.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p:txBody>
      </p:sp>
      <p:pic>
        <p:nvPicPr>
          <p:cNvPr id="7" name="Audio 6" descr="The return date is not a hearing but the date an answer is due to the court IF you are contesting the allegations in the complaint.">
            <a:hlinkClick r:id="" action="ppaction://media"/>
            <a:extLst>
              <a:ext uri="{FF2B5EF4-FFF2-40B4-BE49-F238E27FC236}">
                <a16:creationId xmlns:a16="http://schemas.microsoft.com/office/drawing/2014/main" id="{05DDE737-C3F6-A401-94F6-BE3007C2057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87500" t="-287500" r="-287500" b="-287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92545329"/>
      </p:ext>
    </p:extLst>
  </p:cSld>
  <p:clrMapOvr>
    <a:masterClrMapping/>
  </p:clrMapOvr>
  <mc:AlternateContent xmlns:mc="http://schemas.openxmlformats.org/markup-compatibility/2006" xmlns:p14="http://schemas.microsoft.com/office/powerpoint/2010/main">
    <mc:Choice Requires="p14">
      <p:transition spd="slow" p14:dur="2000" advTm="32201"/>
    </mc:Choice>
    <mc:Fallback xmlns="">
      <p:transition spd="slow" advTm="32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25C83-4D10-4B77-A020-1194E3FA5B16}"/>
              </a:ext>
            </a:extLst>
          </p:cNvPr>
          <p:cNvSpPr>
            <a:spLocks noGrp="1"/>
          </p:cNvSpPr>
          <p:nvPr>
            <p:ph type="title" idx="4294967295"/>
          </p:nvPr>
        </p:nvSpPr>
        <p:spPr>
          <a:xfrm>
            <a:off x="838200" y="1063625"/>
            <a:ext cx="10515600" cy="5113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FEEL YOU HAVE A LEGAL DEFENSE TO THE ALLEGATIONS IN THE COMPLAINT, YOU MUST FILE A WRITTEN ANSWER FORM WITH THE COURT ON OR BEFORE THE RETURN DATE LISTED IN THE COMPLAINT.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WISH TO CONTEST THE COMPLAINT, AN ANSWER FORM WAS PROVIDED TO YOU WHEN YOU WERE SERVED WITH THE SUMMONS AND COMPLAINT.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27" name="Audio 26" descr="You may file an answer if you have a legal defense.  An answer form was provided to you with the Summons and Complaint.">
            <a:hlinkClick r:id="" action="ppaction://media"/>
            <a:extLst>
              <a:ext uri="{FF2B5EF4-FFF2-40B4-BE49-F238E27FC236}">
                <a16:creationId xmlns:a16="http://schemas.microsoft.com/office/drawing/2014/main" id="{E7859C99-1BA9-7CF1-068B-342C4193563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87500" t="-287500" r="-287500" b="-287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60088066"/>
      </p:ext>
    </p:extLst>
  </p:cSld>
  <p:clrMapOvr>
    <a:masterClrMapping/>
  </p:clrMapOvr>
  <mc:AlternateContent xmlns:mc="http://schemas.openxmlformats.org/markup-compatibility/2006" xmlns:p14="http://schemas.microsoft.com/office/powerpoint/2010/main">
    <mc:Choice Requires="p14">
      <p:transition spd="slow" p14:dur="2000" advTm="21731"/>
    </mc:Choice>
    <mc:Fallback xmlns="">
      <p:transition spd="slow" advTm="217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A83911-21D5-0CCF-D564-021D91B40D18}"/>
              </a:ext>
            </a:extLst>
          </p:cNvPr>
          <p:cNvSpPr>
            <a:spLocks noGrp="1"/>
          </p:cNvSpPr>
          <p:nvPr>
            <p:ph type="title" idx="4294967295"/>
          </p:nvPr>
        </p:nvSpPr>
        <p:spPr>
          <a:xfrm>
            <a:off x="417513" y="417513"/>
            <a:ext cx="11372850" cy="59515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sng" strike="noStrike" kern="1200" cap="none" spc="0" normalizeH="0" baseline="0" noProof="0" dirty="0">
                <a:ln>
                  <a:noFill/>
                </a:ln>
                <a:solidFill>
                  <a:schemeClr val="tx1"/>
                </a:solidFill>
                <a:effectLst/>
                <a:uLnTx/>
                <a:uFillTx/>
                <a:latin typeface="+mn-lt"/>
                <a:ea typeface="+mn-ea"/>
                <a:cs typeface="+mn-cs"/>
              </a:rPr>
              <a:t>SERVICE ON THE OTHER PARTY IS A REQUIREMENT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FILE AN ANSWER WITH THE COURT USING THE EFILING SYSTEM OR MAIL, YOU MUST SERVE A COPY OF THAT SAME ANSWER ON THE OTHER PARTY IN YOUR CASE. YOU MUST COMPLETE THE CERTIFICATE OF SERVICE PORTION IN YOUR ANSWER FORM INDICATING HOW THE PLAINTIFF WAS SERVED.  THIS PORTION OF THE ANSWER MUST BE COMPLETED BEFORE YOU FILE YOUR ANSWER.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HAND DELIVER AN ANSWER TO THE COURT,  THE COURT WILL SERVE THE DOCUMENT ON THE PLAINTIFF ON YOUR BEHALF.</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p:txBody>
      </p:sp>
      <p:pic>
        <p:nvPicPr>
          <p:cNvPr id="6" name="Audio 5" descr="Service on the other party is a requirement.">
            <a:hlinkClick r:id="" action="ppaction://media"/>
            <a:extLst>
              <a:ext uri="{FF2B5EF4-FFF2-40B4-BE49-F238E27FC236}">
                <a16:creationId xmlns:a16="http://schemas.microsoft.com/office/drawing/2014/main" id="{83FF93B3-3104-1D04-1384-9F6E0BF7B8D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83274903"/>
      </p:ext>
    </p:extLst>
  </p:cSld>
  <p:clrMapOvr>
    <a:masterClrMapping/>
  </p:clrMapOvr>
  <mc:AlternateContent xmlns:mc="http://schemas.openxmlformats.org/markup-compatibility/2006" xmlns:p14="http://schemas.microsoft.com/office/powerpoint/2010/main">
    <mc:Choice Requires="p14">
      <p:transition spd="slow" p14:dur="2000" advTm="37585"/>
    </mc:Choice>
    <mc:Fallback xmlns="">
      <p:transition spd="slow" advTm="375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AE7E4-BB91-8031-3AF9-6A1ACABF5E7F}"/>
              </a:ext>
            </a:extLst>
          </p:cNvPr>
          <p:cNvSpPr>
            <a:spLocks noGrp="1"/>
          </p:cNvSpPr>
          <p:nvPr>
            <p:ph type="title" idx="4294967295"/>
          </p:nvPr>
        </p:nvSpPr>
        <p:spPr>
          <a:xfrm>
            <a:off x="838200" y="219075"/>
            <a:ext cx="10515600" cy="5957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FEEL YOU DO NOT HAVE A VALID LEGAL DEFENSE TO THE ALLEGATIONS CONTAINED IN THE COMPLAINT AND ARE TRYING TO WORK WITH THE PLAINTIFF (THE PERSON WHO FILED THE CASE) TO ARRANGE FOR REPAYMENT OR OTHER MATTERS, YOU MAY WANT TO CONTACT THE PLAINTIFF OR THEIR ATTORNEY DIRECTLY TO TRY TO NEGOTIATE A SETTLEMENT.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CONTACT INFORMATION FOR THE PLAINTIFF OR THEIR ATTORNEY CAN BE FOUND ON THE SUMMONS AND COMPLAINT FORMS WHICH YOU WERE PROVIDED WITH.</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	</a:t>
            </a:r>
          </a:p>
        </p:txBody>
      </p:sp>
      <p:pic>
        <p:nvPicPr>
          <p:cNvPr id="16" name="Audio 15" descr="If you do not have a defense, contact the plaintiff to try to work out a settlement.">
            <a:hlinkClick r:id="" action="ppaction://media"/>
            <a:extLst>
              <a:ext uri="{FF2B5EF4-FFF2-40B4-BE49-F238E27FC236}">
                <a16:creationId xmlns:a16="http://schemas.microsoft.com/office/drawing/2014/main" id="{8AE23347-64C6-FE8C-A4E9-41242686AE3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1934131"/>
      </p:ext>
    </p:extLst>
  </p:cSld>
  <p:clrMapOvr>
    <a:masterClrMapping/>
  </p:clrMapOvr>
  <mc:AlternateContent xmlns:mc="http://schemas.openxmlformats.org/markup-compatibility/2006" xmlns:p14="http://schemas.microsoft.com/office/powerpoint/2010/main">
    <mc:Choice Requires="p14">
      <p:transition spd="slow" p14:dur="2000" advTm="29815"/>
    </mc:Choice>
    <mc:Fallback xmlns="">
      <p:transition spd="slow" advTm="29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206812-D045-C2CD-8864-E2092A54C831}"/>
              </a:ext>
            </a:extLst>
          </p:cNvPr>
          <p:cNvSpPr>
            <a:spLocks noGrp="1"/>
          </p:cNvSpPr>
          <p:nvPr>
            <p:ph type="title" idx="4294967295"/>
          </p:nvPr>
        </p:nvSpPr>
        <p:spPr>
          <a:xfrm>
            <a:off x="946150" y="1538288"/>
            <a:ext cx="10315575" cy="37814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HAVE A LEGAL DEFENSE AGAINST THE ALLEGATIONS IN </a:t>
            </a:r>
          </a:p>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THE COMPLAINT AND PLAN TO FILE AN ANSWER, </a:t>
            </a:r>
          </a:p>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PLEASE COMPLETE THE ANSWER FORM IN ITS ENTIRETY.   </a:t>
            </a:r>
          </a:p>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COMPLETE THE CERTIFICATE OF SERVICE SECTION OF THE ANSWER FORM IF YOU INTEND TO EFILE YOUR ANSWER.</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p:txBody>
      </p:sp>
      <p:pic>
        <p:nvPicPr>
          <p:cNvPr id="13" name="Audio 12" descr="Complete the Answer form in its entirety and the certificate of service section before you file the answer with the court.">
            <a:hlinkClick r:id="" action="ppaction://media"/>
            <a:extLst>
              <a:ext uri="{FF2B5EF4-FFF2-40B4-BE49-F238E27FC236}">
                <a16:creationId xmlns:a16="http://schemas.microsoft.com/office/drawing/2014/main" id="{04276DC5-8553-0262-C147-1F8140341A1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20156113"/>
      </p:ext>
    </p:extLst>
  </p:cSld>
  <p:clrMapOvr>
    <a:masterClrMapping/>
  </p:clrMapOvr>
  <mc:AlternateContent xmlns:mc="http://schemas.openxmlformats.org/markup-compatibility/2006" xmlns:p14="http://schemas.microsoft.com/office/powerpoint/2010/main">
    <mc:Choice Requires="p14">
      <p:transition spd="slow" p14:dur="2000" advTm="18114"/>
    </mc:Choice>
    <mc:Fallback xmlns="">
      <p:transition spd="slow" advTm="181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E3EB1C-AB28-2752-B557-51CF9E2E7E3D}"/>
              </a:ext>
            </a:extLst>
          </p:cNvPr>
          <p:cNvSpPr txBox="1">
            <a:spLocks noGrp="1"/>
          </p:cNvSpPr>
          <p:nvPr>
            <p:ph type="title" idx="4294967295"/>
          </p:nvPr>
        </p:nvSpPr>
        <p:spPr>
          <a:xfrm>
            <a:off x="176464" y="1004098"/>
            <a:ext cx="11678652" cy="48320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YOU MAY FILE YOUR ANSWER IN PERSON AT ONE OF TWO LOCATIONS: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LARIMER COUNTY JUSTICE CENTER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201 LA PORTE AVENUE, SUITE 100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FORT COLLINS, CO 80521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LOVELAND COUNTY COURT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810 E. 10</a:t>
            </a:r>
            <a:r>
              <a:rPr kumimoji="0" lang="en-US" sz="2800" b="1" i="0" u="none" strike="noStrike" kern="1200" cap="none" spc="0" normalizeH="0" baseline="30000" noProof="0" dirty="0">
                <a:ln>
                  <a:noFill/>
                </a:ln>
                <a:solidFill>
                  <a:schemeClr val="tx1"/>
                </a:solidFill>
                <a:effectLst/>
                <a:uLnTx/>
                <a:uFillTx/>
                <a:latin typeface="+mn-lt"/>
                <a:ea typeface="+mn-ea"/>
                <a:cs typeface="+mn-cs"/>
              </a:rPr>
              <a:t>TH</a:t>
            </a:r>
            <a:r>
              <a:rPr kumimoji="0" lang="en-US" sz="2800" b="1" i="0" u="none" strike="noStrike" kern="1200" cap="none" spc="0" normalizeH="0" baseline="0" noProof="0" dirty="0">
                <a:ln>
                  <a:noFill/>
                </a:ln>
                <a:solidFill>
                  <a:schemeClr val="tx1"/>
                </a:solidFill>
                <a:effectLst/>
                <a:uLnTx/>
                <a:uFillTx/>
                <a:latin typeface="+mn-lt"/>
                <a:ea typeface="+mn-ea"/>
                <a:cs typeface="+mn-cs"/>
              </a:rPr>
              <a:t> STREET, SUITE 110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LOVELAND, CO 80537</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11" name="Audio 10" descr="You may file your answer at the Larimer County Justice Center or at the Loveland County Court.">
            <a:hlinkClick r:id="" action="ppaction://media"/>
            <a:extLst>
              <a:ext uri="{FF2B5EF4-FFF2-40B4-BE49-F238E27FC236}">
                <a16:creationId xmlns:a16="http://schemas.microsoft.com/office/drawing/2014/main" id="{30E12FD8-50C3-842F-DD49-D1C4F8CA516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87500" t="-287500" r="-287500" b="-287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2934529"/>
      </p:ext>
    </p:extLst>
  </p:cSld>
  <p:clrMapOvr>
    <a:masterClrMapping/>
  </p:clrMapOvr>
  <mc:AlternateContent xmlns:mc="http://schemas.openxmlformats.org/markup-compatibility/2006" xmlns:p14="http://schemas.microsoft.com/office/powerpoint/2010/main">
    <mc:Choice Requires="p14">
      <p:transition spd="slow" p14:dur="2000" advTm="26482"/>
    </mc:Choice>
    <mc:Fallback xmlns="">
      <p:transition spd="slow" advTm="26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26E24C-62A0-C4DA-4DE8-648A4D189A5F}"/>
              </a:ext>
            </a:extLst>
          </p:cNvPr>
          <p:cNvSpPr>
            <a:spLocks noGrp="1"/>
          </p:cNvSpPr>
          <p:nvPr>
            <p:ph type="title" idx="4294967295"/>
          </p:nvPr>
        </p:nvSpPr>
        <p:spPr>
          <a:xfrm>
            <a:off x="176213" y="390525"/>
            <a:ext cx="11841162" cy="61547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IF YOU DO NOT WISH TO FILE YOUR ANSWER IN PERSON, YOU MAY ELECTRONICALLY FILE YOUR ANSWER FORM THROUGH THE COURTS EFILING SYSTEM.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TO ACCESS THIS SYSTEM, PLEASE VISIT THE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COLORADO JUDICIAL BRANCH WEBSITE AT</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a:t>
            </a:r>
            <a:r>
              <a:rPr kumimoji="0" lang="en-US" sz="3200" b="1" i="0" u="none" strike="noStrike" kern="1200" cap="none" spc="0" normalizeH="0" baseline="0" noProof="0" dirty="0">
                <a:ln>
                  <a:noFill/>
                </a:ln>
                <a:solidFill>
                  <a:schemeClr val="accent1">
                    <a:lumMod val="75000"/>
                  </a:schemeClr>
                </a:solidFill>
                <a:effectLst/>
                <a:uLnTx/>
                <a:uFillTx/>
                <a:latin typeface="+mn-lt"/>
                <a:ea typeface="+mn-ea"/>
                <a:cs typeface="+mn-cs"/>
                <a:hlinkClick r:id="rId4"/>
              </a:rPr>
              <a:t>WWW.COLORADOJUDICIAL.GOV</a:t>
            </a:r>
            <a:endParaRPr kumimoji="0" lang="en-US" sz="32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SELECT EFILING FOR NON ATTORNEYS.</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REVIEW THE INFORMATION ON THIS PAGE IN ITS ENTIRETY TO ANSWER MANY OF YOUR QUESTIONS ABOUT EFILING.</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PLEASE WATCH THE SHORT VIDEOS PROVIDED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BEFORE YOU BEGIN  WHICH CAN SAVE YOU TIME.</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chemeClr val="accent1">
                  <a:lumMod val="75000"/>
                </a:schemeClr>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Audio 5" descr="You may efile your answer.  Visit www.coloradojudicial.gov.">
            <a:hlinkClick r:id="" action="ppaction://media"/>
            <a:extLst>
              <a:ext uri="{FF2B5EF4-FFF2-40B4-BE49-F238E27FC236}">
                <a16:creationId xmlns:a16="http://schemas.microsoft.com/office/drawing/2014/main" id="{479317BA-7788-0288-F606-538A068A6EE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31576273"/>
      </p:ext>
    </p:extLst>
  </p:cSld>
  <p:clrMapOvr>
    <a:masterClrMapping/>
  </p:clrMapOvr>
  <mc:AlternateContent xmlns:mc="http://schemas.openxmlformats.org/markup-compatibility/2006" xmlns:p14="http://schemas.microsoft.com/office/powerpoint/2010/main">
    <mc:Choice Requires="p14">
      <p:transition spd="slow" p14:dur="2000" advTm="40022"/>
    </mc:Choice>
    <mc:Fallback xmlns="">
      <p:transition spd="slow" advTm="40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48867</TotalTime>
  <Words>904</Words>
  <Application>Microsoft Office PowerPoint</Application>
  <PresentationFormat>Widescreen</PresentationFormat>
  <Paragraphs>122</Paragraphs>
  <Slides>14</Slides>
  <Notes>4</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Calibri Light</vt:lpstr>
      <vt:lpstr>Open Sans</vt:lpstr>
      <vt:lpstr>Office Theme</vt:lpstr>
      <vt:lpstr>WELCOME TO THE LARIMER COUNTY COMBINED COURT  EVICTION RETURN DATE INFORMATIONAL PRESENTATION.    YOU ARE HERE BECAUSE YOU HAVE BEEN SERVED WITH  A SUMMONS AND COMPLAINT FOR EVICTION.</vt:lpstr>
      <vt:lpstr> PLEASE REVIEW THIS PRESENTATION IN ITS ENTIRETY.    The information and instructions contained in this video are for informational purposes only.   They do not constitute legal advice about your case.  If you choose to represent yourself, you are bound by the same rules and procedures as an attorney.  </vt:lpstr>
      <vt:lpstr>THE RETURN DATE PROVIDED IN THE SUMMONS FORM YOU RECEIVED  IS NOT A HEARING DATE.  THE RETURN DATE IS THE DEADLINE FOR FILING AN ANSWER  TO THE ALLEGATIONS CONTAINED IN THE COMPLAINT  IF YOU HAVE A LEGAL DEFENSE.  IF YOU DO NOT FILE AN ANSWER WITH A LEGAL DEFENSE ON OR BEFORE THE RETURN DATE, THE COURT MAY ENTER A DEFAULT JUDGMENT AGAINST YOU WHICH MAY INCLUDE GRANTING AN EVICTION AND/OR A MONEY JUDGMENT IN FAVOR OF THE PLAINTIFF.   </vt:lpstr>
      <vt:lpstr> IF YOU FEEL YOU HAVE A LEGAL DEFENSE TO THE ALLEGATIONS IN THE COMPLAINT, YOU MUST FILE A WRITTEN ANSWER FORM WITH THE COURT ON OR BEFORE THE RETURN DATE LISTED IN THE COMPLAINT.  IF YOU WISH TO CONTEST THE COMPLAINT, AN ANSWER FORM WAS PROVIDED TO YOU WHEN YOU WERE SERVED WITH THE SUMMONS AND COMPLAINT.      </vt:lpstr>
      <vt:lpstr>SERVICE ON THE OTHER PARTY IS A REQUIREMENT  IF YOU FILE AN ANSWER WITH THE COURT USING THE EFILING SYSTEM OR MAIL, YOU MUST SERVE A COPY OF THAT SAME ANSWER ON THE OTHER PARTY IN YOUR CASE. YOU MUST COMPLETE THE CERTIFICATE OF SERVICE PORTION IN YOUR ANSWER FORM INDICATING HOW THE PLAINTIFF WAS SERVED.  THIS PORTION OF THE ANSWER MUST BE COMPLETED BEFORE YOU FILE YOUR ANSWER.   IF YOU HAND DELIVER AN ANSWER TO THE COURT,  THE COURT WILL SERVE THE DOCUMENT ON THE PLAINTIFF ON YOUR BEHALF.   </vt:lpstr>
      <vt:lpstr> IF YOU FEEL YOU DO NOT HAVE A VALID LEGAL DEFENSE TO THE ALLEGATIONS CONTAINED IN THE COMPLAINT AND ARE TRYING TO WORK WITH THE PLAINTIFF (THE PERSON WHO FILED THE CASE) TO ARRANGE FOR REPAYMENT OR OTHER MATTERS, YOU MAY WANT TO CONTACT THE PLAINTIFF OR THEIR ATTORNEY DIRECTLY TO TRY TO NEGOTIATE A SETTLEMENT.    CONTACT INFORMATION FOR THE PLAINTIFF OR THEIR ATTORNEY CAN BE FOUND ON THE SUMMONS AND COMPLAINT FORMS WHICH YOU WERE PROVIDED WITH.   </vt:lpstr>
      <vt:lpstr>IF YOU HAVE A LEGAL DEFENSE AGAINST THE ALLEGATIONS IN  THE COMPLAINT AND PLAN TO FILE AN ANSWER,  PLEASE COMPLETE THE ANSWER FORM IN ITS ENTIRETY.    COMPLETE THE CERTIFICATE OF SERVICE SECTION OF THE ANSWER FORM IF YOU INTEND TO EFILE YOUR ANSWER.    </vt:lpstr>
      <vt:lpstr>YOU MAY FILE YOUR ANSWER IN PERSON AT ONE OF TWO LOCATIONS:  LARIMER COUNTY JUSTICE CENTER   201 LA PORTE AVENUE, SUITE 100 FORT COLLINS, CO 80521    OR  LOVELAND COUNTY COURT 810 E. 10TH STREET, SUITE 110 LOVELAND, CO 80537</vt:lpstr>
      <vt:lpstr>IF YOU DO NOT WISH TO FILE YOUR ANSWER IN PERSON, YOU MAY ELECTRONICALLY FILE YOUR ANSWER FORM THROUGH THE COURTS EFILING SYSTEM.    TO ACCESS THIS SYSTEM, PLEASE VISIT THE  COLORADO JUDICIAL BRANCH WEBSITE AT   WWW.COLORADOJUDICIAL.GOV   SELECT EFILING FOR NON ATTORNEYS.  REVIEW THE INFORMATION ON THIS PAGE IN ITS ENTIRETY TO ANSWER MANY OF YOUR QUESTIONS ABOUT EFILING.  PLEASE WATCH THE SHORT VIDEOS PROVIDED  BEFORE YOU BEGIN  WHICH CAN SAVE YOU TIME.        </vt:lpstr>
      <vt:lpstr> AFTER YOU HAVE WATCHED THE SHORT VIDEOS PROVIDED,        CREATE AN ACCOUNT BY FOLLOWING THE INSTRUCTIONS  ON THE WEBSITE.  FOLLOW ALL THE INSTRUCTIONS PROVIDED TO EFILE  YOUR COMPLETED ANSWER FORM.   </vt:lpstr>
      <vt:lpstr>FOR TECHNICAL COMPUTER QUESTIONS REGARDING EFILING:   FOR EXAMPLE:   How do I set up an account?   Why are my documents not loading?  Please call:  720-625-5800 Or email your questions to  efilingsupport@judicial.state.co.us </vt:lpstr>
      <vt:lpstr> ONCE AN ANSWER FORM IS FILED IN YOUR CASE,                                     A COUNTY COURT JUDGE WILL CONSIDER THE PLAINTIFF’S COMPLAINT ALONG WITH YOUR ANSWER TO DETERMINE IF A HEARING NEEDS TO BE SET ON THE CASE.  THE COURT WILL NOTIFY YOU IF THE MATTER                                          IS SET FOR A HEARING BEFORE A COUNTY COURT JUDGE. </vt:lpstr>
      <vt:lpstr>TO REPEAT WHAT HAS BEEN SHARED: A RETURN DATE IS NOT A HEARING DATE.  THE RETURN DATE IS THE DEADLINE FOR FILING AN ANSWER TO THE ALLEGATIONS CONTAINED IN THE COMPLAINT IF YOU HAVE A LEGAL DEFENSE AND WISH TO CONTEST THE ALLEGATIONS.  IF YOU FEEL YOU HAVE A LEGAL DEFENSE,  YOU MUST FILE A WRITTEN ANSWER FORM WITH THE COURT  ON OR BEFORE THE RETURN DATE LISTED IN THE COMPLAINT.  IF YOU DO NOT FILE AN ANSWER ON OR BEFORE THE RETURN DATE,  THE COURT MAY ENTER A DEFAULT JUDGMENT AGAINST YOU  WHICH MAY INCLUDE GRANTING AN EVICTION AND/OR A MONEY JUDGMENT IN FAVOR OF THE PLAINTIFF.   </vt:lpstr>
      <vt:lpstr>Picture of Colorado Court Seal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LARIMER COUNTY COMBINED COURT  EVICTION RETURN DATE.    YOU ARE HERE BECAUSE YOU HAVE BEEN SERVED WITH  A SUMMONS AND COMPLAINT FOR EVICTION.</dc:title>
  <dc:creator>madden, kathleen</dc:creator>
  <cp:lastModifiedBy>larkin, gabrielle</cp:lastModifiedBy>
  <cp:revision>7</cp:revision>
  <cp:lastPrinted>2023-12-18T19:59:10Z</cp:lastPrinted>
  <dcterms:created xsi:type="dcterms:W3CDTF">2023-12-04T20:28:06Z</dcterms:created>
  <dcterms:modified xsi:type="dcterms:W3CDTF">2026-06-10T00:27:35Z</dcterms:modified>
</cp:coreProperties>
</file>