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23"/>
  </p:handoutMasterIdLst>
  <p:sldIdLst>
    <p:sldId id="256" r:id="rId2"/>
    <p:sldId id="257" r:id="rId3"/>
    <p:sldId id="279" r:id="rId4"/>
    <p:sldId id="278" r:id="rId5"/>
    <p:sldId id="267" r:id="rId6"/>
    <p:sldId id="273" r:id="rId7"/>
    <p:sldId id="259" r:id="rId8"/>
    <p:sldId id="283" r:id="rId9"/>
    <p:sldId id="274" r:id="rId10"/>
    <p:sldId id="260" r:id="rId11"/>
    <p:sldId id="270" r:id="rId12"/>
    <p:sldId id="261" r:id="rId13"/>
    <p:sldId id="275" r:id="rId14"/>
    <p:sldId id="282" r:id="rId15"/>
    <p:sldId id="276" r:id="rId16"/>
    <p:sldId id="269" r:id="rId17"/>
    <p:sldId id="265" r:id="rId18"/>
    <p:sldId id="266" r:id="rId19"/>
    <p:sldId id="284" r:id="rId20"/>
    <p:sldId id="280" r:id="rId21"/>
    <p:sldId id="263" r:id="rId2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67" autoAdjust="0"/>
  </p:normalViewPr>
  <p:slideViewPr>
    <p:cSldViewPr>
      <p:cViewPr varScale="1">
        <p:scale>
          <a:sx n="95" d="100"/>
          <a:sy n="95" d="100"/>
        </p:scale>
        <p:origin x="1662" y="96"/>
      </p:cViewPr>
      <p:guideLst>
        <p:guide orient="horz" pos="2160"/>
        <p:guide pos="2880"/>
      </p:guideLst>
    </p:cSldViewPr>
  </p:slideViewPr>
  <p:outlineViewPr>
    <p:cViewPr>
      <p:scale>
        <a:sx n="33" d="100"/>
        <a:sy n="33" d="100"/>
      </p:scale>
      <p:origin x="0" y="-34476"/>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197522AC-981F-49C4-82EE-AD5A5F966066}" type="datetimeFigureOut">
              <a:rPr lang="en-US" smtClean="0"/>
              <a:t>6/11/2026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17C87E55-8C0A-4DEE-BC48-C4B344490945}" type="slidenum">
              <a:rPr lang="en-US" smtClean="0"/>
              <a:t>‹#›</a:t>
            </a:fld>
            <a:endParaRPr lang="en-US"/>
          </a:p>
        </p:txBody>
      </p:sp>
    </p:spTree>
    <p:extLst>
      <p:ext uri="{BB962C8B-B14F-4D97-AF65-F5344CB8AC3E}">
        <p14:creationId xmlns:p14="http://schemas.microsoft.com/office/powerpoint/2010/main" val="12610548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2814EAF-5BC1-4E0E-A572-EA6F73ACF467}" type="datetimeFigureOut">
              <a:rPr lang="en-US" smtClean="0"/>
              <a:pPr/>
              <a:t>6/11/2026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EDD242-7439-4DA1-A36F-20E17CB36F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814EAF-5BC1-4E0E-A572-EA6F73ACF467}" type="datetimeFigureOut">
              <a:rPr lang="en-US" smtClean="0"/>
              <a:pPr/>
              <a:t>6/11/2026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DD242-7439-4DA1-A36F-20E17CB36F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814EAF-5BC1-4E0E-A572-EA6F73ACF467}" type="datetimeFigureOut">
              <a:rPr lang="en-US" smtClean="0"/>
              <a:pPr/>
              <a:t>6/11/2026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DD242-7439-4DA1-A36F-20E17CB36F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814EAF-5BC1-4E0E-A572-EA6F73ACF467}" type="datetimeFigureOut">
              <a:rPr lang="en-US" smtClean="0"/>
              <a:pPr/>
              <a:t>6/11/2026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DD242-7439-4DA1-A36F-20E17CB36FB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2814EAF-5BC1-4E0E-A572-EA6F73ACF467}" type="datetimeFigureOut">
              <a:rPr lang="en-US" smtClean="0"/>
              <a:pPr/>
              <a:t>6/11/2026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DD242-7439-4DA1-A36F-20E17CB36FB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2814EAF-5BC1-4E0E-A572-EA6F73ACF467}" type="datetimeFigureOut">
              <a:rPr lang="en-US" smtClean="0"/>
              <a:pPr/>
              <a:t>6/11/2026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DD242-7439-4DA1-A36F-20E17CB36FB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2814EAF-5BC1-4E0E-A572-EA6F73ACF467}" type="datetimeFigureOut">
              <a:rPr lang="en-US" smtClean="0"/>
              <a:pPr/>
              <a:t>6/11/2026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EDD242-7439-4DA1-A36F-20E17CB36F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2814EAF-5BC1-4E0E-A572-EA6F73ACF467}" type="datetimeFigureOut">
              <a:rPr lang="en-US" smtClean="0"/>
              <a:pPr/>
              <a:t>6/11/2026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EDD242-7439-4DA1-A36F-20E17CB36FB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14EAF-5BC1-4E0E-A572-EA6F73ACF467}" type="datetimeFigureOut">
              <a:rPr lang="en-US" smtClean="0"/>
              <a:pPr/>
              <a:t>6/11/2026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EDD242-7439-4DA1-A36F-20E17CB36F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62814EAF-5BC1-4E0E-A572-EA6F73ACF467}" type="datetimeFigureOut">
              <a:rPr lang="en-US" smtClean="0"/>
              <a:pPr/>
              <a:t>6/11/2026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DD242-7439-4DA1-A36F-20E17CB36F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2814EAF-5BC1-4E0E-A572-EA6F73ACF467}" type="datetimeFigureOut">
              <a:rPr lang="en-US" smtClean="0"/>
              <a:pPr/>
              <a:t>6/11/2026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EDD242-7439-4DA1-A36F-20E17CB36FB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2814EAF-5BC1-4E0E-A572-EA6F73ACF467}" type="datetimeFigureOut">
              <a:rPr lang="en-US" smtClean="0"/>
              <a:pPr/>
              <a:t>6/11/2026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EDD242-7439-4DA1-A36F-20E17CB36F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gif"/><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www.coloradojudicial.gov/sites/default/files/2025-06/Fourth%20Judicial%20Parenting%20Class%20List%2006%202025.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hyperlink" Target="http://www.coloradojudicial.gov/court-services/office-dispute-resolu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hyperlink" Target="https://www.coloradojudicial.gov/e-filing-non-attorney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a:extLst>
              <a:ext uri="{FF2B5EF4-FFF2-40B4-BE49-F238E27FC236}">
                <a16:creationId xmlns:a16="http://schemas.microsoft.com/office/drawing/2014/main" id="{2D531EE1-5775-579F-2AA0-D90C2EC7B06C}"/>
              </a:ext>
            </a:extLst>
          </p:cNvPr>
          <p:cNvSpPr txBox="1">
            <a:spLocks noGrp="1"/>
          </p:cNvSpPr>
          <p:nvPr>
            <p:ph type="title" idx="4294967295"/>
          </p:nvPr>
        </p:nvSpPr>
        <p:spPr>
          <a:xfrm>
            <a:off x="685800" y="1752600"/>
            <a:ext cx="7772400" cy="1600200"/>
          </a:xfrm>
          <a:prstGeom prst="rect">
            <a:avLst/>
          </a:prstGeom>
          <a:noFill/>
          <a:ln>
            <a:noFill/>
            <a:prstDash/>
          </a:ln>
          <a:effectLst/>
        </p:spPr>
        <p:txBody>
          <a:bodyPr rot="0" spcFirstLastPara="0" vertOverflow="overflow" horzOverflow="overflow" vert="horz" wrap="square" lIns="45720" tIns="45720" rIns="45720" bIns="45720" numCol="1" spcCol="0" rtlCol="0" fromWordArt="0" anchor="t" anchorCtr="0" forceAA="0" compatLnSpc="1">
            <a:prstTxWarp prst="textNoShape">
              <a:avLst/>
            </a:prstTxWarp>
            <a:noAutofit/>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50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Initial Status Conference</a:t>
            </a:r>
          </a:p>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5000" b="0"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C.R.C.P. 16.2</a:t>
            </a:r>
          </a:p>
        </p:txBody>
      </p:sp>
      <p:sp>
        <p:nvSpPr>
          <p:cNvPr id="3" name="Subtitle 2"/>
          <p:cNvSpPr>
            <a:spLocks noGrp="1"/>
          </p:cNvSpPr>
          <p:nvPr>
            <p:ph type="subTitle" idx="1"/>
          </p:nvPr>
        </p:nvSpPr>
        <p:spPr>
          <a:xfrm>
            <a:off x="685800" y="3611606"/>
            <a:ext cx="7772400" cy="1417593"/>
          </a:xfrm>
        </p:spPr>
        <p:txBody>
          <a:bodyPr>
            <a:normAutofit fontScale="47500" lnSpcReduction="20000"/>
          </a:bodyPr>
          <a:lstStyle/>
          <a:p>
            <a:r>
              <a:rPr lang="en-US" dirty="0">
                <a:latin typeface="Arial" panose="020B0604020202020204" pitchFamily="34" charset="0"/>
                <a:cs typeface="Arial" panose="020B0604020202020204" pitchFamily="34" charset="0"/>
              </a:rPr>
              <a:t>By Family Court Facilitators</a:t>
            </a:r>
          </a:p>
          <a:p>
            <a:r>
              <a:rPr lang="en-US" dirty="0">
                <a:latin typeface="Arial" panose="020B0604020202020204" pitchFamily="34" charset="0"/>
                <a:cs typeface="Arial" panose="020B0604020202020204" pitchFamily="34" charset="0"/>
              </a:rPr>
              <a:t> Eric Burton </a:t>
            </a:r>
          </a:p>
          <a:p>
            <a:r>
              <a:rPr lang="en-US" dirty="0">
                <a:latin typeface="Arial" panose="020B0604020202020204" pitchFamily="34" charset="0"/>
                <a:cs typeface="Arial" panose="020B0604020202020204" pitchFamily="34" charset="0"/>
              </a:rPr>
              <a:t>Daphne Robinson</a:t>
            </a:r>
          </a:p>
          <a:p>
            <a:r>
              <a:rPr lang="en-US" dirty="0">
                <a:latin typeface="Arial" panose="020B0604020202020204" pitchFamily="34" charset="0"/>
                <a:cs typeface="Arial" panose="020B0604020202020204" pitchFamily="34" charset="0"/>
              </a:rPr>
              <a:t>Nicolle Rugh</a:t>
            </a:r>
          </a:p>
          <a:p>
            <a:r>
              <a:rPr lang="en-US" dirty="0">
                <a:latin typeface="Arial" panose="020B0604020202020204" pitchFamily="34" charset="0"/>
                <a:cs typeface="Arial" panose="020B0604020202020204" pitchFamily="34" charset="0"/>
              </a:rPr>
              <a:t>Michael Vigil</a:t>
            </a:r>
          </a:p>
          <a:p>
            <a:r>
              <a:rPr lang="en-US" dirty="0">
                <a:latin typeface="Arial" panose="020B0604020202020204" pitchFamily="34" charset="0"/>
                <a:cs typeface="Arial" panose="020B0604020202020204" pitchFamily="34" charset="0"/>
              </a:rPr>
              <a:t>Cecilia Wall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A7423160-4C93-9BE1-7463-46E4088B3AA4}"/>
              </a:ext>
            </a:extLst>
          </p:cNvPr>
          <p:cNvSpPr txBox="1">
            <a:spLocks noGrp="1"/>
          </p:cNvSpPr>
          <p:nvPr>
            <p:ph type="title" idx="4294967295"/>
          </p:nvPr>
        </p:nvSpPr>
        <p:spPr>
          <a:xfrm>
            <a:off x="190500" y="170488"/>
            <a:ext cx="8763000" cy="1447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Property and Financial Agreement</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(JDF 1115)</a:t>
            </a:r>
          </a:p>
        </p:txBody>
      </p:sp>
      <p:sp>
        <p:nvSpPr>
          <p:cNvPr id="3" name="Content Placeholder 2"/>
          <p:cNvSpPr>
            <a:spLocks noGrp="1"/>
          </p:cNvSpPr>
          <p:nvPr>
            <p:ph idx="1"/>
          </p:nvPr>
        </p:nvSpPr>
        <p:spPr>
          <a:xfrm>
            <a:off x="457200" y="2133600"/>
            <a:ext cx="8229600" cy="3962400"/>
          </a:xfrm>
        </p:spPr>
        <p:txBody>
          <a:bodyPr>
            <a:normAutofit/>
          </a:bodyPr>
          <a:lstStyle/>
          <a:p>
            <a:pPr>
              <a:buClr>
                <a:schemeClr val="bg2">
                  <a:lumMod val="25000"/>
                </a:schemeClr>
              </a:buClr>
            </a:pPr>
            <a:r>
              <a:rPr lang="en-US" sz="2400" dirty="0">
                <a:latin typeface="Arial" panose="020B0604020202020204" pitchFamily="34" charset="0"/>
                <a:cs typeface="Arial" panose="020B0604020202020204" pitchFamily="34" charset="0"/>
              </a:rPr>
              <a:t>In Dissolution of Marriage or Civil Union, Legal Separation, or Invalidity of Marriage cases, a Property and Financial Agreement (JDF 1115) is required, telling the court how your things will be divided. This form will become a court order, and enforceable once your decree is entered.</a:t>
            </a:r>
          </a:p>
          <a:p>
            <a:pPr>
              <a:buClr>
                <a:schemeClr val="bg2">
                  <a:lumMod val="25000"/>
                </a:schemeClr>
              </a:buClr>
            </a:pPr>
            <a:r>
              <a:rPr lang="en-US" sz="2400" dirty="0">
                <a:latin typeface="Arial" panose="020B0604020202020204" pitchFamily="34" charset="0"/>
                <a:cs typeface="Arial" panose="020B0604020202020204" pitchFamily="34" charset="0"/>
              </a:rPr>
              <a:t>If you have a full agreement, you file the form with BOTH of your non electronic signatures, if you do not have a full agreement, you each prepare your own with how you want things to go.</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cstate="print"/>
          <a:stretch>
            <a:fillRect/>
          </a:stretch>
        </p:blipFill>
        <p:spPr>
          <a:xfrm>
            <a:off x="236188" y="726993"/>
            <a:ext cx="1002354" cy="628142"/>
          </a:xfrm>
          <a:prstGeom prst="rect">
            <a:avLst/>
          </a:prstGeom>
        </p:spPr>
      </p:pic>
      <p:pic>
        <p:nvPicPr>
          <p:cNvPr id="10" name="Picture 9">
            <a:extLst>
              <a:ext uri="{C183D7F6-B498-43B3-948B-1728B52AA6E4}">
                <adec:decorative xmlns:adec="http://schemas.microsoft.com/office/drawing/2017/decorative" val="1"/>
              </a:ext>
            </a:extLst>
          </p:cNvPr>
          <p:cNvPicPr>
            <a:picLocks noChangeAspect="1"/>
          </p:cNvPicPr>
          <p:nvPr/>
        </p:nvPicPr>
        <p:blipFill>
          <a:blip r:embed="rId3" cstate="print"/>
          <a:stretch>
            <a:fillRect/>
          </a:stretch>
        </p:blipFill>
        <p:spPr>
          <a:xfrm>
            <a:off x="1135856" y="1188954"/>
            <a:ext cx="842963" cy="858670"/>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4" cstate="print"/>
          <a:stretch>
            <a:fillRect/>
          </a:stretch>
        </p:blipFill>
        <p:spPr>
          <a:xfrm>
            <a:off x="2878487" y="1311108"/>
            <a:ext cx="694865" cy="614362"/>
          </a:xfrm>
          <a:prstGeom prst="rect">
            <a:avLst/>
          </a:prstGeom>
        </p:spPr>
      </p:pic>
      <p:pic>
        <p:nvPicPr>
          <p:cNvPr id="6" name="Picture 5">
            <a:extLst>
              <a:ext uri="{C183D7F6-B498-43B3-948B-1728B52AA6E4}">
                <adec:decorative xmlns:adec="http://schemas.microsoft.com/office/drawing/2017/decorative" val="1"/>
              </a:ext>
            </a:extLst>
          </p:cNvPr>
          <p:cNvPicPr>
            <a:picLocks noChangeAspect="1"/>
          </p:cNvPicPr>
          <p:nvPr/>
        </p:nvPicPr>
        <p:blipFill>
          <a:blip r:embed="rId5" cstate="print"/>
          <a:stretch>
            <a:fillRect/>
          </a:stretch>
        </p:blipFill>
        <p:spPr>
          <a:xfrm>
            <a:off x="5651030" y="1213526"/>
            <a:ext cx="914400" cy="649224"/>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6" cstate="print"/>
          <a:stretch>
            <a:fillRect/>
          </a:stretch>
        </p:blipFill>
        <p:spPr>
          <a:xfrm rot="1126729">
            <a:off x="7162801" y="1343968"/>
            <a:ext cx="914400" cy="54864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7" cstate="print"/>
          <a:stretch>
            <a:fillRect/>
          </a:stretch>
        </p:blipFill>
        <p:spPr>
          <a:xfrm>
            <a:off x="8058029" y="637140"/>
            <a:ext cx="789005" cy="71799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a:extLst>
              <a:ext uri="{FF2B5EF4-FFF2-40B4-BE49-F238E27FC236}">
                <a16:creationId xmlns:a16="http://schemas.microsoft.com/office/drawing/2014/main" id="{A4FAA90C-20B9-0A31-5D85-9476744B6145}"/>
              </a:ext>
            </a:extLst>
          </p:cNvPr>
          <p:cNvSpPr txBox="1">
            <a:spLocks noGrp="1"/>
          </p:cNvSpPr>
          <p:nvPr>
            <p:ph type="title" idx="4294967295"/>
          </p:nvPr>
        </p:nvSpPr>
        <p:spPr>
          <a:xfrm>
            <a:off x="753717" y="141230"/>
            <a:ext cx="6781800" cy="13870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Parenting Plan </a:t>
            </a:r>
            <a:r>
              <a:rPr kumimoji="0" lang="en-US" sz="3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(JDF 1113) </a:t>
            </a: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&amp;</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Child Support Worksheet</a:t>
            </a:r>
          </a:p>
        </p:txBody>
      </p:sp>
      <p:sp>
        <p:nvSpPr>
          <p:cNvPr id="2" name="Content Placeholder 1"/>
          <p:cNvSpPr>
            <a:spLocks noGrp="1"/>
          </p:cNvSpPr>
          <p:nvPr>
            <p:ph idx="1"/>
          </p:nvPr>
        </p:nvSpPr>
        <p:spPr>
          <a:xfrm>
            <a:off x="457200" y="1481328"/>
            <a:ext cx="8382000" cy="4397242"/>
          </a:xfrm>
        </p:spPr>
        <p:txBody>
          <a:bodyPr>
            <a:normAutofit fontScale="77500" lnSpcReduction="20000"/>
          </a:bodyPr>
          <a:lstStyle/>
          <a:p>
            <a:pPr>
              <a:buClr>
                <a:schemeClr val="bg2">
                  <a:lumMod val="25000"/>
                </a:schemeClr>
              </a:buClr>
            </a:pPr>
            <a:r>
              <a:rPr lang="en-US" dirty="0">
                <a:latin typeface="Arial" panose="020B0604020202020204" pitchFamily="34" charset="0"/>
                <a:cs typeface="Arial" panose="020B0604020202020204" pitchFamily="34" charset="0"/>
              </a:rPr>
              <a:t>A Parenting Plan (Form JDF 1113) tells the court how you and the other party will parent your child(ren) (regular parenting time, holiday parenting time, decision-making, etc.), and how you will financially support them.</a:t>
            </a:r>
          </a:p>
          <a:p>
            <a:pPr>
              <a:buClr>
                <a:schemeClr val="bg2">
                  <a:lumMod val="25000"/>
                </a:schemeClr>
              </a:buClr>
            </a:pPr>
            <a:r>
              <a:rPr lang="en-US" dirty="0">
                <a:latin typeface="Arial" panose="020B0604020202020204" pitchFamily="34" charset="0"/>
                <a:cs typeface="Arial" panose="020B0604020202020204" pitchFamily="34" charset="0"/>
              </a:rPr>
              <a:t>If you and the other party agree on all issues, you file a Parenting Plan in your case with BOTH non electronic signatures. This form will become a court order, and enforceable once your case is completed.</a:t>
            </a:r>
          </a:p>
          <a:p>
            <a:pPr>
              <a:buClr>
                <a:schemeClr val="bg2">
                  <a:lumMod val="25000"/>
                </a:schemeClr>
              </a:buClr>
            </a:pPr>
            <a:r>
              <a:rPr lang="en-US" dirty="0">
                <a:latin typeface="Arial" panose="020B0604020202020204" pitchFamily="34" charset="0"/>
                <a:cs typeface="Arial" panose="020B0604020202020204" pitchFamily="34" charset="0"/>
              </a:rPr>
              <a:t>If you and the other party do not agree on issues, you prepare your own Parenting Plan letting the court know how </a:t>
            </a:r>
            <a:r>
              <a:rPr lang="en-US" u="sng" dirty="0">
                <a:latin typeface="Arial" panose="020B0604020202020204" pitchFamily="34" charset="0"/>
                <a:cs typeface="Arial" panose="020B0604020202020204" pitchFamily="34" charset="0"/>
              </a:rPr>
              <a:t>you</a:t>
            </a:r>
            <a:r>
              <a:rPr lang="en-US" dirty="0">
                <a:latin typeface="Arial" panose="020B0604020202020204" pitchFamily="34" charset="0"/>
                <a:cs typeface="Arial" panose="020B0604020202020204" pitchFamily="34" charset="0"/>
              </a:rPr>
              <a:t> want it to decide all issues regarding your child(ren).</a:t>
            </a:r>
          </a:p>
          <a:p>
            <a:pPr>
              <a:buClr>
                <a:schemeClr val="bg2">
                  <a:lumMod val="25000"/>
                </a:schemeClr>
              </a:buClr>
            </a:pPr>
            <a:r>
              <a:rPr lang="en-US" dirty="0">
                <a:latin typeface="Arial" panose="020B0604020202020204" pitchFamily="34" charset="0"/>
                <a:cs typeface="Arial" panose="020B0604020202020204" pitchFamily="34" charset="0"/>
              </a:rPr>
              <a:t>The Child Support Worksheet is required for ALL cases involving children under the age of 19 – unless there is already an existing child support order from the court.</a:t>
            </a:r>
          </a:p>
          <a:p>
            <a:pPr>
              <a:buClr>
                <a:schemeClr val="bg2">
                  <a:lumMod val="25000"/>
                </a:schemeClr>
              </a:buClr>
            </a:pPr>
            <a:r>
              <a:rPr lang="en-US" dirty="0">
                <a:latin typeface="Arial" panose="020B0604020202020204" pitchFamily="34" charset="0"/>
                <a:cs typeface="Arial" panose="020B0604020202020204" pitchFamily="34" charset="0"/>
              </a:rPr>
              <a:t>Download the free Family Law Software to complete the     worksheet. (MANDATORY for child support)</a:t>
            </a: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cstate="print"/>
          <a:stretch>
            <a:fillRect/>
          </a:stretch>
        </p:blipFill>
        <p:spPr>
          <a:xfrm>
            <a:off x="7696199" y="242808"/>
            <a:ext cx="1303683" cy="1296635"/>
          </a:xfrm>
          <a:prstGeom prst="rect">
            <a:avLst/>
          </a:prstGeom>
        </p:spPr>
      </p:pic>
      <p:pic>
        <p:nvPicPr>
          <p:cNvPr id="6" name="Picture 5">
            <a:extLst>
              <a:ext uri="{FF2B5EF4-FFF2-40B4-BE49-F238E27FC236}">
                <a16:creationId xmlns:a16="http://schemas.microsoft.com/office/drawing/2014/main" id="{8DD331E0-615C-46C4-B797-0F235E0CA30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67050" y="5867400"/>
            <a:ext cx="3009900" cy="590550"/>
          </a:xfrm>
          <a:prstGeom prst="rect">
            <a:avLst/>
          </a:prstGeom>
          <a:solidFill>
            <a:schemeClr val="accent1"/>
          </a:solid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FADAA5E5-78D3-FEC3-458F-A0EFBF78893E}"/>
              </a:ext>
            </a:extLst>
          </p:cNvPr>
          <p:cNvSpPr txBox="1">
            <a:spLocks noGrp="1"/>
          </p:cNvSpPr>
          <p:nvPr>
            <p:ph type="title" idx="4294967295"/>
          </p:nvPr>
        </p:nvSpPr>
        <p:spPr>
          <a:xfrm>
            <a:off x="2376510" y="92075"/>
            <a:ext cx="4390980" cy="138925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Required Level 1</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Parenting Class</a:t>
            </a:r>
          </a:p>
        </p:txBody>
      </p:sp>
      <p:sp>
        <p:nvSpPr>
          <p:cNvPr id="3" name="Content Placeholder 2"/>
          <p:cNvSpPr>
            <a:spLocks noGrp="1" noRot="1" noMove="1" noResize="1" noEditPoints="1" noAdjustHandles="1" noChangeArrowheads="1" noChangeShapeType="1"/>
          </p:cNvSpPr>
          <p:nvPr>
            <p:ph idx="1"/>
          </p:nvPr>
        </p:nvSpPr>
        <p:spPr>
          <a:xfrm>
            <a:off x="457200" y="1481328"/>
            <a:ext cx="8001000" cy="4462272"/>
          </a:xfrm>
        </p:spPr>
        <p:txBody>
          <a:bodyPr>
            <a:noAutofit/>
          </a:bodyPr>
          <a:lstStyle/>
          <a:p>
            <a:pPr>
              <a:buClr>
                <a:schemeClr val="bg2">
                  <a:lumMod val="25000"/>
                </a:schemeClr>
              </a:buClr>
            </a:pPr>
            <a:r>
              <a:rPr lang="en-US" sz="2600" dirty="0">
                <a:latin typeface="Arial" panose="020B0604020202020204" pitchFamily="34" charset="0"/>
                <a:cs typeface="Arial" panose="020B0604020202020204" pitchFamily="34" charset="0"/>
              </a:rPr>
              <a:t>Must be completed by all parties involved in a case involving children under the age of 18.</a:t>
            </a:r>
          </a:p>
          <a:p>
            <a:pPr>
              <a:buClr>
                <a:schemeClr val="bg2">
                  <a:lumMod val="25000"/>
                </a:schemeClr>
              </a:buClr>
            </a:pPr>
            <a:r>
              <a:rPr lang="en-US" sz="2600" dirty="0">
                <a:latin typeface="Arial" panose="020B0604020202020204" pitchFamily="34" charset="0"/>
                <a:cs typeface="Arial" panose="020B0604020202020204" pitchFamily="34" charset="0"/>
              </a:rPr>
              <a:t>Go to: </a:t>
            </a:r>
            <a:r>
              <a:rPr lang="en-US" sz="2400" dirty="0">
                <a:hlinkClick r:id="rId2"/>
              </a:rPr>
              <a:t>Fourth Judicial Parenting Class List 06 2025</a:t>
            </a:r>
            <a:endParaRPr lang="en-US" sz="2600" dirty="0">
              <a:solidFill>
                <a:srgbClr val="0070C0"/>
              </a:solidFill>
              <a:latin typeface="Arial" panose="020B0604020202020204" pitchFamily="34" charset="0"/>
              <a:cs typeface="Arial" panose="020B0604020202020204" pitchFamily="34" charset="0"/>
            </a:endParaRPr>
          </a:p>
          <a:p>
            <a:pPr>
              <a:buClr>
                <a:schemeClr val="bg2">
                  <a:lumMod val="25000"/>
                </a:schemeClr>
              </a:buClr>
            </a:pPr>
            <a:r>
              <a:rPr lang="en-US" sz="2600" dirty="0">
                <a:latin typeface="Arial" panose="020B0604020202020204" pitchFamily="34" charset="0"/>
                <a:cs typeface="Arial" panose="020B0604020202020204" pitchFamily="34" charset="0"/>
              </a:rPr>
              <a:t>Classes will require a fee (some may have fee waiver options)</a:t>
            </a:r>
          </a:p>
          <a:p>
            <a:pPr>
              <a:buClr>
                <a:schemeClr val="bg2">
                  <a:lumMod val="25000"/>
                </a:schemeClr>
              </a:buClr>
            </a:pPr>
            <a:r>
              <a:rPr lang="en-US" sz="2600" dirty="0">
                <a:latin typeface="Arial" panose="020B0604020202020204" pitchFamily="34" charset="0"/>
                <a:cs typeface="Arial" panose="020B0604020202020204" pitchFamily="34" charset="0"/>
              </a:rPr>
              <a:t>Once class is complete, make sure to file your certificate of completion with the court.</a:t>
            </a:r>
          </a:p>
        </p:txBody>
      </p:sp>
      <p:pic>
        <p:nvPicPr>
          <p:cNvPr id="5" name="Picture 4">
            <a:extLst>
              <a:ext uri="{FF2B5EF4-FFF2-40B4-BE49-F238E27FC236}">
                <a16:creationId xmlns:a16="http://schemas.microsoft.com/office/drawing/2014/main" id="{421673DD-57A5-461A-AF2C-7CDA9D619D5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0947"/>
            <a:ext cx="2019121" cy="1068484"/>
          </a:xfrm>
          <a:prstGeom prst="rect">
            <a:avLst/>
          </a:prstGeom>
        </p:spPr>
      </p:pic>
      <p:pic>
        <p:nvPicPr>
          <p:cNvPr id="6" name="Picture 5">
            <a:extLst>
              <a:ext uri="{FF2B5EF4-FFF2-40B4-BE49-F238E27FC236}">
                <a16:creationId xmlns:a16="http://schemas.microsoft.com/office/drawing/2014/main" id="{9BD6DB7A-BC25-4E19-880F-BE23034F51B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1439" y="210947"/>
            <a:ext cx="2019121" cy="10684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7381C234-B562-B4FC-1D0B-75281EE2FF3C}"/>
              </a:ext>
            </a:extLst>
          </p:cNvPr>
          <p:cNvSpPr txBox="1">
            <a:spLocks noGrp="1"/>
          </p:cNvSpPr>
          <p:nvPr>
            <p:ph type="title" idx="4294967295"/>
          </p:nvPr>
        </p:nvSpPr>
        <p:spPr>
          <a:xfrm>
            <a:off x="533400" y="267419"/>
            <a:ext cx="63246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l"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Mediation Requirement</a:t>
            </a:r>
          </a:p>
        </p:txBody>
      </p:sp>
      <p:sp>
        <p:nvSpPr>
          <p:cNvPr id="3" name="Content Placeholder 2"/>
          <p:cNvSpPr>
            <a:spLocks noGrp="1"/>
          </p:cNvSpPr>
          <p:nvPr>
            <p:ph idx="1"/>
          </p:nvPr>
        </p:nvSpPr>
        <p:spPr>
          <a:xfrm>
            <a:off x="304800" y="1219200"/>
            <a:ext cx="8001000" cy="5334000"/>
          </a:xfrm>
        </p:spPr>
        <p:txBody>
          <a:bodyPr>
            <a:normAutofit fontScale="25000" lnSpcReduction="20000"/>
          </a:bodyPr>
          <a:lstStyle/>
          <a:p>
            <a:pPr>
              <a:buClr>
                <a:schemeClr val="tx2">
                  <a:lumMod val="75000"/>
                </a:schemeClr>
              </a:buClr>
            </a:pPr>
            <a:r>
              <a:rPr lang="en-US" sz="6400" dirty="0">
                <a:latin typeface="Arial" panose="020B0604020202020204" pitchFamily="34" charset="0"/>
                <a:cs typeface="Arial" panose="020B0604020202020204" pitchFamily="34" charset="0"/>
              </a:rPr>
              <a:t>Mediation is an intervention by a trained neutral third party with the purpose of assisting two or more individuals to reach their own solutions.</a:t>
            </a:r>
          </a:p>
          <a:p>
            <a:pPr>
              <a:spcBef>
                <a:spcPts val="1500"/>
              </a:spcBef>
              <a:buClr>
                <a:schemeClr val="bg2">
                  <a:lumMod val="25000"/>
                </a:schemeClr>
              </a:buClr>
            </a:pPr>
            <a:r>
              <a:rPr lang="en-US" sz="6400" dirty="0">
                <a:latin typeface="Arial" panose="020B0604020202020204" pitchFamily="34" charset="0"/>
                <a:cs typeface="Arial" panose="020B0604020202020204" pitchFamily="34" charset="0"/>
              </a:rPr>
              <a:t>Mediation is MANDATORY in your case when you do not have a full agreement on ALL issues.  If you and the other party have disputed issues and you do not complete mediation, your case may be delayed or dismissed.  </a:t>
            </a:r>
          </a:p>
          <a:p>
            <a:pPr>
              <a:spcBef>
                <a:spcPts val="1500"/>
              </a:spcBef>
              <a:buClr>
                <a:schemeClr val="bg2">
                  <a:lumMod val="25000"/>
                </a:schemeClr>
              </a:buClr>
            </a:pPr>
            <a:r>
              <a:rPr lang="en-US" sz="6400" dirty="0">
                <a:latin typeface="Arial" panose="020B0604020202020204" pitchFamily="34" charset="0"/>
                <a:cs typeface="Arial" panose="020B0604020202020204" pitchFamily="34" charset="0"/>
              </a:rPr>
              <a:t>Parties are encouraged to set mediation as soon as possible. You do not have to reach an agreement at mediation.  Any issues not resolved will be decided by the judge at your contested hearing.</a:t>
            </a:r>
          </a:p>
          <a:p>
            <a:pPr>
              <a:spcBef>
                <a:spcPts val="1500"/>
              </a:spcBef>
              <a:buClr>
                <a:schemeClr val="bg2">
                  <a:lumMod val="25000"/>
                </a:schemeClr>
              </a:buClr>
            </a:pPr>
            <a:r>
              <a:rPr lang="en-US" sz="6400" dirty="0">
                <a:latin typeface="Arial" panose="020B0604020202020204" pitchFamily="34" charset="0"/>
                <a:cs typeface="Arial" panose="020B0604020202020204" pitchFamily="34" charset="0"/>
              </a:rPr>
              <a:t>You may use the Office of Dispute Resolution (ODR).  ODR charges $150 per person, unless your income qualifies you for a fee reduction (JDF 211). Mediation fees must be paid directly to the mediator at least 10 days prior to your scheduled date.  Mediation can also be done privately – they would set their own schedule and fees. </a:t>
            </a:r>
          </a:p>
          <a:p>
            <a:pPr>
              <a:spcBef>
                <a:spcPts val="1500"/>
              </a:spcBef>
              <a:buClr>
                <a:schemeClr val="bg2">
                  <a:lumMod val="25000"/>
                </a:schemeClr>
              </a:buClr>
            </a:pPr>
            <a:r>
              <a:rPr lang="en-US" sz="6400" dirty="0">
                <a:latin typeface="Arial" panose="020B0604020202020204" pitchFamily="34" charset="0"/>
                <a:cs typeface="Arial" panose="020B0604020202020204" pitchFamily="34" charset="0"/>
              </a:rPr>
              <a:t>ODR Mediation is virtual, but please let your Family Court Facilitator know if you have safety concerns or issues related to domestic violence and do not feel it is appropriate for your case.  You can file to ask the court to waive the requirement. (JDF 1307 and 1308)</a:t>
            </a:r>
          </a:p>
          <a:p>
            <a:pPr marL="109728" indent="0" algn="ctr">
              <a:spcBef>
                <a:spcPts val="2000"/>
              </a:spcBef>
              <a:buNone/>
            </a:pPr>
            <a:r>
              <a:rPr lang="en-US" sz="6400" b="1" i="1" dirty="0">
                <a:latin typeface="Arial" panose="020B0604020202020204" pitchFamily="34" charset="0"/>
                <a:cs typeface="Arial" panose="020B0604020202020204" pitchFamily="34" charset="0"/>
              </a:rPr>
              <a:t>Questions regarding Mediation:</a:t>
            </a:r>
          </a:p>
          <a:p>
            <a:pPr marL="109728" indent="0" algn="ctr">
              <a:buNone/>
            </a:pPr>
            <a:r>
              <a:rPr lang="es-US" sz="6400" dirty="0">
                <a:effectLst/>
                <a:latin typeface="Arial" panose="020B0604020202020204" pitchFamily="34" charset="0"/>
                <a:ea typeface="Malgun Gothic" panose="020B0503020000020004" pitchFamily="34" charset="-127"/>
                <a:cs typeface="Arial" panose="020B0604020202020204" pitchFamily="34" charset="0"/>
                <a:hlinkClick r:id="rId2">
                  <a:extLst>
                    <a:ext uri="{A12FA001-AC4F-418D-AE19-62706E023703}">
                      <ahyp:hlinkClr xmlns:ahyp="http://schemas.microsoft.com/office/drawing/2018/hyperlinkcolor" val="tx"/>
                    </a:ext>
                  </a:extLst>
                </a:hlinkClick>
              </a:rPr>
              <a:t>www.coloradojudicial.gov/court-services/office-dispute-resolution</a:t>
            </a:r>
            <a:endParaRPr lang="es-US" sz="6400" dirty="0">
              <a:effectLst/>
              <a:latin typeface="Arial" panose="020B0604020202020204" pitchFamily="34" charset="0"/>
              <a:ea typeface="Malgun Gothic" panose="020B0503020000020004" pitchFamily="34" charset="-127"/>
              <a:cs typeface="Arial" panose="020B0604020202020204" pitchFamily="34" charset="0"/>
            </a:endParaRPr>
          </a:p>
          <a:p>
            <a:pPr marL="109728" indent="0" algn="ctr">
              <a:buNone/>
            </a:pPr>
            <a:endParaRPr lang="en-US" sz="6400" b="1" i="1" dirty="0">
              <a:latin typeface="Arial" panose="020B0604020202020204" pitchFamily="34" charset="0"/>
              <a:cs typeface="Arial" panose="020B0604020202020204" pitchFamily="34" charset="0"/>
            </a:endParaRPr>
          </a:p>
          <a:p>
            <a:pPr algn="ctr"/>
            <a:endParaRPr lang="en-US" sz="6400" dirty="0">
              <a:latin typeface="Arial" panose="020B0604020202020204" pitchFamily="34" charset="0"/>
              <a:cs typeface="Arial" panose="020B0604020202020204" pitchFamily="34" charset="0"/>
            </a:endParaRPr>
          </a:p>
          <a:p>
            <a:endParaRPr lang="en-US" sz="6400" dirty="0">
              <a:latin typeface="Arial" panose="020B0604020202020204" pitchFamily="34" charset="0"/>
              <a:cs typeface="Arial" panose="020B0604020202020204" pitchFamily="34" charset="0"/>
            </a:endParaRPr>
          </a:p>
          <a:p>
            <a:pPr marL="0" indent="0" algn="ctr">
              <a:buNone/>
            </a:pPr>
            <a:r>
              <a:rPr lang="en-US" sz="6400" b="1" i="1" dirty="0">
                <a:latin typeface="Arial" panose="020B0604020202020204" pitchFamily="34" charset="0"/>
                <a:cs typeface="Arial" panose="020B0604020202020204" pitchFamily="34" charset="0"/>
              </a:rPr>
              <a:t>                            </a:t>
            </a:r>
            <a:endParaRPr lang="en-US" sz="64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6B6FBB27-12FF-4E2A-A7AE-611A03B311C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7842" y="76200"/>
            <a:ext cx="1720215" cy="1143000"/>
          </a:xfrm>
          <a:prstGeom prst="rect">
            <a:avLst/>
          </a:prstGeom>
        </p:spPr>
      </p:pic>
    </p:spTree>
    <p:extLst>
      <p:ext uri="{BB962C8B-B14F-4D97-AF65-F5344CB8AC3E}">
        <p14:creationId xmlns:p14="http://schemas.microsoft.com/office/powerpoint/2010/main" val="4218793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a:extLst>
              <a:ext uri="{FF2B5EF4-FFF2-40B4-BE49-F238E27FC236}">
                <a16:creationId xmlns:a16="http://schemas.microsoft.com/office/drawing/2014/main" id="{13BC78C3-CDBB-BFA1-F268-2C7B484B482F}"/>
              </a:ext>
            </a:extLst>
          </p:cNvPr>
          <p:cNvSpPr txBox="1">
            <a:spLocks noGrp="1"/>
          </p:cNvSpPr>
          <p:nvPr>
            <p:ph type="title" idx="4294967295"/>
          </p:nvPr>
        </p:nvSpPr>
        <p:spPr>
          <a:xfrm>
            <a:off x="1333500" y="228600"/>
            <a:ext cx="6477000" cy="1295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Another Mediation Option:</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highlight>
                  <a:srgbClr val="FFFF00"/>
                </a:highlight>
                <a:uLnTx/>
                <a:uFillTx/>
                <a:latin typeface="Arial" panose="020B0604020202020204" pitchFamily="34" charset="0"/>
                <a:ea typeface="+mn-ea"/>
                <a:cs typeface="Arial" panose="020B0604020202020204" pitchFamily="34" charset="0"/>
              </a:rPr>
              <a:t>ENA is Entirely Child Focused</a:t>
            </a:r>
          </a:p>
        </p:txBody>
      </p:sp>
      <p:sp>
        <p:nvSpPr>
          <p:cNvPr id="2" name="Content Placeholder 1">
            <a:extLst>
              <a:ext uri="{FF2B5EF4-FFF2-40B4-BE49-F238E27FC236}">
                <a16:creationId xmlns:a16="http://schemas.microsoft.com/office/drawing/2014/main" id="{E9E7D04F-D6F5-4BCC-82D6-48800D1C3E30}"/>
              </a:ext>
            </a:extLst>
          </p:cNvPr>
          <p:cNvSpPr>
            <a:spLocks noGrp="1"/>
          </p:cNvSpPr>
          <p:nvPr>
            <p:ph idx="1"/>
          </p:nvPr>
        </p:nvSpPr>
        <p:spPr>
          <a:xfrm>
            <a:off x="228600" y="1752600"/>
            <a:ext cx="8686800" cy="3886200"/>
          </a:xfrm>
        </p:spPr>
        <p:txBody>
          <a:bodyPr>
            <a:normAutofit/>
          </a:bodyPr>
          <a:lstStyle/>
          <a:p>
            <a:pPr>
              <a:buClr>
                <a:schemeClr val="bg2">
                  <a:lumMod val="25000"/>
                </a:schemeClr>
              </a:buClr>
            </a:pPr>
            <a:r>
              <a:rPr lang="en-US" sz="1600" dirty="0">
                <a:latin typeface="Arial" panose="020B0604020202020204" pitchFamily="34" charset="0"/>
                <a:cs typeface="Arial" panose="020B0604020202020204" pitchFamily="34" charset="0"/>
              </a:rPr>
              <a:t>The goal of ENA is to move families through court as quickly, fairly and inexpensively as possible.  </a:t>
            </a:r>
            <a:r>
              <a:rPr lang="en-US" sz="1600" b="1" dirty="0">
                <a:latin typeface="Arial" panose="020B0604020202020204" pitchFamily="34" charset="0"/>
                <a:cs typeface="Arial" panose="020B0604020202020204" pitchFamily="34" charset="0"/>
              </a:rPr>
              <a:t>Early agreements tend to benefit the children</a:t>
            </a:r>
            <a:r>
              <a:rPr lang="en-US" sz="16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If parties come to an agreement during the session, they can see their judge on the same day. </a:t>
            </a:r>
            <a:r>
              <a:rPr lang="en-US" sz="1600" dirty="0">
                <a:latin typeface="Arial" panose="020B0604020202020204" pitchFamily="34" charset="0"/>
                <a:cs typeface="Arial" panose="020B0604020202020204" pitchFamily="34" charset="0"/>
              </a:rPr>
              <a:t>Most cases come to a full agreement during the ENA session and receive temporary orders and/or complete their case that day. </a:t>
            </a:r>
            <a:r>
              <a:rPr lang="en-US" sz="1600" i="1" dirty="0">
                <a:latin typeface="Arial" panose="020B0604020202020204" pitchFamily="34" charset="0"/>
                <a:cs typeface="Arial" panose="020B0604020202020204" pitchFamily="34" charset="0"/>
              </a:rPr>
              <a:t>Statutory requirements (waiting period) still apply. </a:t>
            </a:r>
          </a:p>
          <a:p>
            <a:pPr>
              <a:buClr>
                <a:schemeClr val="bg2">
                  <a:lumMod val="25000"/>
                </a:schemeClr>
              </a:buClr>
            </a:pPr>
            <a:r>
              <a:rPr lang="en-US" sz="1600" dirty="0">
                <a:latin typeface="Arial" panose="020B0604020202020204" pitchFamily="34" charset="0"/>
                <a:cs typeface="Arial" panose="020B0604020202020204" pitchFamily="34" charset="0"/>
              </a:rPr>
              <a:t>Our 4</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Judicial </a:t>
            </a:r>
            <a:r>
              <a:rPr lang="en-US" sz="1600" b="1" dirty="0">
                <a:latin typeface="Arial" panose="020B0604020202020204" pitchFamily="34" charset="0"/>
                <a:cs typeface="Arial" panose="020B0604020202020204" pitchFamily="34" charset="0"/>
              </a:rPr>
              <a:t>ENA Team consists of 2 child and family experts </a:t>
            </a:r>
            <a:r>
              <a:rPr lang="en-US" sz="1600" dirty="0">
                <a:latin typeface="Arial" panose="020B0604020202020204" pitchFamily="34" charset="0"/>
                <a:cs typeface="Arial" panose="020B0604020202020204" pitchFamily="34" charset="0"/>
              </a:rPr>
              <a:t>(a licensed clinical social worker, an attorney) </a:t>
            </a:r>
            <a:r>
              <a:rPr lang="en-US" sz="1600" b="1" dirty="0">
                <a:latin typeface="Arial" panose="020B0604020202020204" pitchFamily="34" charset="0"/>
                <a:cs typeface="Arial" panose="020B0604020202020204" pitchFamily="34" charset="0"/>
              </a:rPr>
              <a:t>and YOU</a:t>
            </a:r>
            <a:r>
              <a:rPr lang="en-US" sz="1600" dirty="0">
                <a:latin typeface="Arial" panose="020B0604020202020204" pitchFamily="34" charset="0"/>
                <a:cs typeface="Arial" panose="020B0604020202020204" pitchFamily="34" charset="0"/>
              </a:rPr>
              <a:t>.</a:t>
            </a:r>
          </a:p>
          <a:p>
            <a:pPr>
              <a:buClr>
                <a:schemeClr val="bg2">
                  <a:lumMod val="25000"/>
                </a:schemeClr>
              </a:buClr>
            </a:pPr>
            <a:r>
              <a:rPr lang="en-US" sz="1600" dirty="0">
                <a:latin typeface="Arial" panose="020B0604020202020204" pitchFamily="34" charset="0"/>
                <a:cs typeface="Arial" panose="020B0604020202020204" pitchFamily="34" charset="0"/>
              </a:rPr>
              <a:t>ENA is a great alternative for cases where both parents have the child’s best interest at heart but have not yet come to an agreement regarding parenting time and decision making.  </a:t>
            </a:r>
          </a:p>
          <a:p>
            <a:pPr>
              <a:buClr>
                <a:schemeClr val="bg2">
                  <a:lumMod val="25000"/>
                </a:schemeClr>
              </a:buClr>
            </a:pPr>
            <a:r>
              <a:rPr lang="en-US" sz="1600" dirty="0">
                <a:latin typeface="Arial" panose="020B0604020202020204" pitchFamily="34" charset="0"/>
                <a:cs typeface="Arial" panose="020B0604020202020204" pitchFamily="34" charset="0"/>
              </a:rPr>
              <a:t>ENA is not a good fit for cases with disputed issues regarding property and finances. It is not for parties with safety concerns.</a:t>
            </a:r>
          </a:p>
          <a:p>
            <a:pPr>
              <a:buClr>
                <a:schemeClr val="bg2">
                  <a:lumMod val="25000"/>
                </a:schemeClr>
              </a:buClr>
            </a:pPr>
            <a:r>
              <a:rPr lang="en-US" sz="1600" dirty="0">
                <a:latin typeface="Arial" panose="020B0604020202020204" pitchFamily="34" charset="0"/>
                <a:cs typeface="Arial" panose="020B0604020202020204" pitchFamily="34" charset="0"/>
              </a:rPr>
              <a:t>If you are interested, your Family Court Facilitator will refer you to the ENA team to discuss screening, scheduling and payment/waiver of fees.</a:t>
            </a:r>
          </a:p>
        </p:txBody>
      </p:sp>
    </p:spTree>
    <p:extLst>
      <p:ext uri="{BB962C8B-B14F-4D97-AF65-F5344CB8AC3E}">
        <p14:creationId xmlns:p14="http://schemas.microsoft.com/office/powerpoint/2010/main" val="3092628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4F90F781-6F03-4DC2-5057-BAE18D42E1AF}"/>
              </a:ext>
            </a:extLst>
          </p:cNvPr>
          <p:cNvSpPr txBox="1">
            <a:spLocks noGrp="1"/>
          </p:cNvSpPr>
          <p:nvPr>
            <p:ph type="title" idx="4294967295"/>
          </p:nvPr>
        </p:nvSpPr>
        <p:spPr>
          <a:xfrm>
            <a:off x="2475706" y="284671"/>
            <a:ext cx="4038600" cy="8382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Mediators</a:t>
            </a:r>
          </a:p>
        </p:txBody>
      </p:sp>
      <p:sp>
        <p:nvSpPr>
          <p:cNvPr id="7" name="Text Placeholder 6"/>
          <p:cNvSpPr>
            <a:spLocks noGrp="1"/>
          </p:cNvSpPr>
          <p:nvPr>
            <p:ph type="body" idx="1"/>
          </p:nvPr>
        </p:nvSpPr>
        <p:spPr>
          <a:xfrm>
            <a:off x="455612" y="1277937"/>
            <a:ext cx="4040188" cy="762000"/>
          </a:xfrm>
          <a:solidFill>
            <a:schemeClr val="accent1">
              <a:alpha val="40000"/>
            </a:schemeClr>
          </a:solidFill>
        </p:spPr>
        <p:txBody>
          <a:bodyPr>
            <a:noAutofit/>
          </a:bodyPr>
          <a:lstStyle/>
          <a:p>
            <a:pPr algn="ctr"/>
            <a:r>
              <a:rPr lang="en-US" sz="4000" dirty="0">
                <a:solidFill>
                  <a:schemeClr val="tx1"/>
                </a:solidFill>
                <a:latin typeface="Arial" panose="020B0604020202020204" pitchFamily="34" charset="0"/>
                <a:cs typeface="Arial" panose="020B0604020202020204" pitchFamily="34" charset="0"/>
              </a:rPr>
              <a:t>DO</a:t>
            </a:r>
          </a:p>
        </p:txBody>
      </p:sp>
      <p:sp>
        <p:nvSpPr>
          <p:cNvPr id="8" name="Text Placeholder 7"/>
          <p:cNvSpPr>
            <a:spLocks noGrp="1"/>
          </p:cNvSpPr>
          <p:nvPr>
            <p:ph type="body" sz="half" idx="3"/>
          </p:nvPr>
        </p:nvSpPr>
        <p:spPr>
          <a:xfrm>
            <a:off x="4610100" y="1277937"/>
            <a:ext cx="4041775" cy="762000"/>
          </a:xfrm>
          <a:solidFill>
            <a:schemeClr val="accent1">
              <a:alpha val="40000"/>
            </a:schemeClr>
          </a:solidFill>
        </p:spPr>
        <p:txBody>
          <a:bodyPr>
            <a:noAutofit/>
          </a:bodyPr>
          <a:lstStyle/>
          <a:p>
            <a:pPr algn="ctr"/>
            <a:r>
              <a:rPr lang="en-US" sz="4000" dirty="0">
                <a:solidFill>
                  <a:schemeClr val="tx1"/>
                </a:solidFill>
                <a:latin typeface="Arial" panose="020B0604020202020204" pitchFamily="34" charset="0"/>
                <a:cs typeface="Arial" panose="020B0604020202020204" pitchFamily="34" charset="0"/>
              </a:rPr>
              <a:t>DO NOT</a:t>
            </a:r>
          </a:p>
        </p:txBody>
      </p:sp>
      <p:sp>
        <p:nvSpPr>
          <p:cNvPr id="2" name="Content Placeholder 1"/>
          <p:cNvSpPr>
            <a:spLocks noGrp="1"/>
          </p:cNvSpPr>
          <p:nvPr>
            <p:ph sz="quarter" idx="2"/>
          </p:nvPr>
        </p:nvSpPr>
        <p:spPr>
          <a:xfrm>
            <a:off x="457200" y="2174875"/>
            <a:ext cx="4038600" cy="3235325"/>
          </a:xfrm>
        </p:spPr>
        <p:txBody>
          <a:bodyPr>
            <a:normAutofit lnSpcReduction="10000"/>
          </a:bodyPr>
          <a:lstStyle/>
          <a:p>
            <a:pPr>
              <a:buClr>
                <a:schemeClr val="bg2">
                  <a:lumMod val="25000"/>
                </a:schemeClr>
              </a:buClr>
            </a:pPr>
            <a:r>
              <a:rPr lang="en-US" b="1" dirty="0">
                <a:solidFill>
                  <a:srgbClr val="FF0000"/>
                </a:solidFill>
                <a:latin typeface="Arial" panose="020B0604020202020204" pitchFamily="34" charset="0"/>
                <a:cs typeface="Arial" panose="020B0604020202020204" pitchFamily="34" charset="0"/>
              </a:rPr>
              <a:t>Do</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help parties work together to come to their own agreements.</a:t>
            </a:r>
          </a:p>
          <a:p>
            <a:pPr>
              <a:buClr>
                <a:schemeClr val="bg2">
                  <a:lumMod val="25000"/>
                </a:schemeClr>
              </a:buClr>
            </a:pPr>
            <a:r>
              <a:rPr lang="en-US" b="1" dirty="0">
                <a:solidFill>
                  <a:srgbClr val="FF0000"/>
                </a:solidFill>
                <a:latin typeface="Arial" panose="020B0604020202020204" pitchFamily="34" charset="0"/>
                <a:cs typeface="Arial" panose="020B0604020202020204" pitchFamily="34" charset="0"/>
              </a:rPr>
              <a:t>Do</a:t>
            </a:r>
            <a:r>
              <a:rPr lang="en-US" dirty="0">
                <a:latin typeface="Arial" panose="020B0604020202020204" pitchFamily="34" charset="0"/>
                <a:cs typeface="Arial" panose="020B0604020202020204" pitchFamily="34" charset="0"/>
              </a:rPr>
              <a:t> provide neutral, impartial, professional, and confidential services.</a:t>
            </a:r>
          </a:p>
        </p:txBody>
      </p:sp>
      <p:sp>
        <p:nvSpPr>
          <p:cNvPr id="9" name="Content Placeholder 8"/>
          <p:cNvSpPr>
            <a:spLocks noGrp="1"/>
          </p:cNvSpPr>
          <p:nvPr>
            <p:ph sz="quarter" idx="4"/>
          </p:nvPr>
        </p:nvSpPr>
        <p:spPr>
          <a:xfrm>
            <a:off x="4645025" y="2174875"/>
            <a:ext cx="3813175" cy="3540125"/>
          </a:xfrm>
        </p:spPr>
        <p:txBody>
          <a:bodyPr>
            <a:normAutofit lnSpcReduction="10000"/>
          </a:bodyPr>
          <a:lstStyle/>
          <a:p>
            <a:pPr>
              <a:buClr>
                <a:schemeClr val="bg2">
                  <a:lumMod val="25000"/>
                </a:schemeClr>
              </a:buClr>
            </a:pPr>
            <a:r>
              <a:rPr lang="en-US" sz="2600" b="1" dirty="0">
                <a:solidFill>
                  <a:srgbClr val="FF0000"/>
                </a:solidFill>
                <a:latin typeface="Arial" panose="020B0604020202020204" pitchFamily="34" charset="0"/>
                <a:cs typeface="Arial" panose="020B0604020202020204" pitchFamily="34" charset="0"/>
              </a:rPr>
              <a:t>Do not </a:t>
            </a:r>
            <a:r>
              <a:rPr lang="en-US" sz="2600" dirty="0">
                <a:latin typeface="Arial" panose="020B0604020202020204" pitchFamily="34" charset="0"/>
                <a:cs typeface="Arial" panose="020B0604020202020204" pitchFamily="34" charset="0"/>
              </a:rPr>
              <a:t>represent either party, provide legal advice, or make decisions about the outcome of your case.</a:t>
            </a:r>
          </a:p>
          <a:p>
            <a:pPr>
              <a:buClr>
                <a:schemeClr val="bg2">
                  <a:lumMod val="25000"/>
                </a:schemeClr>
              </a:buClr>
            </a:pPr>
            <a:r>
              <a:rPr lang="en-US" sz="2600" b="1" dirty="0">
                <a:solidFill>
                  <a:srgbClr val="FF0000"/>
                </a:solidFill>
                <a:latin typeface="Arial" panose="020B0604020202020204" pitchFamily="34" charset="0"/>
                <a:cs typeface="Arial" panose="020B0604020202020204" pitchFamily="34" charset="0"/>
              </a:rPr>
              <a:t>Do not </a:t>
            </a:r>
            <a:r>
              <a:rPr lang="en-US" sz="2600" dirty="0">
                <a:latin typeface="Arial" panose="020B0604020202020204" pitchFamily="34" charset="0"/>
                <a:cs typeface="Arial" panose="020B0604020202020204" pitchFamily="34" charset="0"/>
              </a:rPr>
              <a:t>assist you with completing  any forms that you need to file for your case.</a:t>
            </a:r>
          </a:p>
        </p:txBody>
      </p:sp>
    </p:spTree>
    <p:extLst>
      <p:ext uri="{BB962C8B-B14F-4D97-AF65-F5344CB8AC3E}">
        <p14:creationId xmlns:p14="http://schemas.microsoft.com/office/powerpoint/2010/main" val="2809821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7EA26CC8-9374-B2F9-FF46-485C48ED2F54}"/>
              </a:ext>
            </a:extLst>
          </p:cNvPr>
          <p:cNvSpPr txBox="1">
            <a:spLocks noGrp="1"/>
          </p:cNvSpPr>
          <p:nvPr>
            <p:ph type="title" idx="4294967295"/>
          </p:nvPr>
        </p:nvSpPr>
        <p:spPr>
          <a:xfrm>
            <a:off x="304800" y="0"/>
            <a:ext cx="8534400" cy="2057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Change of Contact Info</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and</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Social Security Numbers Required</a:t>
            </a:r>
          </a:p>
        </p:txBody>
      </p:sp>
      <p:sp>
        <p:nvSpPr>
          <p:cNvPr id="3" name="Content Placeholder 2"/>
          <p:cNvSpPr>
            <a:spLocks noGrp="1"/>
          </p:cNvSpPr>
          <p:nvPr>
            <p:ph idx="1"/>
          </p:nvPr>
        </p:nvSpPr>
        <p:spPr>
          <a:xfrm>
            <a:off x="457200" y="1981201"/>
            <a:ext cx="8229600" cy="2971800"/>
          </a:xfrm>
        </p:spPr>
        <p:txBody>
          <a:bodyPr>
            <a:noAutofit/>
          </a:bodyPr>
          <a:lstStyle/>
          <a:p>
            <a:pPr>
              <a:buClr>
                <a:schemeClr val="bg2">
                  <a:lumMod val="25000"/>
                </a:schemeClr>
              </a:buClr>
            </a:pPr>
            <a:r>
              <a:rPr lang="en-US" sz="2400" dirty="0">
                <a:latin typeface="Arial" panose="020B0604020202020204" pitchFamily="34" charset="0"/>
                <a:cs typeface="Arial" panose="020B0604020202020204" pitchFamily="34" charset="0"/>
              </a:rPr>
              <a:t>It is your responsibility to notify the court of any change of contact info.</a:t>
            </a:r>
          </a:p>
          <a:p>
            <a:pPr>
              <a:buClr>
                <a:schemeClr val="bg2">
                  <a:lumMod val="25000"/>
                </a:schemeClr>
              </a:buClr>
            </a:pPr>
            <a:r>
              <a:rPr lang="en-US" sz="2400" dirty="0">
                <a:latin typeface="Arial" panose="020B0604020202020204" pitchFamily="34" charset="0"/>
                <a:cs typeface="Arial" panose="020B0604020202020204" pitchFamily="34" charset="0"/>
              </a:rPr>
              <a:t>Your contact information </a:t>
            </a:r>
          </a:p>
          <a:p>
            <a:pPr marL="109728" indent="0">
              <a:buNone/>
            </a:pPr>
            <a:r>
              <a:rPr lang="en-US" sz="2400" dirty="0">
                <a:latin typeface="Arial" panose="020B0604020202020204" pitchFamily="34" charset="0"/>
                <a:cs typeface="Arial" panose="020B0604020202020204" pitchFamily="34" charset="0"/>
              </a:rPr>
              <a:t>  can be changed by filing the </a:t>
            </a:r>
          </a:p>
          <a:p>
            <a:pPr marL="109728" indent="0">
              <a:buNone/>
            </a:pPr>
            <a:r>
              <a:rPr lang="en-US" sz="2400" dirty="0">
                <a:latin typeface="Arial" panose="020B0604020202020204" pitchFamily="34" charset="0"/>
                <a:cs typeface="Arial" panose="020B0604020202020204" pitchFamily="34" charset="0"/>
              </a:rPr>
              <a:t>  Contact Info Change form (JDF 1312)</a:t>
            </a:r>
          </a:p>
          <a:p>
            <a:pPr>
              <a:buClr>
                <a:schemeClr val="bg2">
                  <a:lumMod val="25000"/>
                </a:schemeClr>
              </a:buClr>
            </a:pPr>
            <a:r>
              <a:rPr lang="en-US" sz="2400" dirty="0">
                <a:latin typeface="Arial" panose="020B0604020202020204" pitchFamily="34" charset="0"/>
                <a:cs typeface="Arial" panose="020B0604020202020204" pitchFamily="34" charset="0"/>
              </a:rPr>
              <a:t>Social Security #’s are needed to enter support orders and are kept access restricted to the public. (JDF 1000)</a:t>
            </a:r>
          </a:p>
        </p:txBody>
      </p:sp>
      <p:pic>
        <p:nvPicPr>
          <p:cNvPr id="3074"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6172200" y="2410370"/>
            <a:ext cx="2251010" cy="1628231"/>
          </a:xfrm>
          <a:prstGeom prst="rect">
            <a:avLst/>
          </a:prstGeom>
          <a:noFill/>
        </p:spPr>
      </p:pic>
      <p:pic>
        <p:nvPicPr>
          <p:cNvPr id="5" name="Picture 4">
            <a:extLst>
              <a:ext uri="{FF2B5EF4-FFF2-40B4-BE49-F238E27FC236}">
                <a16:creationId xmlns:a16="http://schemas.microsoft.com/office/drawing/2014/main" id="{FAFB10C6-BBE4-4BE7-9636-0C29CB2475F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5257800"/>
            <a:ext cx="2143125" cy="1414743"/>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a:extLst>
              <a:ext uri="{FF2B5EF4-FFF2-40B4-BE49-F238E27FC236}">
                <a16:creationId xmlns:a16="http://schemas.microsoft.com/office/drawing/2014/main" id="{0FFE3BEA-A1DC-1A7D-EAAE-69B318632187}"/>
              </a:ext>
            </a:extLst>
          </p:cNvPr>
          <p:cNvSpPr txBox="1">
            <a:spLocks noGrp="1"/>
          </p:cNvSpPr>
          <p:nvPr>
            <p:ph type="title" idx="4294967295"/>
          </p:nvPr>
        </p:nvSpPr>
        <p:spPr>
          <a:xfrm>
            <a:off x="2857500" y="533400"/>
            <a:ext cx="3581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49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Court Care</a:t>
            </a:r>
          </a:p>
          <a:p>
            <a:pPr marL="109728" marR="0" lvl="0" indent="0" algn="ct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9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(El Paso County)</a:t>
            </a:r>
          </a:p>
        </p:txBody>
      </p:sp>
      <p:sp>
        <p:nvSpPr>
          <p:cNvPr id="2" name="Content Placeholder 1"/>
          <p:cNvSpPr>
            <a:spLocks noGrp="1"/>
          </p:cNvSpPr>
          <p:nvPr>
            <p:ph idx="1"/>
          </p:nvPr>
        </p:nvSpPr>
        <p:spPr>
          <a:xfrm>
            <a:off x="533400" y="1981200"/>
            <a:ext cx="8229600" cy="2819400"/>
          </a:xfrm>
        </p:spPr>
        <p:txBody>
          <a:bodyPr>
            <a:normAutofit fontScale="92500" lnSpcReduction="10000"/>
          </a:bodyPr>
          <a:lstStyle/>
          <a:p>
            <a:pPr>
              <a:buClr>
                <a:schemeClr val="bg2">
                  <a:lumMod val="25000"/>
                </a:schemeClr>
              </a:buClr>
            </a:pPr>
            <a:r>
              <a:rPr lang="en-US" sz="3300" dirty="0">
                <a:latin typeface="Arial" panose="020B0604020202020204" pitchFamily="34" charset="0"/>
                <a:cs typeface="Arial" panose="020B0604020202020204" pitchFamily="34" charset="0"/>
              </a:rPr>
              <a:t>Children are not allowed in ANY court proceeding. FREE childcare is provided (based upon availability and health of the child) through Court Care for children ages 6 weeks to 14 years old. Located in room S140.</a:t>
            </a:r>
            <a:endParaRPr lang="en-US" sz="36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8194"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4114800" y="4648200"/>
            <a:ext cx="3546845" cy="19050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a:extLst>
              <a:ext uri="{FF2B5EF4-FFF2-40B4-BE49-F238E27FC236}">
                <a16:creationId xmlns:a16="http://schemas.microsoft.com/office/drawing/2014/main" id="{C5E3CCEF-5E9D-2C45-EF86-9F490B80E6A1}"/>
              </a:ext>
            </a:extLst>
          </p:cNvPr>
          <p:cNvSpPr txBox="1">
            <a:spLocks noGrp="1"/>
          </p:cNvSpPr>
          <p:nvPr>
            <p:ph type="title" idx="4294967295"/>
          </p:nvPr>
        </p:nvSpPr>
        <p:spPr>
          <a:xfrm>
            <a:off x="952500" y="387401"/>
            <a:ext cx="5410200" cy="12846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1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How to file Paperwork</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EL PASO COUNTY</a:t>
            </a:r>
          </a:p>
        </p:txBody>
      </p:sp>
      <p:sp>
        <p:nvSpPr>
          <p:cNvPr id="2" name="Content Placeholder 1"/>
          <p:cNvSpPr>
            <a:spLocks noGrp="1"/>
          </p:cNvSpPr>
          <p:nvPr>
            <p:ph idx="1"/>
          </p:nvPr>
        </p:nvSpPr>
        <p:spPr>
          <a:xfrm>
            <a:off x="457200" y="1676400"/>
            <a:ext cx="8229600" cy="4525963"/>
          </a:xfrm>
        </p:spPr>
        <p:txBody>
          <a:bodyPr>
            <a:normAutofit fontScale="62500" lnSpcReduction="20000"/>
          </a:bodyPr>
          <a:lstStyle/>
          <a:p>
            <a:endParaRPr lang="en-US" dirty="0">
              <a:latin typeface="Arial" panose="020B0604020202020204" pitchFamily="34" charset="0"/>
              <a:cs typeface="Arial" panose="020B0604020202020204" pitchFamily="34" charset="0"/>
            </a:endParaRPr>
          </a:p>
          <a:p>
            <a:pPr>
              <a:buClr>
                <a:schemeClr val="bg2">
                  <a:lumMod val="25000"/>
                </a:schemeClr>
              </a:buClr>
            </a:pPr>
            <a:r>
              <a:rPr lang="en-US" sz="3400" b="1" dirty="0">
                <a:latin typeface="Arial" panose="020B0604020202020204" pitchFamily="34" charset="0"/>
                <a:cs typeface="Arial" panose="020B0604020202020204" pitchFamily="34" charset="0"/>
              </a:rPr>
              <a:t>Hand Delivery: </a:t>
            </a:r>
            <a:r>
              <a:rPr lang="en-US" sz="3400" dirty="0">
                <a:latin typeface="Arial" panose="020B0604020202020204" pitchFamily="34" charset="0"/>
                <a:cs typeface="Arial" panose="020B0604020202020204" pitchFamily="34" charset="0"/>
              </a:rPr>
              <a:t>Room S-101 open M-F from 7:30am to 4:30pm.  Bring your original + 2 copies (single sided documents only).  </a:t>
            </a:r>
          </a:p>
          <a:p>
            <a:pPr>
              <a:spcBef>
                <a:spcPts val="2000"/>
              </a:spcBef>
              <a:buClr>
                <a:schemeClr val="bg2">
                  <a:lumMod val="25000"/>
                </a:schemeClr>
              </a:buClr>
            </a:pPr>
            <a:r>
              <a:rPr lang="en-US" sz="3400" b="1" dirty="0">
                <a:latin typeface="Arial" panose="020B0604020202020204" pitchFamily="34" charset="0"/>
                <a:cs typeface="Arial" panose="020B0604020202020204" pitchFamily="34" charset="0"/>
              </a:rPr>
              <a:t>Mailing to the Courthouse: </a:t>
            </a:r>
            <a:r>
              <a:rPr lang="en-US" sz="3400" dirty="0">
                <a:latin typeface="Arial" panose="020B0604020202020204" pitchFamily="34" charset="0"/>
                <a:cs typeface="Arial" panose="020B0604020202020204" pitchFamily="34" charset="0"/>
              </a:rPr>
              <a:t>Requires the Original + 2 copies of each document (single sided documents only).  Include 2 self-addressed stamped envelopes (one addressed to each party).  The court will keep the original, date stamp and send back the copies for your proof of filing.</a:t>
            </a:r>
          </a:p>
          <a:p>
            <a:pPr>
              <a:spcBef>
                <a:spcPts val="2000"/>
              </a:spcBef>
              <a:buClr>
                <a:schemeClr val="bg2">
                  <a:lumMod val="25000"/>
                </a:schemeClr>
              </a:buClr>
            </a:pPr>
            <a:r>
              <a:rPr lang="en-US" sz="3400" dirty="0">
                <a:latin typeface="Arial" panose="020B0604020202020204" pitchFamily="34" charset="0"/>
                <a:cs typeface="Arial" panose="020B0604020202020204" pitchFamily="34" charset="0"/>
              </a:rPr>
              <a:t>Address: El Paso County Judicial Building</a:t>
            </a:r>
          </a:p>
          <a:p>
            <a:pPr marL="109728" indent="0">
              <a:buNone/>
            </a:pPr>
            <a:r>
              <a:rPr lang="en-US" sz="3400" dirty="0">
                <a:latin typeface="Arial" panose="020B0604020202020204" pitchFamily="34" charset="0"/>
                <a:cs typeface="Arial" panose="020B0604020202020204" pitchFamily="34" charset="0"/>
              </a:rPr>
              <a:t>                   Attn: Room S-101</a:t>
            </a:r>
          </a:p>
          <a:p>
            <a:pPr marL="109728" indent="0">
              <a:buNone/>
            </a:pPr>
            <a:r>
              <a:rPr lang="en-US" sz="3400" dirty="0">
                <a:latin typeface="Arial" panose="020B0604020202020204" pitchFamily="34" charset="0"/>
                <a:cs typeface="Arial" panose="020B0604020202020204" pitchFamily="34" charset="0"/>
              </a:rPr>
              <a:t>                   270 S. Tejon St. </a:t>
            </a:r>
          </a:p>
          <a:p>
            <a:pPr marL="109728" indent="0">
              <a:buNone/>
            </a:pPr>
            <a:r>
              <a:rPr lang="en-US" sz="3400" dirty="0">
                <a:latin typeface="Arial" panose="020B0604020202020204" pitchFamily="34" charset="0"/>
                <a:cs typeface="Arial" panose="020B0604020202020204" pitchFamily="34" charset="0"/>
              </a:rPr>
              <a:t>                   Colorado Springs, CO 80903</a:t>
            </a:r>
          </a:p>
        </p:txBody>
      </p:sp>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6858000" y="0"/>
            <a:ext cx="2133600" cy="19050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93102-34E2-11BB-CAA3-7826EC0E56C1}"/>
            </a:ext>
          </a:extLst>
        </p:cNvPr>
        <p:cNvGrpSpPr/>
        <p:nvPr/>
      </p:nvGrpSpPr>
      <p:grpSpPr>
        <a:xfrm>
          <a:off x="0" y="0"/>
          <a:ext cx="0" cy="0"/>
          <a:chOff x="0" y="0"/>
          <a:chExt cx="0" cy="0"/>
        </a:xfrm>
      </p:grpSpPr>
      <p:sp>
        <p:nvSpPr>
          <p:cNvPr id="6" name="Content Placeholder 1">
            <a:extLst>
              <a:ext uri="{FF2B5EF4-FFF2-40B4-BE49-F238E27FC236}">
                <a16:creationId xmlns:a16="http://schemas.microsoft.com/office/drawing/2014/main" id="{7A2EE55B-A2F1-F917-A019-3E08B5661F17}"/>
              </a:ext>
            </a:extLst>
          </p:cNvPr>
          <p:cNvSpPr txBox="1">
            <a:spLocks noGrp="1"/>
          </p:cNvSpPr>
          <p:nvPr>
            <p:ph type="title" idx="4294967295"/>
          </p:nvPr>
        </p:nvSpPr>
        <p:spPr>
          <a:xfrm>
            <a:off x="914400" y="391714"/>
            <a:ext cx="5410200" cy="12846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1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How to file Paperwork</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TELLER COUNTY</a:t>
            </a:r>
          </a:p>
        </p:txBody>
      </p:sp>
      <p:sp>
        <p:nvSpPr>
          <p:cNvPr id="2" name="Content Placeholder 1">
            <a:extLst>
              <a:ext uri="{FF2B5EF4-FFF2-40B4-BE49-F238E27FC236}">
                <a16:creationId xmlns:a16="http://schemas.microsoft.com/office/drawing/2014/main" id="{771ED91A-C5C4-7B7D-FA8D-3243DB853C4D}"/>
              </a:ext>
            </a:extLst>
          </p:cNvPr>
          <p:cNvSpPr>
            <a:spLocks noGrp="1"/>
          </p:cNvSpPr>
          <p:nvPr>
            <p:ph idx="1"/>
          </p:nvPr>
        </p:nvSpPr>
        <p:spPr>
          <a:xfrm>
            <a:off x="457200" y="1951037"/>
            <a:ext cx="8229600" cy="4525963"/>
          </a:xfrm>
        </p:spPr>
        <p:txBody>
          <a:bodyPr>
            <a:normAutofit fontScale="70000" lnSpcReduction="20000"/>
          </a:bodyPr>
          <a:lstStyle/>
          <a:p>
            <a:pPr>
              <a:buClr>
                <a:schemeClr val="bg2">
                  <a:lumMod val="25000"/>
                </a:schemeClr>
              </a:buClr>
            </a:pPr>
            <a:r>
              <a:rPr lang="en-US" sz="3400" b="1" dirty="0">
                <a:latin typeface="Arial" panose="020B0604020202020204" pitchFamily="34" charset="0"/>
                <a:cs typeface="Arial" panose="020B0604020202020204" pitchFamily="34" charset="0"/>
              </a:rPr>
              <a:t>Hand Delivery:  </a:t>
            </a:r>
            <a:r>
              <a:rPr lang="en-US" sz="3400" dirty="0">
                <a:latin typeface="Arial" panose="020B0604020202020204" pitchFamily="34" charset="0"/>
                <a:cs typeface="Arial" panose="020B0604020202020204" pitchFamily="34" charset="0"/>
              </a:rPr>
              <a:t>Open M-F from 8:00am to 4:00pm.  Bring your original + 2 copies (single sided documents only).</a:t>
            </a:r>
            <a:endParaRPr lang="en-US" sz="3400" b="1" dirty="0">
              <a:latin typeface="Arial" panose="020B0604020202020204" pitchFamily="34" charset="0"/>
              <a:cs typeface="Arial" panose="020B0604020202020204" pitchFamily="34" charset="0"/>
            </a:endParaRPr>
          </a:p>
          <a:p>
            <a:pPr>
              <a:spcBef>
                <a:spcPts val="1500"/>
              </a:spcBef>
              <a:buClr>
                <a:schemeClr val="bg2">
                  <a:lumMod val="25000"/>
                </a:schemeClr>
              </a:buClr>
            </a:pPr>
            <a:r>
              <a:rPr lang="en-US" sz="3400" b="1" dirty="0">
                <a:latin typeface="Arial" panose="020B0604020202020204" pitchFamily="34" charset="0"/>
                <a:cs typeface="Arial" panose="020B0604020202020204" pitchFamily="34" charset="0"/>
              </a:rPr>
              <a:t>Mailing to the Courthouse:  </a:t>
            </a:r>
            <a:r>
              <a:rPr lang="en-US" sz="3400" dirty="0">
                <a:latin typeface="Arial" panose="020B0604020202020204" pitchFamily="34" charset="0"/>
                <a:cs typeface="Arial" panose="020B0604020202020204" pitchFamily="34" charset="0"/>
              </a:rPr>
              <a:t>Requires the Original + 2 copies (single sided documents only).  Include  2 self-addressed stamped envelopes (one addressed to each party).  The court will keep the original, date stamp and mail back the copies for proof of filing.</a:t>
            </a:r>
          </a:p>
          <a:p>
            <a:pPr>
              <a:spcBef>
                <a:spcPts val="1500"/>
              </a:spcBef>
              <a:buClr>
                <a:schemeClr val="bg2">
                  <a:lumMod val="25000"/>
                </a:schemeClr>
              </a:buClr>
            </a:pPr>
            <a:r>
              <a:rPr lang="en-US" sz="3400" dirty="0">
                <a:latin typeface="Arial" panose="020B0604020202020204" pitchFamily="34" charset="0"/>
                <a:cs typeface="Arial" panose="020B0604020202020204" pitchFamily="34" charset="0"/>
              </a:rPr>
              <a:t>Address: Teller County Courthouse</a:t>
            </a:r>
          </a:p>
          <a:p>
            <a:pPr marL="109728" indent="0">
              <a:buNone/>
            </a:pPr>
            <a:r>
              <a:rPr lang="en-US" sz="3400" dirty="0">
                <a:latin typeface="Arial" panose="020B0604020202020204" pitchFamily="34" charset="0"/>
                <a:cs typeface="Arial" panose="020B0604020202020204" pitchFamily="34" charset="0"/>
              </a:rPr>
              <a:t>                  101 W. Bennett Ave.</a:t>
            </a:r>
          </a:p>
          <a:p>
            <a:pPr marL="109728" indent="0">
              <a:buNone/>
            </a:pPr>
            <a:r>
              <a:rPr lang="en-US" sz="3400" dirty="0">
                <a:latin typeface="Arial" panose="020B0604020202020204" pitchFamily="34" charset="0"/>
                <a:cs typeface="Arial" panose="020B0604020202020204" pitchFamily="34" charset="0"/>
              </a:rPr>
              <a:t>                  P.O. Box 997</a:t>
            </a:r>
          </a:p>
          <a:p>
            <a:pPr marL="109728" indent="0">
              <a:buNone/>
            </a:pPr>
            <a:r>
              <a:rPr lang="en-US" sz="3400" dirty="0">
                <a:latin typeface="Arial" panose="020B0604020202020204" pitchFamily="34" charset="0"/>
                <a:cs typeface="Arial" panose="020B0604020202020204" pitchFamily="34" charset="0"/>
              </a:rPr>
              <a:t>                  Cripple Creek, CO 80813</a:t>
            </a:r>
          </a:p>
        </p:txBody>
      </p:sp>
      <p:pic>
        <p:nvPicPr>
          <p:cNvPr id="3" name="Picture 2">
            <a:extLst>
              <a:ext uri="{FF2B5EF4-FFF2-40B4-BE49-F238E27FC236}">
                <a16:creationId xmlns:a16="http://schemas.microsoft.com/office/drawing/2014/main" id="{00963747-5851-61A4-9C66-D9DF50C0E465}"/>
              </a:ex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6705600" y="133739"/>
            <a:ext cx="1828800" cy="1828800"/>
          </a:xfrm>
          <a:prstGeom prst="rect">
            <a:avLst/>
          </a:prstGeom>
          <a:noFill/>
        </p:spPr>
      </p:pic>
    </p:spTree>
    <p:extLst>
      <p:ext uri="{BB962C8B-B14F-4D97-AF65-F5344CB8AC3E}">
        <p14:creationId xmlns:p14="http://schemas.microsoft.com/office/powerpoint/2010/main" val="1402734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C45BADA-A8D5-DC51-8B1F-C51FC4481A7C}"/>
              </a:ext>
            </a:extLst>
          </p:cNvPr>
          <p:cNvSpPr txBox="1">
            <a:spLocks noGrp="1"/>
          </p:cNvSpPr>
          <p:nvPr>
            <p:ph type="title" idx="4294967295"/>
          </p:nvPr>
        </p:nvSpPr>
        <p:spPr>
          <a:xfrm>
            <a:off x="457200" y="507339"/>
            <a:ext cx="5562600" cy="78806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l"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Why Are You Here?</a:t>
            </a:r>
          </a:p>
        </p:txBody>
      </p:sp>
      <p:sp>
        <p:nvSpPr>
          <p:cNvPr id="3" name="Content Placeholder 2"/>
          <p:cNvSpPr>
            <a:spLocks noGrp="1"/>
          </p:cNvSpPr>
          <p:nvPr>
            <p:ph idx="1"/>
          </p:nvPr>
        </p:nvSpPr>
        <p:spPr>
          <a:xfrm>
            <a:off x="457200" y="1481329"/>
            <a:ext cx="8229600" cy="3547872"/>
          </a:xfrm>
        </p:spPr>
        <p:txBody>
          <a:bodyPr/>
          <a:lstStyle/>
          <a:p>
            <a:pPr>
              <a:buClr>
                <a:schemeClr val="bg2">
                  <a:lumMod val="25000"/>
                </a:schemeClr>
              </a:buClr>
            </a:pPr>
            <a:r>
              <a:rPr lang="en-US" dirty="0">
                <a:latin typeface="Arial" panose="020B0604020202020204" pitchFamily="34" charset="0"/>
                <a:cs typeface="Arial" panose="020B0604020202020204" pitchFamily="34" charset="0"/>
              </a:rPr>
              <a:t>You are here to complete your court ordered Initial Status Conference.</a:t>
            </a:r>
          </a:p>
          <a:p>
            <a:pPr>
              <a:buClr>
                <a:schemeClr val="bg2">
                  <a:lumMod val="25000"/>
                </a:schemeClr>
              </a:buClr>
            </a:pPr>
            <a:r>
              <a:rPr lang="en-US" dirty="0">
                <a:latin typeface="Arial" panose="020B0604020202020204" pitchFamily="34" charset="0"/>
                <a:cs typeface="Arial" panose="020B0604020202020204" pitchFamily="34" charset="0"/>
              </a:rPr>
              <a:t>All Dissolution of Marriage, Dissolution of Civil Union, Legal Separation, Allocation of Parental Responsibilities, Invalidity of Marriage &amp; Invalidity of Civil Union cases must complete an Initial Status Conference within 42 days of the filing of the case.</a:t>
            </a:r>
          </a:p>
        </p:txBody>
      </p:sp>
      <p:pic>
        <p:nvPicPr>
          <p:cNvPr id="11266"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5422641" y="4864128"/>
            <a:ext cx="3264159" cy="1805705"/>
          </a:xfrm>
          <a:prstGeom prst="rect">
            <a:avLst/>
          </a:prstGeom>
          <a:noFill/>
        </p:spPr>
      </p:pic>
      <p:pic>
        <p:nvPicPr>
          <p:cNvPr id="11268"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7239000" y="152400"/>
            <a:ext cx="1143000" cy="11430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a:extLst>
              <a:ext uri="{FF2B5EF4-FFF2-40B4-BE49-F238E27FC236}">
                <a16:creationId xmlns:a16="http://schemas.microsoft.com/office/drawing/2014/main" id="{95C185EB-EECE-5C7A-9ECB-CBEAE9D20AA6}"/>
              </a:ext>
            </a:extLst>
          </p:cNvPr>
          <p:cNvSpPr txBox="1">
            <a:spLocks noGrp="1"/>
          </p:cNvSpPr>
          <p:nvPr>
            <p:ph type="title" idx="4294967295"/>
          </p:nvPr>
        </p:nvSpPr>
        <p:spPr>
          <a:xfrm>
            <a:off x="1028700" y="128687"/>
            <a:ext cx="7086600" cy="6210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Pro Se E-Filing</a:t>
            </a:r>
          </a:p>
        </p:txBody>
      </p:sp>
      <p:sp>
        <p:nvSpPr>
          <p:cNvPr id="2" name="Content Placeholder 1">
            <a:extLst>
              <a:ext uri="{FF2B5EF4-FFF2-40B4-BE49-F238E27FC236}">
                <a16:creationId xmlns:a16="http://schemas.microsoft.com/office/drawing/2014/main" id="{C5C6129B-61C8-43E2-9EC3-9F8940313E5A}"/>
              </a:ext>
            </a:extLst>
          </p:cNvPr>
          <p:cNvSpPr>
            <a:spLocks noGrp="1"/>
          </p:cNvSpPr>
          <p:nvPr>
            <p:ph idx="1"/>
          </p:nvPr>
        </p:nvSpPr>
        <p:spPr/>
        <p:txBody>
          <a:bodyPr>
            <a:normAutofit fontScale="92500" lnSpcReduction="10000"/>
          </a:bodyPr>
          <a:lstStyle/>
          <a:p>
            <a:r>
              <a:rPr lang="en-US" dirty="0">
                <a:latin typeface="Arial" panose="020B0604020202020204" pitchFamily="34" charset="0"/>
                <a:cs typeface="Arial" panose="020B0604020202020204" pitchFamily="34" charset="0"/>
              </a:rPr>
              <a:t>One-time opt-in fee of $12.00</a:t>
            </a:r>
          </a:p>
          <a:p>
            <a:pPr lvl="1"/>
            <a:r>
              <a:rPr lang="en-US" dirty="0">
                <a:latin typeface="Arial" panose="020B0604020202020204" pitchFamily="34" charset="0"/>
                <a:cs typeface="Arial" panose="020B0604020202020204" pitchFamily="34" charset="0"/>
              </a:rPr>
              <a:t>This creates a Colorado Courts E-Filing (CCE) account. </a:t>
            </a:r>
          </a:p>
          <a:p>
            <a:pPr lvl="1"/>
            <a:r>
              <a:rPr lang="en-US" dirty="0">
                <a:latin typeface="Arial" panose="020B0604020202020204" pitchFamily="34" charset="0"/>
                <a:cs typeface="Arial" panose="020B0604020202020204" pitchFamily="34" charset="0"/>
              </a:rPr>
              <a:t>Once your account is created, you can check the status of your case online and view filings.</a:t>
            </a:r>
          </a:p>
          <a:p>
            <a:r>
              <a:rPr lang="en-US" dirty="0">
                <a:latin typeface="Arial" panose="020B0604020202020204" pitchFamily="34" charset="0"/>
                <a:cs typeface="Arial" panose="020B0604020202020204" pitchFamily="34" charset="0"/>
              </a:rPr>
              <a:t>Per Submission Fee - $12.00 </a:t>
            </a:r>
          </a:p>
          <a:p>
            <a:pPr lvl="1"/>
            <a:r>
              <a:rPr lang="en-US" dirty="0">
                <a:latin typeface="Arial" panose="020B0604020202020204" pitchFamily="34" charset="0"/>
                <a:cs typeface="Arial" panose="020B0604020202020204" pitchFamily="34" charset="0"/>
              </a:rPr>
              <a:t>This is charged each time you file. You can file multiple forms under one submission.</a:t>
            </a:r>
          </a:p>
          <a:p>
            <a:pPr lvl="1"/>
            <a:r>
              <a:rPr lang="en-US" dirty="0">
                <a:latin typeface="Arial" panose="020B0604020202020204" pitchFamily="34" charset="0"/>
                <a:cs typeface="Arial" panose="020B0604020202020204" pitchFamily="34" charset="0"/>
              </a:rPr>
              <a:t>There are additional fees for mailing forms to the other side, etc.</a:t>
            </a:r>
          </a:p>
          <a:p>
            <a:r>
              <a:rPr lang="en-US" dirty="0">
                <a:latin typeface="Arial" panose="020B0604020202020204" pitchFamily="34" charset="0"/>
                <a:cs typeface="Arial" panose="020B0604020202020204" pitchFamily="34" charset="0"/>
              </a:rPr>
              <a:t>None of the fees are refundable.</a:t>
            </a:r>
          </a:p>
          <a:p>
            <a:r>
              <a:rPr lang="en-US" dirty="0">
                <a:latin typeface="Arial" panose="020B0604020202020204" pitchFamily="34" charset="0"/>
                <a:cs typeface="Arial" panose="020B0604020202020204" pitchFamily="34" charset="0"/>
              </a:rPr>
              <a:t>No fee waivers for electronic filings. For more information, visit:</a:t>
            </a:r>
          </a:p>
          <a:p>
            <a:pPr indent="0">
              <a:buNone/>
            </a:pPr>
            <a:r>
              <a:rPr lang="es-US" u="sng" dirty="0">
                <a:effectLst/>
                <a:latin typeface="Arial" panose="020B0604020202020204" pitchFamily="34"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https://www.coloradojudicial.gov</a:t>
            </a:r>
            <a:r>
              <a:rPr lang="es-US" u="sng" dirty="0">
                <a:effectLst/>
                <a:latin typeface="Arial" panose="020B0604020202020204" pitchFamily="34" charset="0"/>
                <a:ea typeface="Malgun Gothic" panose="020B0503020000020004" pitchFamily="34" charset="-127"/>
                <a:cs typeface="Arial" panose="020B0604020202020204" pitchFamily="34" charset="0"/>
                <a:hlinkClick r:id="rId2">
                  <a:extLst>
                    <a:ext uri="{A12FA001-AC4F-418D-AE19-62706E023703}">
                      <ahyp:hlinkClr xmlns:ahyp="http://schemas.microsoft.com/office/drawing/2018/hyperlinkcolor" val="tx"/>
                    </a:ext>
                  </a:extLst>
                </a:hlinkClick>
              </a:rPr>
              <a:t>/e-filing-non-attorneys</a:t>
            </a:r>
            <a:r>
              <a:rPr lang="en-US" dirty="0">
                <a:latin typeface="Arial" panose="020B0604020202020204" pitchFamily="34" charset="0"/>
                <a:cs typeface="Arial" panose="020B0604020202020204" pitchFamily="34" charset="0"/>
              </a:rPr>
              <a:t>   </a:t>
            </a:r>
          </a:p>
        </p:txBody>
      </p:sp>
      <p:pic>
        <p:nvPicPr>
          <p:cNvPr id="4" name="Picture 3">
            <a:extLst>
              <a:ext uri="{FF2B5EF4-FFF2-40B4-BE49-F238E27FC236}">
                <a16:creationId xmlns:a16="http://schemas.microsoft.com/office/drawing/2014/main" id="{B4315986-E40A-7291-02C0-8CE3595057D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12029" y="866376"/>
            <a:ext cx="2119941" cy="411518"/>
          </a:xfrm>
          <a:prstGeom prst="rect">
            <a:avLst/>
          </a:prstGeom>
          <a:noFill/>
          <a:ln>
            <a:noFill/>
          </a:ln>
        </p:spPr>
      </p:pic>
    </p:spTree>
    <p:extLst>
      <p:ext uri="{BB962C8B-B14F-4D97-AF65-F5344CB8AC3E}">
        <p14:creationId xmlns:p14="http://schemas.microsoft.com/office/powerpoint/2010/main" val="532063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a:extLst>
              <a:ext uri="{FF2B5EF4-FFF2-40B4-BE49-F238E27FC236}">
                <a16:creationId xmlns:a16="http://schemas.microsoft.com/office/drawing/2014/main" id="{808DA5F7-BA4C-8308-C191-578E2548644A}"/>
              </a:ext>
            </a:extLst>
          </p:cNvPr>
          <p:cNvSpPr txBox="1">
            <a:spLocks noGrp="1"/>
          </p:cNvSpPr>
          <p:nvPr>
            <p:ph type="title" idx="4294967295"/>
          </p:nvPr>
        </p:nvSpPr>
        <p:spPr>
          <a:xfrm>
            <a:off x="1666875" y="457201"/>
            <a:ext cx="5705475" cy="76199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Additional Assistance</a:t>
            </a:r>
          </a:p>
        </p:txBody>
      </p:sp>
      <p:sp>
        <p:nvSpPr>
          <p:cNvPr id="3" name="Content Placeholder 2"/>
          <p:cNvSpPr>
            <a:spLocks noGrp="1"/>
          </p:cNvSpPr>
          <p:nvPr>
            <p:ph idx="1"/>
          </p:nvPr>
        </p:nvSpPr>
        <p:spPr>
          <a:xfrm>
            <a:off x="457200" y="1646237"/>
            <a:ext cx="8229600" cy="4525963"/>
          </a:xfrm>
        </p:spPr>
        <p:txBody>
          <a:bodyPr>
            <a:normAutofit fontScale="92500" lnSpcReduction="10000"/>
          </a:bodyPr>
          <a:lstStyle/>
          <a:p>
            <a:pPr>
              <a:buClr>
                <a:schemeClr val="bg2">
                  <a:lumMod val="25000"/>
                </a:schemeClr>
              </a:buClr>
            </a:pPr>
            <a:r>
              <a:rPr lang="en-US" dirty="0">
                <a:latin typeface="Arial" panose="020B0604020202020204" pitchFamily="34" charset="0"/>
                <a:cs typeface="Arial" panose="020B0604020202020204" pitchFamily="34" charset="0"/>
              </a:rPr>
              <a:t>Email is the best way to reach me going forward. Please allow at least 48 business hours before sending follow up/duplicate email </a:t>
            </a:r>
          </a:p>
          <a:p>
            <a:pPr>
              <a:spcBef>
                <a:spcPts val="1500"/>
              </a:spcBef>
              <a:buClr>
                <a:schemeClr val="bg2">
                  <a:lumMod val="25000"/>
                </a:schemeClr>
              </a:buClr>
            </a:pPr>
            <a:r>
              <a:rPr lang="en-US" dirty="0">
                <a:latin typeface="Arial" panose="020B0604020202020204" pitchFamily="34" charset="0"/>
                <a:cs typeface="Arial" panose="020B0604020202020204" pitchFamily="34" charset="0"/>
              </a:rPr>
              <a:t>PLEASE just “reply” back to original email I send and all future emails if possible! This will help get a quicker response from time saved looking up case number and what was discussed previously (1000+ emails a month) – </a:t>
            </a:r>
            <a:r>
              <a:rPr lang="en-US" dirty="0">
                <a:solidFill>
                  <a:srgbClr val="0070C0"/>
                </a:solidFill>
                <a:latin typeface="Arial" panose="020B0604020202020204" pitchFamily="34" charset="0"/>
                <a:cs typeface="Arial" panose="020B0604020202020204" pitchFamily="34" charset="0"/>
              </a:rPr>
              <a:t>daphne.robinson@judicial.state.co.us</a:t>
            </a:r>
          </a:p>
          <a:p>
            <a:pPr>
              <a:spcBef>
                <a:spcPts val="1500"/>
              </a:spcBef>
              <a:buClr>
                <a:schemeClr val="bg2">
                  <a:lumMod val="25000"/>
                </a:schemeClr>
              </a:buClr>
            </a:pPr>
            <a:r>
              <a:rPr lang="en-US" dirty="0">
                <a:latin typeface="Arial" panose="020B0604020202020204" pitchFamily="34" charset="0"/>
                <a:cs typeface="Arial" panose="020B0604020202020204" pitchFamily="34" charset="0"/>
              </a:rPr>
              <a:t>You may also contact our office at 719.452.5104 to schedule a 15-minute phone appointment during the FCF Access Hours.</a:t>
            </a:r>
          </a:p>
        </p:txBody>
      </p:sp>
      <p:pic>
        <p:nvPicPr>
          <p:cNvPr id="1032" name="Picture 8">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228600" y="228600"/>
            <a:ext cx="1419225" cy="1347184"/>
          </a:xfrm>
          <a:prstGeom prst="rect">
            <a:avLst/>
          </a:prstGeom>
          <a:noFill/>
        </p:spPr>
      </p:pic>
      <p:pic>
        <p:nvPicPr>
          <p:cNvPr id="8" name="Picture 8">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7391400" y="152400"/>
            <a:ext cx="1419225" cy="134718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a:extLst>
              <a:ext uri="{FF2B5EF4-FFF2-40B4-BE49-F238E27FC236}">
                <a16:creationId xmlns:a16="http://schemas.microsoft.com/office/drawing/2014/main" id="{6DE72258-4470-B333-D597-A1E532364DE4}"/>
              </a:ext>
            </a:extLst>
          </p:cNvPr>
          <p:cNvSpPr txBox="1">
            <a:spLocks noGrp="1"/>
          </p:cNvSpPr>
          <p:nvPr>
            <p:ph type="title" idx="4294967295"/>
          </p:nvPr>
        </p:nvSpPr>
        <p:spPr>
          <a:xfrm>
            <a:off x="2045057" y="150707"/>
            <a:ext cx="5943600" cy="11668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ISC Overview &amp;</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Case Management Order</a:t>
            </a:r>
          </a:p>
        </p:txBody>
      </p:sp>
      <p:sp>
        <p:nvSpPr>
          <p:cNvPr id="2" name="Content Placeholder 1">
            <a:extLst>
              <a:ext uri="{FF2B5EF4-FFF2-40B4-BE49-F238E27FC236}">
                <a16:creationId xmlns:a16="http://schemas.microsoft.com/office/drawing/2014/main" id="{292C1AB3-89B7-4494-B2F4-1D2E6DBE10B2}"/>
              </a:ext>
            </a:extLst>
          </p:cNvPr>
          <p:cNvSpPr>
            <a:spLocks noGrp="1"/>
          </p:cNvSpPr>
          <p:nvPr>
            <p:ph idx="1"/>
          </p:nvPr>
        </p:nvSpPr>
        <p:spPr>
          <a:xfrm>
            <a:off x="457200" y="1481328"/>
            <a:ext cx="8229600" cy="4192001"/>
          </a:xfrm>
        </p:spPr>
        <p:txBody>
          <a:bodyPr>
            <a:normAutofit fontScale="92500" lnSpcReduction="20000"/>
          </a:bodyPr>
          <a:lstStyle/>
          <a:p>
            <a:pPr>
              <a:buClr>
                <a:schemeClr val="bg2">
                  <a:lumMod val="25000"/>
                </a:schemeClr>
              </a:buClr>
            </a:pPr>
            <a:r>
              <a:rPr lang="en-US" b="1" dirty="0">
                <a:latin typeface="Arial" panose="020B0604020202020204" pitchFamily="34" charset="0"/>
                <a:cs typeface="Arial" panose="020B0604020202020204" pitchFamily="34" charset="0"/>
              </a:rPr>
              <a:t>Order and Notice of ISC</a:t>
            </a:r>
            <a:endParaRPr lang="en-US" dirty="0">
              <a:latin typeface="Arial" panose="020B0604020202020204" pitchFamily="34" charset="0"/>
              <a:cs typeface="Arial" panose="020B0604020202020204" pitchFamily="34" charset="0"/>
            </a:endParaRPr>
          </a:p>
          <a:p>
            <a:pPr lvl="1">
              <a:buClr>
                <a:schemeClr val="bg2">
                  <a:lumMod val="25000"/>
                </a:schemeClr>
              </a:buClr>
            </a:pPr>
            <a:r>
              <a:rPr lang="en-US" b="1" dirty="0">
                <a:latin typeface="Arial" panose="020B0604020202020204" pitchFamily="34" charset="0"/>
                <a:cs typeface="Arial" panose="020B0604020202020204" pitchFamily="34" charset="0"/>
              </a:rPr>
              <a:t>Case Management Order (FCF 400).</a:t>
            </a:r>
          </a:p>
          <a:p>
            <a:pPr lvl="1">
              <a:buClr>
                <a:schemeClr val="bg2">
                  <a:lumMod val="25000"/>
                </a:schemeClr>
              </a:buClr>
            </a:pPr>
            <a:r>
              <a:rPr lang="en-US" dirty="0">
                <a:latin typeface="Arial" panose="020B0604020202020204" pitchFamily="34" charset="0"/>
                <a:cs typeface="Arial" panose="020B0604020202020204" pitchFamily="34" charset="0"/>
              </a:rPr>
              <a:t>Both are orders of the court signed by a judge.</a:t>
            </a:r>
          </a:p>
          <a:p>
            <a:pPr lvl="1">
              <a:buClr>
                <a:schemeClr val="bg2">
                  <a:lumMod val="25000"/>
                </a:schemeClr>
              </a:buClr>
            </a:pPr>
            <a:r>
              <a:rPr lang="en-US" dirty="0">
                <a:latin typeface="Arial" panose="020B0604020202020204" pitchFamily="34" charset="0"/>
                <a:cs typeface="Arial" panose="020B0604020202020204" pitchFamily="34" charset="0"/>
              </a:rPr>
              <a:t>Parties are required to comply with both orders.</a:t>
            </a:r>
          </a:p>
          <a:p>
            <a:pPr>
              <a:buClr>
                <a:schemeClr val="bg2">
                  <a:lumMod val="25000"/>
                </a:schemeClr>
              </a:buClr>
            </a:pPr>
            <a:r>
              <a:rPr lang="en-US" dirty="0">
                <a:latin typeface="Arial" panose="020B0604020202020204" pitchFamily="34" charset="0"/>
                <a:cs typeface="Arial" panose="020B0604020202020204" pitchFamily="34" charset="0"/>
              </a:rPr>
              <a:t>Your case will be set for an </a:t>
            </a:r>
            <a:r>
              <a:rPr lang="en-US" b="1" i="1" u="sng" dirty="0">
                <a:latin typeface="Arial" panose="020B0604020202020204" pitchFamily="34" charset="0"/>
                <a:cs typeface="Arial" panose="020B0604020202020204" pitchFamily="34" charset="0"/>
              </a:rPr>
              <a:t>internal</a:t>
            </a:r>
            <a:r>
              <a:rPr lang="en-US" dirty="0">
                <a:latin typeface="Arial" panose="020B0604020202020204" pitchFamily="34" charset="0"/>
                <a:cs typeface="Arial" panose="020B0604020202020204" pitchFamily="34" charset="0"/>
              </a:rPr>
              <a:t> review about 45 days out from today’s date.  This is for the court to check the status of your case and see if you have complied with the orders.</a:t>
            </a:r>
          </a:p>
          <a:p>
            <a:pPr>
              <a:buClr>
                <a:schemeClr val="bg2">
                  <a:lumMod val="25000"/>
                </a:schemeClr>
              </a:buClr>
            </a:pPr>
            <a:r>
              <a:rPr lang="en-US" dirty="0">
                <a:latin typeface="Arial" panose="020B0604020202020204" pitchFamily="34" charset="0"/>
                <a:cs typeface="Arial" panose="020B0604020202020204" pitchFamily="34" charset="0"/>
              </a:rPr>
              <a:t>Your case can be delayed or dismissed if you do not comply with the orders.</a:t>
            </a:r>
          </a:p>
          <a:p>
            <a:pPr>
              <a:buClr>
                <a:schemeClr val="bg2">
                  <a:lumMod val="25000"/>
                </a:schemeClr>
              </a:buClr>
            </a:pPr>
            <a:r>
              <a:rPr lang="en-US" b="1" dirty="0">
                <a:latin typeface="Arial" panose="020B0604020202020204" pitchFamily="34" charset="0"/>
                <a:cs typeface="Arial" panose="020B0604020202020204" pitchFamily="34" charset="0"/>
              </a:rPr>
              <a:t>Temporary Orders Hearing </a:t>
            </a:r>
            <a:r>
              <a:rPr lang="en-US" dirty="0">
                <a:latin typeface="Arial" panose="020B0604020202020204" pitchFamily="34" charset="0"/>
                <a:cs typeface="Arial" panose="020B0604020202020204" pitchFamily="34" charset="0"/>
              </a:rPr>
              <a:t>– Can be requested by either party.  This is a hearing where orders can be put in place until your Final  Orders Hearing.</a:t>
            </a:r>
          </a:p>
        </p:txBody>
      </p:sp>
      <p:pic>
        <p:nvPicPr>
          <p:cNvPr id="5" name="Picture 4">
            <a:extLst>
              <a:ext uri="{FF2B5EF4-FFF2-40B4-BE49-F238E27FC236}">
                <a16:creationId xmlns:a16="http://schemas.microsoft.com/office/drawing/2014/main" id="{A4C2872F-0787-4983-8F24-C6E6F06A653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15200" y="5673329"/>
            <a:ext cx="1264646" cy="910033"/>
          </a:xfrm>
          <a:prstGeom prst="rect">
            <a:avLst/>
          </a:prstGeom>
        </p:spPr>
      </p:pic>
      <p:pic>
        <p:nvPicPr>
          <p:cNvPr id="7" name="Picture 6">
            <a:extLst>
              <a:ext uri="{FF2B5EF4-FFF2-40B4-BE49-F238E27FC236}">
                <a16:creationId xmlns:a16="http://schemas.microsoft.com/office/drawing/2014/main" id="{48C427DC-5E7D-4AB7-90DF-0ADA11386043}"/>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800" y="304800"/>
            <a:ext cx="1178324" cy="847916"/>
          </a:xfrm>
          <a:prstGeom prst="rect">
            <a:avLst/>
          </a:prstGeom>
        </p:spPr>
      </p:pic>
    </p:spTree>
    <p:extLst>
      <p:ext uri="{BB962C8B-B14F-4D97-AF65-F5344CB8AC3E}">
        <p14:creationId xmlns:p14="http://schemas.microsoft.com/office/powerpoint/2010/main" val="401344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a:extLst>
              <a:ext uri="{FF2B5EF4-FFF2-40B4-BE49-F238E27FC236}">
                <a16:creationId xmlns:a16="http://schemas.microsoft.com/office/drawing/2014/main" id="{1A4841CC-0817-1FC3-1E82-0159B35F4826}"/>
              </a:ext>
            </a:extLst>
          </p:cNvPr>
          <p:cNvSpPr txBox="1">
            <a:spLocks noGrp="1"/>
          </p:cNvSpPr>
          <p:nvPr>
            <p:ph type="title" idx="4294967295"/>
          </p:nvPr>
        </p:nvSpPr>
        <p:spPr>
          <a:xfrm>
            <a:off x="1485900" y="288568"/>
            <a:ext cx="7239000" cy="7755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l"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After the ISC you will receive:</a:t>
            </a:r>
          </a:p>
        </p:txBody>
      </p:sp>
      <p:sp>
        <p:nvSpPr>
          <p:cNvPr id="2" name="Content Placeholder 1">
            <a:extLst>
              <a:ext uri="{FF2B5EF4-FFF2-40B4-BE49-F238E27FC236}">
                <a16:creationId xmlns:a16="http://schemas.microsoft.com/office/drawing/2014/main" id="{1B167335-DCA0-4DD9-BBF5-BC6DE865D85B}"/>
              </a:ext>
            </a:extLst>
          </p:cNvPr>
          <p:cNvSpPr>
            <a:spLocks noGrp="1"/>
          </p:cNvSpPr>
          <p:nvPr>
            <p:ph idx="1"/>
          </p:nvPr>
        </p:nvSpPr>
        <p:spPr>
          <a:xfrm>
            <a:off x="457200" y="1481329"/>
            <a:ext cx="8229600" cy="3700272"/>
          </a:xfrm>
        </p:spPr>
        <p:txBody>
          <a:bodyPr>
            <a:normAutofit/>
          </a:bodyPr>
          <a:lstStyle/>
          <a:p>
            <a:pPr>
              <a:buClr>
                <a:schemeClr val="bg2">
                  <a:lumMod val="25000"/>
                </a:schemeClr>
              </a:buClr>
            </a:pPr>
            <a:r>
              <a:rPr lang="en-US" sz="3200" dirty="0">
                <a:latin typeface="Arial" panose="020B0604020202020204" pitchFamily="34" charset="0"/>
                <a:cs typeface="Arial" panose="020B0604020202020204" pitchFamily="34" charset="0"/>
              </a:rPr>
              <a:t>An Initial Status Conference Order that outlines specific due dates for your case. (Sent through regular mail or e-filing)</a:t>
            </a:r>
          </a:p>
          <a:p>
            <a:pPr>
              <a:buClr>
                <a:schemeClr val="bg2">
                  <a:lumMod val="25000"/>
                </a:schemeClr>
              </a:buClr>
            </a:pPr>
            <a:r>
              <a:rPr lang="en-US" sz="3200" dirty="0">
                <a:latin typeface="Arial" panose="020B0604020202020204" pitchFamily="34" charset="0"/>
                <a:cs typeface="Arial" panose="020B0604020202020204" pitchFamily="34" charset="0"/>
              </a:rPr>
              <a:t>An email w/forms required to complete your case and procedural instructions to move case forward</a:t>
            </a:r>
          </a:p>
          <a:p>
            <a:pPr>
              <a:buClr>
                <a:schemeClr val="bg2">
                  <a:lumMod val="25000"/>
                </a:schemeClr>
              </a:buClr>
            </a:pPr>
            <a:r>
              <a:rPr lang="en-US" sz="3200" dirty="0">
                <a:latin typeface="Arial" panose="020B0604020202020204" pitchFamily="34" charset="0"/>
                <a:cs typeface="Arial" panose="020B0604020202020204" pitchFamily="34" charset="0"/>
              </a:rPr>
              <a:t>FCF contact information – Email is Best! </a:t>
            </a:r>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04B5CF4A-D6BE-4B53-82B1-5F4F262C5D7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8600" y="5244877"/>
            <a:ext cx="2133600" cy="1524828"/>
          </a:xfrm>
          <a:prstGeom prst="rect">
            <a:avLst/>
          </a:prstGeom>
        </p:spPr>
      </p:pic>
      <p:pic>
        <p:nvPicPr>
          <p:cNvPr id="5" name="Picture 4">
            <a:extLst>
              <a:ext uri="{FF2B5EF4-FFF2-40B4-BE49-F238E27FC236}">
                <a16:creationId xmlns:a16="http://schemas.microsoft.com/office/drawing/2014/main" id="{A287FD5E-7E04-42EF-8B50-2F3FF9A2365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334074"/>
            <a:ext cx="1064732" cy="1024128"/>
          </a:xfrm>
          <a:prstGeom prst="rect">
            <a:avLst/>
          </a:prstGeom>
        </p:spPr>
      </p:pic>
    </p:spTree>
    <p:extLst>
      <p:ext uri="{BB962C8B-B14F-4D97-AF65-F5344CB8AC3E}">
        <p14:creationId xmlns:p14="http://schemas.microsoft.com/office/powerpoint/2010/main" val="322953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
            <a:extLst>
              <a:ext uri="{FF2B5EF4-FFF2-40B4-BE49-F238E27FC236}">
                <a16:creationId xmlns:a16="http://schemas.microsoft.com/office/drawing/2014/main" id="{6AFFD4B8-A90F-746E-2BE9-4366D33C42C2}"/>
              </a:ext>
            </a:extLst>
          </p:cNvPr>
          <p:cNvSpPr txBox="1">
            <a:spLocks noGrp="1"/>
          </p:cNvSpPr>
          <p:nvPr>
            <p:ph type="title" idx="4294967295"/>
          </p:nvPr>
        </p:nvSpPr>
        <p:spPr>
          <a:xfrm>
            <a:off x="2091347" y="236084"/>
            <a:ext cx="4961306" cy="12851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Meaningful Notice to</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35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Other Party/Service</a:t>
            </a:r>
          </a:p>
        </p:txBody>
      </p:sp>
      <p:sp>
        <p:nvSpPr>
          <p:cNvPr id="2" name="Content Placeholder 1"/>
          <p:cNvSpPr>
            <a:spLocks noGrp="1"/>
          </p:cNvSpPr>
          <p:nvPr>
            <p:ph idx="1"/>
          </p:nvPr>
        </p:nvSpPr>
        <p:spPr>
          <a:xfrm>
            <a:off x="444759" y="1593040"/>
            <a:ext cx="8229600" cy="4121960"/>
          </a:xfrm>
        </p:spPr>
        <p:txBody>
          <a:bodyPr>
            <a:normAutofit/>
          </a:bodyPr>
          <a:lstStyle/>
          <a:p>
            <a:pPr>
              <a:buClr>
                <a:schemeClr val="bg2">
                  <a:lumMod val="25000"/>
                </a:schemeClr>
              </a:buClr>
            </a:pPr>
            <a:r>
              <a:rPr lang="en-US" dirty="0">
                <a:latin typeface="Arial" panose="020B0604020202020204" pitchFamily="34" charset="0"/>
                <a:cs typeface="Arial" panose="020B0604020202020204" pitchFamily="34" charset="0"/>
              </a:rPr>
              <a:t>Rule 4 of the Colorado Rules of Civil Procedure requires that meaningful notice be provided to the other party:</a:t>
            </a:r>
          </a:p>
          <a:p>
            <a:pPr marL="850392" lvl="1" indent="-457200">
              <a:buClr>
                <a:schemeClr val="bg2">
                  <a:lumMod val="25000"/>
                </a:schemeClr>
              </a:buClr>
              <a:buFont typeface="+mj-lt"/>
              <a:buAutoNum type="arabicPeriod"/>
            </a:pPr>
            <a:r>
              <a:rPr lang="en-US" b="1" dirty="0">
                <a:latin typeface="Arial" panose="020B0604020202020204" pitchFamily="34" charset="0"/>
                <a:cs typeface="Arial" panose="020B0604020202020204" pitchFamily="34" charset="0"/>
              </a:rPr>
              <a:t>Co-Petitioner Filing</a:t>
            </a:r>
            <a:r>
              <a:rPr lang="en-US" dirty="0">
                <a:latin typeface="Arial" panose="020B0604020202020204" pitchFamily="34" charset="0"/>
                <a:cs typeface="Arial" panose="020B0604020202020204" pitchFamily="34" charset="0"/>
              </a:rPr>
              <a:t>: Petition signed by both parties.</a:t>
            </a:r>
          </a:p>
          <a:p>
            <a:pPr marL="850392" lvl="1" indent="-457200">
              <a:buClr>
                <a:schemeClr val="bg2">
                  <a:lumMod val="25000"/>
                </a:schemeClr>
              </a:buClr>
              <a:buFont typeface="+mj-lt"/>
              <a:buAutoNum type="arabicPeriod"/>
            </a:pPr>
            <a:r>
              <a:rPr lang="en-US" b="1" dirty="0">
                <a:latin typeface="Arial" panose="020B0604020202020204" pitchFamily="34" charset="0"/>
                <a:cs typeface="Arial" panose="020B0604020202020204" pitchFamily="34" charset="0"/>
              </a:rPr>
              <a:t>Waiver &amp; Acceptance of Service</a:t>
            </a:r>
            <a:r>
              <a:rPr lang="en-US" dirty="0">
                <a:latin typeface="Arial" panose="020B0604020202020204" pitchFamily="34" charset="0"/>
                <a:cs typeface="Arial" panose="020B0604020202020204" pitchFamily="34" charset="0"/>
              </a:rPr>
              <a:t>: Signed by the Respondent.</a:t>
            </a:r>
          </a:p>
          <a:p>
            <a:pPr marL="850392" lvl="1" indent="-457200">
              <a:buClr>
                <a:schemeClr val="bg2">
                  <a:lumMod val="25000"/>
                </a:schemeClr>
              </a:buClr>
              <a:buFont typeface="+mj-lt"/>
              <a:buAutoNum type="arabicPeriod"/>
            </a:pPr>
            <a:r>
              <a:rPr lang="en-US" b="1" dirty="0">
                <a:latin typeface="Arial" panose="020B0604020202020204" pitchFamily="34" charset="0"/>
                <a:cs typeface="Arial" panose="020B0604020202020204" pitchFamily="34" charset="0"/>
              </a:rPr>
              <a:t>Proof or Return of Service Form</a:t>
            </a:r>
            <a:r>
              <a:rPr lang="en-US" dirty="0">
                <a:latin typeface="Arial" panose="020B0604020202020204" pitchFamily="34" charset="0"/>
                <a:cs typeface="Arial" panose="020B0604020202020204" pitchFamily="34" charset="0"/>
              </a:rPr>
              <a:t>: Completed and signed by the server.</a:t>
            </a:r>
          </a:p>
          <a:p>
            <a:pPr marL="850392" lvl="1" indent="-457200">
              <a:buClr>
                <a:schemeClr val="bg2">
                  <a:lumMod val="25000"/>
                </a:schemeClr>
              </a:buClr>
              <a:buFont typeface="+mj-lt"/>
              <a:buAutoNum type="arabicPeriod"/>
            </a:pPr>
            <a:r>
              <a:rPr lang="en-US" b="1" dirty="0">
                <a:latin typeface="Arial" panose="020B0604020202020204" pitchFamily="34" charset="0"/>
                <a:cs typeface="Arial" panose="020B0604020202020204" pitchFamily="34" charset="0"/>
              </a:rPr>
              <a:t>Publication by Consolidated Notice</a:t>
            </a:r>
            <a:r>
              <a:rPr lang="en-US" dirty="0">
                <a:latin typeface="Arial" panose="020B0604020202020204" pitchFamily="34" charset="0"/>
                <a:cs typeface="Arial" panose="020B0604020202020204" pitchFamily="34" charset="0"/>
              </a:rPr>
              <a:t>: When the other party cannot be located for service.</a:t>
            </a:r>
          </a:p>
        </p:txBody>
      </p:sp>
      <p:pic>
        <p:nvPicPr>
          <p:cNvPr id="5" name="Picture 4">
            <a:extLst>
              <a:ext uri="{FF2B5EF4-FFF2-40B4-BE49-F238E27FC236}">
                <a16:creationId xmlns:a16="http://schemas.microsoft.com/office/drawing/2014/main" id="{26699E70-F6D6-4249-BDBE-F35ED210463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35287"/>
            <a:ext cx="1386956" cy="854853"/>
          </a:xfrm>
          <a:prstGeom prst="rect">
            <a:avLst/>
          </a:prstGeom>
        </p:spPr>
      </p:pic>
      <p:pic>
        <p:nvPicPr>
          <p:cNvPr id="8" name="Picture 7">
            <a:extLst>
              <a:ext uri="{FF2B5EF4-FFF2-40B4-BE49-F238E27FC236}">
                <a16:creationId xmlns:a16="http://schemas.microsoft.com/office/drawing/2014/main" id="{ACB4878C-6503-46A2-9914-954BC1B6996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6062" y="164290"/>
            <a:ext cx="1428750" cy="1428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a:extLst>
              <a:ext uri="{FF2B5EF4-FFF2-40B4-BE49-F238E27FC236}">
                <a16:creationId xmlns:a16="http://schemas.microsoft.com/office/drawing/2014/main" id="{36DC8A6F-C93C-E06C-3726-338E23E1B840}"/>
              </a:ext>
            </a:extLst>
          </p:cNvPr>
          <p:cNvSpPr txBox="1">
            <a:spLocks noGrp="1"/>
          </p:cNvSpPr>
          <p:nvPr>
            <p:ph type="title" idx="4294967295"/>
          </p:nvPr>
        </p:nvSpPr>
        <p:spPr>
          <a:xfrm>
            <a:off x="457200" y="390621"/>
            <a:ext cx="6476047" cy="7159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l"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Filing a Response &amp; Fees</a:t>
            </a:r>
          </a:p>
        </p:txBody>
      </p:sp>
      <p:sp>
        <p:nvSpPr>
          <p:cNvPr id="2" name="Content Placeholder 1">
            <a:extLst>
              <a:ext uri="{FF2B5EF4-FFF2-40B4-BE49-F238E27FC236}">
                <a16:creationId xmlns:a16="http://schemas.microsoft.com/office/drawing/2014/main" id="{EA7DE54B-3CD2-4080-8636-AA80DE46120D}"/>
              </a:ext>
            </a:extLst>
          </p:cNvPr>
          <p:cNvSpPr>
            <a:spLocks noGrp="1"/>
          </p:cNvSpPr>
          <p:nvPr>
            <p:ph idx="1"/>
          </p:nvPr>
        </p:nvSpPr>
        <p:spPr>
          <a:xfrm>
            <a:off x="457200" y="1481329"/>
            <a:ext cx="8229600" cy="4006140"/>
          </a:xfrm>
        </p:spPr>
        <p:txBody>
          <a:bodyPr>
            <a:normAutofit/>
          </a:bodyPr>
          <a:lstStyle/>
          <a:p>
            <a:pPr>
              <a:buClr>
                <a:schemeClr val="bg2">
                  <a:lumMod val="25000"/>
                </a:schemeClr>
              </a:buClr>
            </a:pPr>
            <a:r>
              <a:rPr lang="en-US" dirty="0">
                <a:latin typeface="Arial" panose="020B0604020202020204" pitchFamily="34" charset="0"/>
                <a:cs typeface="Arial" panose="020B0604020202020204" pitchFamily="34" charset="0"/>
              </a:rPr>
              <a:t>Once served, the Respondent has </a:t>
            </a:r>
            <a:r>
              <a:rPr lang="en-US" b="1" dirty="0">
                <a:latin typeface="Arial" panose="020B0604020202020204" pitchFamily="34" charset="0"/>
                <a:cs typeface="Arial" panose="020B0604020202020204" pitchFamily="34" charset="0"/>
              </a:rPr>
              <a:t>21 days </a:t>
            </a:r>
            <a:r>
              <a:rPr lang="en-US" dirty="0">
                <a:latin typeface="Arial" panose="020B0604020202020204" pitchFamily="34" charset="0"/>
                <a:cs typeface="Arial" panose="020B0604020202020204" pitchFamily="34" charset="0"/>
              </a:rPr>
              <a:t>(if served in Colorado) or </a:t>
            </a:r>
            <a:r>
              <a:rPr lang="en-US" b="1" dirty="0">
                <a:latin typeface="Arial" panose="020B0604020202020204" pitchFamily="34" charset="0"/>
                <a:cs typeface="Arial" panose="020B0604020202020204" pitchFamily="34" charset="0"/>
              </a:rPr>
              <a:t>35 days </a:t>
            </a:r>
            <a:r>
              <a:rPr lang="en-US" dirty="0">
                <a:latin typeface="Arial" panose="020B0604020202020204" pitchFamily="34" charset="0"/>
                <a:cs typeface="Arial" panose="020B0604020202020204" pitchFamily="34" charset="0"/>
              </a:rPr>
              <a:t>(if served out of Colorado) to file a Response to the Petition.  </a:t>
            </a:r>
          </a:p>
          <a:p>
            <a:pPr>
              <a:buClr>
                <a:schemeClr val="bg2">
                  <a:lumMod val="25000"/>
                </a:schemeClr>
              </a:buClr>
            </a:pPr>
            <a:r>
              <a:rPr lang="en-US" dirty="0">
                <a:latin typeface="Arial" panose="020B0604020202020204" pitchFamily="34" charset="0"/>
                <a:cs typeface="Arial" panose="020B0604020202020204" pitchFamily="34" charset="0"/>
              </a:rPr>
              <a:t>The Response to the Petition lets the court and the other party know what you are objecting to and what orders you are asking for.</a:t>
            </a:r>
          </a:p>
          <a:p>
            <a:pPr>
              <a:buClr>
                <a:schemeClr val="bg2">
                  <a:lumMod val="25000"/>
                </a:schemeClr>
              </a:buClr>
            </a:pPr>
            <a:r>
              <a:rPr lang="en-US" b="1" dirty="0">
                <a:latin typeface="Arial" panose="020B0604020202020204" pitchFamily="34" charset="0"/>
                <a:cs typeface="Arial" panose="020B0604020202020204" pitchFamily="34" charset="0"/>
              </a:rPr>
              <a:t>Filing Fee</a:t>
            </a:r>
            <a:r>
              <a:rPr lang="en-US" dirty="0">
                <a:latin typeface="Arial" panose="020B0604020202020204" pitchFamily="34" charset="0"/>
                <a:cs typeface="Arial" panose="020B0604020202020204" pitchFamily="34" charset="0"/>
              </a:rPr>
              <a:t>: $146 is charged to the Respondent on first responsive pleading.</a:t>
            </a:r>
          </a:p>
          <a:p>
            <a:pPr>
              <a:buClr>
                <a:schemeClr val="bg2">
                  <a:lumMod val="25000"/>
                </a:schemeClr>
              </a:buClr>
            </a:pPr>
            <a:r>
              <a:rPr lang="en-US" dirty="0">
                <a:latin typeface="Arial" panose="020B0604020202020204" pitchFamily="34" charset="0"/>
                <a:cs typeface="Arial" panose="020B0604020202020204" pitchFamily="34" charset="0"/>
              </a:rPr>
              <a:t>Fee waiver/payment plan available upon approval.</a:t>
            </a:r>
          </a:p>
        </p:txBody>
      </p:sp>
      <p:pic>
        <p:nvPicPr>
          <p:cNvPr id="5" name="Picture 4">
            <a:extLst>
              <a:ext uri="{FF2B5EF4-FFF2-40B4-BE49-F238E27FC236}">
                <a16:creationId xmlns:a16="http://schemas.microsoft.com/office/drawing/2014/main" id="{56447EAA-D6A9-438D-90FE-10B3DF32F17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9997" y="274638"/>
            <a:ext cx="1256803" cy="947928"/>
          </a:xfrm>
          <a:prstGeom prst="rect">
            <a:avLst/>
          </a:prstGeom>
        </p:spPr>
      </p:pic>
      <p:pic>
        <p:nvPicPr>
          <p:cNvPr id="7" name="Picture 6">
            <a:extLst>
              <a:ext uri="{FF2B5EF4-FFF2-40B4-BE49-F238E27FC236}">
                <a16:creationId xmlns:a16="http://schemas.microsoft.com/office/drawing/2014/main" id="{4A79F131-7A53-483E-B7DB-A2B59186A90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8321" y="5487468"/>
            <a:ext cx="1220153" cy="1333500"/>
          </a:xfrm>
          <a:prstGeom prst="rect">
            <a:avLst/>
          </a:prstGeom>
        </p:spPr>
      </p:pic>
    </p:spTree>
    <p:extLst>
      <p:ext uri="{BB962C8B-B14F-4D97-AF65-F5344CB8AC3E}">
        <p14:creationId xmlns:p14="http://schemas.microsoft.com/office/powerpoint/2010/main" val="895076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D9AFBC60-DF9C-B71E-FED1-B0CAA88D8AB8}"/>
              </a:ext>
            </a:extLst>
          </p:cNvPr>
          <p:cNvSpPr txBox="1">
            <a:spLocks noGrp="1"/>
          </p:cNvSpPr>
          <p:nvPr>
            <p:ph type="title" idx="4294967295"/>
          </p:nvPr>
        </p:nvSpPr>
        <p:spPr>
          <a:xfrm>
            <a:off x="1257300" y="214539"/>
            <a:ext cx="6629400" cy="139804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Sworn Financial Statement</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&amp; Financial Disclosures</a:t>
            </a:r>
          </a:p>
        </p:txBody>
      </p:sp>
      <p:sp>
        <p:nvSpPr>
          <p:cNvPr id="3" name="Content Placeholder 2"/>
          <p:cNvSpPr>
            <a:spLocks noGrp="1"/>
          </p:cNvSpPr>
          <p:nvPr>
            <p:ph idx="1"/>
          </p:nvPr>
        </p:nvSpPr>
        <p:spPr>
          <a:xfrm>
            <a:off x="457200" y="1676400"/>
            <a:ext cx="8229600" cy="4026091"/>
          </a:xfrm>
        </p:spPr>
        <p:txBody>
          <a:bodyPr>
            <a:normAutofit lnSpcReduction="10000"/>
          </a:bodyPr>
          <a:lstStyle/>
          <a:p>
            <a:pPr>
              <a:buClr>
                <a:schemeClr val="bg2">
                  <a:lumMod val="25000"/>
                </a:schemeClr>
              </a:buClr>
            </a:pPr>
            <a:r>
              <a:rPr lang="en-US" dirty="0">
                <a:latin typeface="Arial" panose="020B0604020202020204" pitchFamily="34" charset="0"/>
                <a:cs typeface="Arial" panose="020B0604020202020204" pitchFamily="34" charset="0"/>
              </a:rPr>
              <a:t>Each party is REQUIRED to file their own Sworn Financial Statement (JDF 1111 and Supporting Schedule JDF 1111SS). This form must include a FULL disclosure of your current financial situation – no matter what your agreements are.  </a:t>
            </a:r>
          </a:p>
          <a:p>
            <a:pPr>
              <a:buClr>
                <a:schemeClr val="bg2">
                  <a:lumMod val="25000"/>
                </a:schemeClr>
              </a:buClr>
            </a:pPr>
            <a:r>
              <a:rPr lang="en-US" dirty="0">
                <a:latin typeface="Arial" panose="020B0604020202020204" pitchFamily="34" charset="0"/>
                <a:cs typeface="Arial" panose="020B0604020202020204" pitchFamily="34" charset="0"/>
              </a:rPr>
              <a:t>Each party must also comply with the Mandatory Disclosures (16.2) by completing the exchange of financial documentation with each other and filing the Certificate of Compliance (JDF 1104) with the court.</a:t>
            </a:r>
          </a:p>
        </p:txBody>
      </p:sp>
      <p:pic>
        <p:nvPicPr>
          <p:cNvPr id="6" name="Picture 5">
            <a:extLst>
              <a:ext uri="{FF2B5EF4-FFF2-40B4-BE49-F238E27FC236}">
                <a16:creationId xmlns:a16="http://schemas.microsoft.com/office/drawing/2014/main" id="{F2412C3A-F9FA-4035-B0DF-CD38EE6B36D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6600" y="5419716"/>
            <a:ext cx="1846295" cy="123612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gs>
            <a:gs pos="100000">
              <a:schemeClr val="tx1"/>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8" name="Content Placeholder 1">
            <a:extLst>
              <a:ext uri="{FF2B5EF4-FFF2-40B4-BE49-F238E27FC236}">
                <a16:creationId xmlns:a16="http://schemas.microsoft.com/office/drawing/2014/main" id="{AA480D2D-7861-21B6-B830-42F566C3316C}"/>
              </a:ext>
            </a:extLst>
          </p:cNvPr>
          <p:cNvSpPr txBox="1">
            <a:spLocks noGrp="1"/>
          </p:cNvSpPr>
          <p:nvPr>
            <p:ph type="title" idx="4294967295"/>
          </p:nvPr>
        </p:nvSpPr>
        <p:spPr>
          <a:xfrm>
            <a:off x="381000" y="469709"/>
            <a:ext cx="8534400" cy="762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45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Waiving Disclosures </a:t>
            </a:r>
            <a:r>
              <a:rPr kumimoji="0" lang="en-US" sz="3500" b="0"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(JDF 1372)</a:t>
            </a:r>
          </a:p>
        </p:txBody>
      </p:sp>
      <p:sp>
        <p:nvSpPr>
          <p:cNvPr id="2" name="Content Placeholder 1">
            <a:extLst>
              <a:ext uri="{FF2B5EF4-FFF2-40B4-BE49-F238E27FC236}">
                <a16:creationId xmlns:a16="http://schemas.microsoft.com/office/drawing/2014/main" id="{521A77E0-B2BE-A3F1-D1B6-41539C564ED2}"/>
              </a:ext>
            </a:extLst>
          </p:cNvPr>
          <p:cNvSpPr>
            <a:spLocks noGrp="1"/>
          </p:cNvSpPr>
          <p:nvPr>
            <p:ph sz="half" idx="1"/>
          </p:nvPr>
        </p:nvSpPr>
        <p:spPr>
          <a:xfrm>
            <a:off x="457200" y="1481329"/>
            <a:ext cx="4038600" cy="3928872"/>
          </a:xfrm>
        </p:spPr>
        <p:txBody>
          <a:bodyPr>
            <a:normAutofit fontScale="92500"/>
          </a:bodyPr>
          <a:lstStyle/>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File complete JDF 1111</a:t>
            </a:r>
          </a:p>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Not requesting maintenance</a:t>
            </a:r>
          </a:p>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Not pregnant/no minor children and neither supports a minor</a:t>
            </a:r>
          </a:p>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Marital assets below $100,000</a:t>
            </a:r>
          </a:p>
        </p:txBody>
      </p:sp>
      <p:sp>
        <p:nvSpPr>
          <p:cNvPr id="3" name="Content Placeholder 2">
            <a:extLst>
              <a:ext uri="{FF2B5EF4-FFF2-40B4-BE49-F238E27FC236}">
                <a16:creationId xmlns:a16="http://schemas.microsoft.com/office/drawing/2014/main" id="{72AA3AE3-D188-D361-0C8E-23FD91296504}"/>
              </a:ext>
            </a:extLst>
          </p:cNvPr>
          <p:cNvSpPr>
            <a:spLocks noGrp="1"/>
          </p:cNvSpPr>
          <p:nvPr>
            <p:ph sz="half" idx="2"/>
          </p:nvPr>
        </p:nvSpPr>
        <p:spPr>
          <a:xfrm>
            <a:off x="4648200" y="1481329"/>
            <a:ext cx="4038600" cy="4081272"/>
          </a:xfrm>
        </p:spPr>
        <p:txBody>
          <a:bodyPr>
            <a:normAutofit fontScale="92500"/>
          </a:bodyPr>
          <a:lstStyle/>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No pension/trust, separate property interests exceeding $10,000</a:t>
            </a:r>
          </a:p>
          <a:p>
            <a:pPr>
              <a:buClr>
                <a:schemeClr val="tx2">
                  <a:lumMod val="25000"/>
                </a:schemeClr>
              </a:buClr>
            </a:pPr>
            <a:r>
              <a:rPr lang="en-US" dirty="0">
                <a:solidFill>
                  <a:schemeClr val="bg1"/>
                </a:solidFill>
                <a:latin typeface="Arial" panose="020B0604020202020204" pitchFamily="34" charset="0"/>
                <a:cs typeface="Arial" panose="020B0604020202020204" pitchFamily="34" charset="0"/>
              </a:rPr>
              <a:t>Combined debt minus mortgage is less than $50,000</a:t>
            </a:r>
          </a:p>
          <a:p>
            <a:pPr>
              <a:spcBef>
                <a:spcPts val="5500"/>
              </a:spcBef>
              <a:buClr>
                <a:schemeClr val="tx2">
                  <a:lumMod val="25000"/>
                </a:schemeClr>
              </a:buClr>
            </a:pPr>
            <a:r>
              <a:rPr lang="en-US" dirty="0">
                <a:solidFill>
                  <a:schemeClr val="bg1"/>
                </a:solidFill>
                <a:latin typeface="Arial" panose="020B0604020202020204" pitchFamily="34" charset="0"/>
                <a:cs typeface="Arial" panose="020B0604020202020204" pitchFamily="34" charset="0"/>
              </a:rPr>
              <a:t>ALL MUST APPLY!!</a:t>
            </a:r>
          </a:p>
        </p:txBody>
      </p:sp>
    </p:spTree>
    <p:extLst>
      <p:ext uri="{BB962C8B-B14F-4D97-AF65-F5344CB8AC3E}">
        <p14:creationId xmlns:p14="http://schemas.microsoft.com/office/powerpoint/2010/main" val="3101669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03671-6885-4CA4-9DF8-24DD4B9C5E23}"/>
              </a:ext>
            </a:extLst>
          </p:cNvPr>
          <p:cNvSpPr>
            <a:spLocks noGrp="1"/>
          </p:cNvSpPr>
          <p:nvPr>
            <p:ph idx="1"/>
          </p:nvPr>
        </p:nvSpPr>
        <p:spPr>
          <a:xfrm>
            <a:off x="457200" y="1481329"/>
            <a:ext cx="8229600" cy="4005072"/>
          </a:xfrm>
        </p:spPr>
        <p:txBody>
          <a:bodyPr/>
          <a:lstStyle/>
          <a:p>
            <a:pPr>
              <a:buClr>
                <a:schemeClr val="bg2">
                  <a:lumMod val="25000"/>
                </a:schemeClr>
              </a:buClr>
            </a:pPr>
            <a:r>
              <a:rPr lang="en-US" sz="2400" dirty="0">
                <a:latin typeface="Arial" panose="020B0604020202020204" pitchFamily="34" charset="0"/>
                <a:cs typeface="Arial" panose="020B0604020202020204" pitchFamily="34" charset="0"/>
              </a:rPr>
              <a:t>A copy of the Spousal Support Advisement will be attached to your ISC Order and emailed to you. Please sign, date, and file with court (even if not requesting it) to acknowledge you received a copy.</a:t>
            </a:r>
          </a:p>
          <a:p>
            <a:pPr>
              <a:buClr>
                <a:schemeClr val="bg2">
                  <a:lumMod val="25000"/>
                </a:schemeClr>
              </a:buClr>
            </a:pPr>
            <a:r>
              <a:rPr lang="en-US" sz="2400" dirty="0">
                <a:latin typeface="Arial" panose="020B0604020202020204" pitchFamily="34" charset="0"/>
                <a:cs typeface="Arial" panose="020B0604020202020204" pitchFamily="34" charset="0"/>
              </a:rPr>
              <a:t>It is up to the parties to READ and CALCULATE the guideline amount as directed.</a:t>
            </a:r>
          </a:p>
          <a:p>
            <a:pPr>
              <a:buClr>
                <a:schemeClr val="bg2">
                  <a:lumMod val="25000"/>
                </a:schemeClr>
              </a:buClr>
            </a:pPr>
            <a:r>
              <a:rPr lang="en-US" sz="2400" dirty="0">
                <a:latin typeface="Arial" panose="020B0604020202020204" pitchFamily="34" charset="0"/>
                <a:cs typeface="Arial" panose="020B0604020202020204" pitchFamily="34" charset="0"/>
              </a:rPr>
              <a:t>This is ONLY a GUIDELINE as to support amounts and length of payments.</a:t>
            </a:r>
          </a:p>
          <a:p>
            <a:pPr>
              <a:buClr>
                <a:schemeClr val="bg2">
                  <a:lumMod val="25000"/>
                </a:schemeClr>
              </a:buClr>
            </a:pPr>
            <a:r>
              <a:rPr lang="en-US" sz="2400" dirty="0">
                <a:latin typeface="Arial" panose="020B0604020202020204" pitchFamily="34" charset="0"/>
                <a:cs typeface="Arial" panose="020B0604020202020204" pitchFamily="34" charset="0"/>
              </a:rPr>
              <a:t>Download the free Family Law Software to assist with calculations. (Optional for maintenance, but encouraged)</a:t>
            </a:r>
          </a:p>
        </p:txBody>
      </p:sp>
      <p:pic>
        <p:nvPicPr>
          <p:cNvPr id="7" name="Picture 6">
            <a:extLst>
              <a:ext uri="{FF2B5EF4-FFF2-40B4-BE49-F238E27FC236}">
                <a16:creationId xmlns:a16="http://schemas.microsoft.com/office/drawing/2014/main" id="{3D5C8B92-DCBF-4965-AB7C-6F35055FB26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3354" y="5565692"/>
            <a:ext cx="3009900" cy="590550"/>
          </a:xfrm>
          <a:prstGeom prst="rect">
            <a:avLst/>
          </a:prstGeom>
          <a:solidFill>
            <a:schemeClr val="accent1"/>
          </a:solidFill>
        </p:spPr>
      </p:pic>
      <p:pic>
        <p:nvPicPr>
          <p:cNvPr id="9" name="Picture 8">
            <a:extLst>
              <a:ext uri="{FF2B5EF4-FFF2-40B4-BE49-F238E27FC236}">
                <a16:creationId xmlns:a16="http://schemas.microsoft.com/office/drawing/2014/main" id="{A726C411-8EC2-4C16-A243-940117F0616B}"/>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0800" y="5336546"/>
            <a:ext cx="2583546" cy="1521454"/>
          </a:xfrm>
          <a:prstGeom prst="rect">
            <a:avLst/>
          </a:prstGeom>
        </p:spPr>
      </p:pic>
      <p:sp>
        <p:nvSpPr>
          <p:cNvPr id="6" name="Content Placeholder 1">
            <a:extLst>
              <a:ext uri="{FF2B5EF4-FFF2-40B4-BE49-F238E27FC236}">
                <a16:creationId xmlns:a16="http://schemas.microsoft.com/office/drawing/2014/main" id="{781109FE-4670-1AF1-8EA1-DB24B9E6C6D4}"/>
              </a:ext>
            </a:extLst>
          </p:cNvPr>
          <p:cNvSpPr txBox="1">
            <a:spLocks noGrp="1"/>
          </p:cNvSpPr>
          <p:nvPr>
            <p:ph type="title" idx="4294967295"/>
          </p:nvPr>
        </p:nvSpPr>
        <p:spPr>
          <a:xfrm>
            <a:off x="1562100" y="152400"/>
            <a:ext cx="6019800" cy="134943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Spousal/Partner Support</a:t>
            </a:r>
          </a:p>
          <a:p>
            <a:pPr marL="109728" marR="0" lvl="0" indent="0" algn="ctr" defTabSz="914400" rtl="0" eaLnBrk="1" fontAlgn="auto" latinLnBrk="0" hangingPunct="1">
              <a:lnSpc>
                <a:spcPct val="100000"/>
              </a:lnSpc>
              <a:spcBef>
                <a:spcPts val="400"/>
              </a:spcBef>
              <a:spcAft>
                <a:spcPts val="0"/>
              </a:spcAft>
              <a:buClr>
                <a:schemeClr val="bg2">
                  <a:lumMod val="25000"/>
                </a:schemeClr>
              </a:buClr>
              <a:buSzPct val="68000"/>
              <a:buFont typeface="Wingdings 3"/>
              <a:buNone/>
              <a:tabLst/>
              <a:defRPr/>
            </a:pPr>
            <a:r>
              <a:rPr kumimoji="0" 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Advisement (FCF 425)</a:t>
            </a:r>
          </a:p>
        </p:txBody>
      </p:sp>
    </p:spTree>
    <p:extLst>
      <p:ext uri="{BB962C8B-B14F-4D97-AF65-F5344CB8AC3E}">
        <p14:creationId xmlns:p14="http://schemas.microsoft.com/office/powerpoint/2010/main" val="2448289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8074</TotalTime>
  <Words>2041</Words>
  <Application>Microsoft Office PowerPoint</Application>
  <PresentationFormat>On-screen Show (4:3)</PresentationFormat>
  <Paragraphs>139</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Lucida Sans Unicode</vt:lpstr>
      <vt:lpstr>Verdana</vt:lpstr>
      <vt:lpstr>Wingdings 2</vt:lpstr>
      <vt:lpstr>Wingdings 3</vt:lpstr>
      <vt:lpstr>Concourse</vt:lpstr>
      <vt:lpstr>Initial Status Conference C.R.C.P. 16.2</vt:lpstr>
      <vt:lpstr>Why Are You Here?</vt:lpstr>
      <vt:lpstr>ISC Overview &amp; Case Management Order</vt:lpstr>
      <vt:lpstr>After the ISC you will receive:</vt:lpstr>
      <vt:lpstr>Meaningful Notice to the Other Party/Service</vt:lpstr>
      <vt:lpstr>Filing a Response &amp; Fees</vt:lpstr>
      <vt:lpstr>Sworn Financial Statement &amp; Financial Disclosures</vt:lpstr>
      <vt:lpstr>Waiving Disclosures (JDF 1372)</vt:lpstr>
      <vt:lpstr>Spousal/Partner Support Advisement (FCF 425)</vt:lpstr>
      <vt:lpstr>Property and Financial Agreement (JDF 1115)</vt:lpstr>
      <vt:lpstr>Parenting Plan (JDF 1113) &amp; Child Support Worksheet</vt:lpstr>
      <vt:lpstr>Required Level 1 Parenting Class</vt:lpstr>
      <vt:lpstr>Mediation Requirement</vt:lpstr>
      <vt:lpstr>Another Mediation Option: ENA is Entirely Child Focused</vt:lpstr>
      <vt:lpstr>Mediators</vt:lpstr>
      <vt:lpstr>Change of Contact Info and Social Security Numbers Required</vt:lpstr>
      <vt:lpstr>Court Care (El Paso County)</vt:lpstr>
      <vt:lpstr>How to file Paperwork EL PASO COUNTY</vt:lpstr>
      <vt:lpstr>How to file Paperwork TELLER COUNTY</vt:lpstr>
      <vt:lpstr>Pro Se E-Filing</vt:lpstr>
      <vt:lpstr>Additional Assistance</vt:lpstr>
    </vt:vector>
  </TitlesOfParts>
  <Company>Colorado State Judicial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B211NAR</dc:creator>
  <cp:lastModifiedBy>raimer, shilo</cp:lastModifiedBy>
  <cp:revision>531</cp:revision>
  <cp:lastPrinted>2018-09-21T14:49:56Z</cp:lastPrinted>
  <dcterms:created xsi:type="dcterms:W3CDTF">2010-08-31T17:29:26Z</dcterms:created>
  <dcterms:modified xsi:type="dcterms:W3CDTF">2026-06-11T15:54:19Z</dcterms:modified>
</cp:coreProperties>
</file>