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0" r:id="rId3"/>
    <p:sldMasterId id="2147483673" r:id="rId4"/>
    <p:sldMasterId id="2147483687" r:id="rId5"/>
    <p:sldMasterId id="2147483700" r:id="rId6"/>
    <p:sldMasterId id="2147483706" r:id="rId7"/>
    <p:sldMasterId id="2147483722" r:id="rId8"/>
  </p:sldMasterIdLst>
  <p:notesMasterIdLst>
    <p:notesMasterId r:id="rId5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x="12192000" cy="6858000"/>
  <p:notesSz cx="6858000" cy="9144000"/>
  <p:embeddedFontLst>
    <p:embeddedFont>
      <p:font typeface="Barlow" panose="00000500000000000000" pitchFamily="2" charset="0"/>
      <p:regular r:id="rId53"/>
      <p:bold r:id="rId54"/>
      <p:italic r:id="rId55"/>
      <p:boldItalic r:id="rId56"/>
    </p:embeddedFont>
    <p:embeddedFont>
      <p:font typeface="Barlow Condensed" panose="00000506000000000000" pitchFamily="2" charset="0"/>
      <p:regular r:id="rId57"/>
      <p:bold r:id="rId58"/>
      <p:italic r:id="rId59"/>
      <p:boldItalic r:id="rId60"/>
    </p:embeddedFont>
    <p:embeddedFont>
      <p:font typeface="Georgia" panose="02040502050405020303" pitchFamily="18" charset="0"/>
      <p:regular r:id="rId61"/>
      <p:bold r:id="rId62"/>
      <p:italic r:id="rId63"/>
      <p:boldItalic r:id="rId64"/>
    </p:embeddedFont>
    <p:embeddedFont>
      <p:font typeface="Merriweather" panose="00000500000000000000" pitchFamily="2" charset="0"/>
      <p:regular r:id="rId65"/>
      <p:bold r:id="rId66"/>
      <p:italic r:id="rId67"/>
      <p:boldItalic r:id="rId68"/>
    </p:embeddedFont>
    <p:embeddedFont>
      <p:font typeface="Montserrat" panose="00000500000000000000" pitchFamily="2" charset="0"/>
      <p:regular r:id="rId69"/>
      <p:bold r:id="rId70"/>
      <p:italic r:id="rId71"/>
      <p:boldItalic r:id="rId72"/>
    </p:embeddedFont>
    <p:embeddedFont>
      <p:font typeface="Montserrat Medium" panose="00000600000000000000" pitchFamily="2" charset="0"/>
      <p:regular r:id="rId73"/>
      <p:bold r:id="rId74"/>
      <p:italic r:id="rId75"/>
      <p:boldItalic r:id="rId76"/>
    </p:embeddedFont>
    <p:embeddedFont>
      <p:font typeface="Roboto" panose="02000000000000000000" pitchFamily="2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gtFMcwtyVKcjoEgEYoW6t34O0a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84" Type="http://schemas.openxmlformats.org/officeDocument/2006/relationships/theme" Target="theme/theme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74" Type="http://schemas.openxmlformats.org/officeDocument/2006/relationships/font" Target="fonts/font22.fntdata"/><Relationship Id="rId79" Type="http://schemas.openxmlformats.org/officeDocument/2006/relationships/font" Target="fonts/font27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20.fntdata"/><Relationship Id="rId80" Type="http://schemas.openxmlformats.org/officeDocument/2006/relationships/font" Target="fonts/font28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5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font" Target="fonts/font26.fntdata"/><Relationship Id="rId8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font" Target="fonts/font14.fntdata"/><Relationship Id="rId61" Type="http://schemas.openxmlformats.org/officeDocument/2006/relationships/font" Target="fonts/font9.fntdata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colorado.gov/bills/hb24-1099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060b319d5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3060b319d5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060b319d51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3060b319d51_0_7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g3060b319d51_0_7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060b319d51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g3060b319d51_0_7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g3060b319d51_0_7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060b319d51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g3060b319d51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60b319d51_0_7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3" name="Google Shape;523;g3060b319d51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060b319d51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3060b319d51_0_7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g3060b319d51_0_7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060b319d51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g3060b319d51_0_7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g3060b319d51_0_7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60b319d51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3060b319d51_0_7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g3060b319d51_0_7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060b319d51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3060b319d51_0_7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g3060b319d51_0_7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060b319d51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3060b319d51_0_7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g3060b319d51_0_7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060b319d51_0_7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g3060b319d51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60b319d5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3060b319d5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060b319d51_0_7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g3060b319d51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060b319d51_0_9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g3060b319d51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60b319d51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2" name="Google Shape;592;g3060b319d51_0_1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g3060b319d51_0_10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60b319d51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9" name="Google Shape;599;g3060b319d51_0_10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g3060b319d51_0_10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060b319d51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6" name="Google Shape;606;g3060b319d51_0_10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g3060b319d51_0_10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060b319d5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3" name="Google Shape;613;g3060b319d51_0_10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g3060b319d51_0_10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060b319d51_0_1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g3060b319d51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060b319d51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5" name="Google Shape;625;g3060b319d51_0_1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g3060b319d51_0_1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060b319d51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3060b319d51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https://leg.colorado.gov/bills/hb24-1099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060b319d51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3060b319d51_0_1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g3060b319d51_0_1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50105b24b1_6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g250105b24b1_6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060b319d51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5" name="Google Shape;645;g3060b319d51_0_1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g3060b319d51_0_1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060b319d51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3060b319d51_0_1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g3060b319d51_0_1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060b319d51_0_1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3060b319d51_0_1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0" name="Google Shape;660;g3060b319d51_0_1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060b319d51_0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6" name="Google Shape;666;g3060b319d51_0_1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g3060b319d51_0_1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060b319d51_0_1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3" name="Google Shape;673;g3060b319d51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060b319d51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8" name="Google Shape;678;g3060b319d51_0_1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g3060b319d51_0_1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060b319d51_0_1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g3060b319d51_0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060b319d51_0_1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g3060b319d51_0_1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91" name="Google Shape;691;g3060b319d51_0_1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060b319d51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g3060b319d51_0_1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g3060b319d51_0_1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060b319d51_0_1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04" name="Google Shape;704;g3060b319d51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50105b24b1_6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250105b24b1_6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2359d8c716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0" name="Google Shape;710;g12359d8c71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50105b24b1_6_6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6" name="Google Shape;716;g250105b24b1_6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2359d8c716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12359d8c716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4" name="Google Shape;724;g12359d8c716_0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f4a4541e6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f4a4541e6e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gf4a4541e6e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50105b24b1_6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250105b24b1_6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0105b24b1_6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250105b24b1_6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50105b24b1_6_8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g250105b24b1_6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50105b24b1_6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250105b24b1_6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060b319d51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3060b319d51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5"/>
          <p:cNvSpPr txBox="1">
            <a:spLocks noGrp="1"/>
          </p:cNvSpPr>
          <p:nvPr>
            <p:ph type="ctrTitle"/>
          </p:nvPr>
        </p:nvSpPr>
        <p:spPr>
          <a:xfrm>
            <a:off x="838200" y="4422912"/>
            <a:ext cx="10515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"/>
              <a:buNone/>
              <a:defRPr sz="6000" b="1" i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5"/>
          <p:cNvSpPr txBox="1">
            <a:spLocks noGrp="1"/>
          </p:cNvSpPr>
          <p:nvPr>
            <p:ph type="subTitle" idx="1"/>
          </p:nvPr>
        </p:nvSpPr>
        <p:spPr>
          <a:xfrm>
            <a:off x="838200" y="5423278"/>
            <a:ext cx="105156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 i="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6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id="19" name="Google Shape;1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1" y="730458"/>
            <a:ext cx="2269402" cy="231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34e2d4ca1_0_862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2934e2d4ca1_0_86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2934e2d4ca1_0_8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0105b24b1_6_65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50105b24b1_6_651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250105b24b1_6_651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g250105b24b1_6_651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g250105b24b1_6_6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0105b24b1_6_616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4" name="Google Shape;84;g250105b24b1_6_616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g250105b24b1_6_616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250105b24b1_6_6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0105b24b1_6_621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" name="Google Shape;89;g250105b24b1_6_621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90" name="Google Shape;90;g250105b24b1_6_621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g250105b24b1_6_6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0105b24b1_6_626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50105b24b1_6_626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5" name="Google Shape;95;g250105b24b1_6_626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6" name="Google Shape;96;g250105b24b1_6_62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250105b24b1_6_626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50105b24b1_6_6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0105b24b1_6_633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50105b24b1_6_633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250105b24b1_6_633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250105b24b1_6_633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250105b24b1_6_6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0105b24b1_6_639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50105b24b1_6_63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250105b24b1_6_6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0105b24b1_6_643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50105b24b1_6_643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250105b24b1_6_643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250105b24b1_6_6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0105b24b1_6_64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g250105b24b1_6_6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0105b24b1_6_657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50105b24b1_6_657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120" name="Google Shape;120;g250105b24b1_6_6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68"/>
          <p:cNvPicPr preferRelativeResize="0"/>
          <p:nvPr/>
        </p:nvPicPr>
        <p:blipFill rotWithShape="1">
          <a:blip r:embed="rId2">
            <a:alphaModFix/>
          </a:blip>
          <a:srcRect r="25395" b="26734"/>
          <a:stretch/>
        </p:blipFill>
        <p:spPr>
          <a:xfrm>
            <a:off x="6994608" y="-405817"/>
            <a:ext cx="5668970" cy="75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0105b24b1_6_66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g250105b24b1_6_66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g250105b24b1_6_6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0105b24b1_6_6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0105b24b1_6_667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50105b24b1_6_667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50105b24b1_6_6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g250105b24b1_6_667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2" name="Google Shape;132;g250105b24b1_6_6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0105b24b1_6_306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39" name="Google Shape;139;g250105b24b1_6_306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0" name="Google Shape;140;g250105b24b1_6_306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g250105b24b1_6_3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0105b24b1_6_75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50105b24b1_6_754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g250105b24b1_6_754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g250105b24b1_6_754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g250105b24b1_6_7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0105b24b1_6_302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50105b24b1_6_30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g250105b24b1_6_3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0105b24b1_6_311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50105b24b1_6_311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155" name="Google Shape;155;g250105b24b1_6_3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0105b24b1_6_315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8" name="Google Shape;158;g250105b24b1_6_315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9" name="Google Shape;159;g250105b24b1_6_315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g250105b24b1_6_3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0105b24b1_6_320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50105b24b1_6_320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4" name="Google Shape;164;g250105b24b1_6_320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65" name="Google Shape;165;g250105b24b1_6_320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g250105b24b1_6_320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g250105b24b1_6_3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0105b24b1_6_327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50105b24b1_6_32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g250105b24b1_6_327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g250105b24b1_6_327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g250105b24b1_6_3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934e2d4ca1_0_824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934e2d4ca1_0_824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g2934e2d4ca1_0_8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2934e2d4ca1_0_824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g2934e2d4ca1_0_8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0105b24b1_6_333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50105b24b1_6_333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g250105b24b1_6_333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g250105b24b1_6_3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0105b24b1_6_33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g250105b24b1_6_3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0105b24b1_6_34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50105b24b1_6_341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g250105b24b1_6_341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g250105b24b1_6_341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g250105b24b1_6_3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0105b24b1_6_347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g250105b24b1_6_347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g250105b24b1_6_3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0105b24b1_6_3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0105b24b1_6_353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50105b24b1_6_353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g250105b24b1_6_3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g250105b24b1_6_353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g250105b24b1_6_3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0105b24b1_6_36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50105b24b1_6_363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g250105b24b1_6_363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g250105b24b1_6_363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g250105b24b1_6_36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0105b24b1_6_369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250105b24b1_6_369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g250105b24b1_6_3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g250105b24b1_6_369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5" name="Google Shape;215;g250105b24b1_6_3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0105b24b1_6_37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0105b24b1_6_37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g250105b24b1_6_37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0105b24b1_6_379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50105b24b1_6_379"/>
          <p:cNvSpPr/>
          <p:nvPr/>
        </p:nvSpPr>
        <p:spPr>
          <a:xfrm>
            <a:off x="1" y="58834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3" name="Google Shape;223;g250105b24b1_6_379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24" name="Google Shape;224;g250105b24b1_6_37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g250105b24b1_6_379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g250105b24b1_6_37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934e2d4ca1_0_830"/>
          <p:cNvSpPr txBox="1">
            <a:spLocks noGrp="1"/>
          </p:cNvSpPr>
          <p:nvPr>
            <p:ph type="title"/>
          </p:nvPr>
        </p:nvSpPr>
        <p:spPr>
          <a:xfrm>
            <a:off x="838200" y="1424054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Barlow Condensed"/>
              <a:buNone/>
              <a:defRPr sz="8800" b="1" i="1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g2934e2d4ca1_0_8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5688" y="3555199"/>
            <a:ext cx="2102099" cy="21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0105b24b1_6_386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9" name="Google Shape;229;g250105b24b1_6_386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g250105b24b1_6_386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g250105b24b1_6_38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0105b24b1_6_391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4" name="Google Shape;234;g250105b24b1_6_391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5" name="Google Shape;235;g250105b24b1_6_391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6" name="Google Shape;236;g250105b24b1_6_39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0105b24b1_6_39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50105b24b1_6_39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g250105b24b1_6_396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g250105b24b1_6_396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g250105b24b1_6_39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0105b24b1_6_402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50105b24b1_6_40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g250105b24b1_6_402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g250105b24b1_6_40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0105b24b1_6_407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0" name="Google Shape;250;g250105b24b1_6_40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0105b24b1_6_4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50105b24b1_6_4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g250105b24b1_6_4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0105b24b1_6_414"/>
          <p:cNvSpPr txBox="1">
            <a:spLocks noGrp="1"/>
          </p:cNvSpPr>
          <p:nvPr>
            <p:ph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g250105b24b1_6_414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g250105b24b1_6_4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0105b24b1_6_4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dk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0105b24b1_6_81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250105b24b1_6_81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250105b24b1_6_8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g250105b24b1_6_813"/>
          <p:cNvPicPr preferRelativeResize="0"/>
          <p:nvPr/>
        </p:nvPicPr>
        <p:blipFill rotWithShape="1">
          <a:blip r:embed="rId2">
            <a:alphaModFix/>
          </a:blip>
          <a:srcRect r="25395" b="26734"/>
          <a:stretch/>
        </p:blipFill>
        <p:spPr>
          <a:xfrm>
            <a:off x="6994608" y="-405817"/>
            <a:ext cx="5668970" cy="75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0105b24b1_6_818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g250105b24b1_6_818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g250105b24b1_6_8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g250105b24b1_6_818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g250105b24b1_6_8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934e2d4ca1_0_83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2934e2d4ca1_0_83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934e2d4ca1_0_8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2934e2d4ca1_0_833"/>
          <p:cNvPicPr preferRelativeResize="0"/>
          <p:nvPr/>
        </p:nvPicPr>
        <p:blipFill rotWithShape="1">
          <a:blip r:embed="rId2">
            <a:alphaModFix/>
          </a:blip>
          <a:srcRect r="25395" b="26734"/>
          <a:stretch/>
        </p:blipFill>
        <p:spPr>
          <a:xfrm>
            <a:off x="6994608" y="-405817"/>
            <a:ext cx="5668970" cy="75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0105b24b1_6_8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 b="1" i="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250105b24b1_6_8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 i="1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0" name="Google Shape;280;g250105b24b1_6_8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g250105b24b1_6_8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 i="1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g250105b24b1_6_8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g250105b24b1_6_82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250105b24b1_6_8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0105b24b1_6_832"/>
          <p:cNvSpPr txBox="1">
            <a:spLocks noGrp="1"/>
          </p:cNvSpPr>
          <p:nvPr>
            <p:ph type="title"/>
          </p:nvPr>
        </p:nvSpPr>
        <p:spPr>
          <a:xfrm>
            <a:off x="838200" y="1424054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Barlow Condensed"/>
              <a:buNone/>
              <a:defRPr sz="8800" b="1" i="1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7" name="Google Shape;287;g250105b24b1_6_8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5688" y="3555199"/>
            <a:ext cx="2102099" cy="21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0105b24b1_6_835"/>
          <p:cNvSpPr txBox="1">
            <a:spLocks noGrp="1"/>
          </p:cNvSpPr>
          <p:nvPr>
            <p:ph type="ctrTitle"/>
          </p:nvPr>
        </p:nvSpPr>
        <p:spPr>
          <a:xfrm>
            <a:off x="838200" y="4422912"/>
            <a:ext cx="10515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"/>
              <a:buNone/>
              <a:defRPr sz="6000" b="1" i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250105b24b1_6_835"/>
          <p:cNvSpPr txBox="1">
            <a:spLocks noGrp="1"/>
          </p:cNvSpPr>
          <p:nvPr>
            <p:ph type="subTitle" idx="1"/>
          </p:nvPr>
        </p:nvSpPr>
        <p:spPr>
          <a:xfrm>
            <a:off x="838200" y="5423278"/>
            <a:ext cx="105156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 i="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g250105b24b1_6_83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250105b24b1_6_8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id="293" name="Google Shape;293;g250105b24b1_6_8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1" y="730458"/>
            <a:ext cx="2269402" cy="231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60b319d51_0_781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0" name="Google Shape;300;g3060b319d51_0_781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1" name="Google Shape;301;g3060b319d51_0_781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g3060b319d51_0_7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60b319d51_0_78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060b319d51_0_78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g3060b319d51_0_7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60b319d51_0_790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g3060b319d51_0_790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g3060b319d51_0_7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60b319d51_0_79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060b319d51_0_794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4" name="Google Shape;314;g3060b319d51_0_794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15" name="Google Shape;315;g3060b319d51_0_79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g3060b319d51_0_79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g3060b319d51_0_7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60b319d51_0_801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3060b319d51_0_801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g3060b319d51_0_801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g3060b319d51_0_801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g3060b319d51_0_8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60b319d51_0_807"/>
          <p:cNvSpPr txBox="1">
            <a:spLocks noGrp="1"/>
          </p:cNvSpPr>
          <p:nvPr>
            <p:ph type="title"/>
          </p:nvPr>
        </p:nvSpPr>
        <p:spPr>
          <a:xfrm>
            <a:off x="838200" y="1424054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Barlow Condensed"/>
              <a:buNone/>
              <a:defRPr sz="8800" b="1" i="1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6" name="Google Shape;326;g3060b319d51_0_8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5688" y="3555199"/>
            <a:ext cx="2102099" cy="21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60b319d51_0_810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9" name="Google Shape;329;g3060b319d51_0_810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30" name="Google Shape;330;g3060b319d51_0_810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1" name="Google Shape;331;g3060b319d51_0_8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934e2d4ca1_0_838"/>
          <p:cNvSpPr txBox="1">
            <a:spLocks noGrp="1"/>
          </p:cNvSpPr>
          <p:nvPr>
            <p:ph type="ctrTitle"/>
          </p:nvPr>
        </p:nvSpPr>
        <p:spPr>
          <a:xfrm>
            <a:off x="838200" y="4422912"/>
            <a:ext cx="10515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"/>
              <a:buNone/>
              <a:defRPr sz="6000" b="1" i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934e2d4ca1_0_838"/>
          <p:cNvSpPr txBox="1">
            <a:spLocks noGrp="1"/>
          </p:cNvSpPr>
          <p:nvPr>
            <p:ph type="subTitle" idx="1"/>
          </p:nvPr>
        </p:nvSpPr>
        <p:spPr>
          <a:xfrm>
            <a:off x="838200" y="5423278"/>
            <a:ext cx="105156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 i="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g2934e2d4ca1_0_83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934e2d4ca1_0_8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id="49" name="Google Shape;49;g2934e2d4ca1_0_8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1" y="730458"/>
            <a:ext cx="2269402" cy="231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60b319d51_0_815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060b319d51_0_81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g3060b319d51_0_815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g3060b319d51_0_8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060b319d51_0_820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9" name="Google Shape;339;g3060b319d51_0_8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60b319d51_0_8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060b319d51_0_823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g3060b319d51_0_823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g3060b319d51_0_823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5" name="Google Shape;345;g3060b319d51_0_8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60b319d51_0_829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060b319d51_0_829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349" name="Google Shape;349;g3060b319d51_0_8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60b319d51_0_8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60b319d51_0_83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060b319d51_0_835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g3060b319d51_0_835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g3060b319d51_0_835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g3060b319d51_0_8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dk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60b319d51_0_841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g3060b319d51_0_84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g3060b319d51_0_8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2" name="Google Shape;362;g3060b319d51_0_841"/>
          <p:cNvPicPr preferRelativeResize="0"/>
          <p:nvPr/>
        </p:nvPicPr>
        <p:blipFill rotWithShape="1">
          <a:blip r:embed="rId2">
            <a:alphaModFix/>
          </a:blip>
          <a:srcRect r="25395" b="26734"/>
          <a:stretch/>
        </p:blipFill>
        <p:spPr>
          <a:xfrm>
            <a:off x="6994608" y="-405817"/>
            <a:ext cx="5668970" cy="75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60b319d51_0_846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g3060b319d51_0_846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g3060b319d51_0_8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3060b319d51_0_846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8" name="Google Shape;368;g3060b319d51_0_8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060b319d51_0_85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3060b319d51_0_85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g3060b319d51_0_8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60b319d51_0_860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9" name="Google Shape;379;g3060b319d51_0_860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g3060b319d51_0_860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g3060b319d51_0_8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34e2d4ca1_0_8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 b="1" i="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934e2d4ca1_0_8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 i="1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g2934e2d4ca1_0_8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g2934e2d4ca1_0_8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 i="1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g2934e2d4ca1_0_8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2934e2d4ca1_0_84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934e2d4ca1_0_8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dk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60b319d51_0_865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g3060b319d51_0_865"/>
          <p:cNvSpPr txBox="1">
            <a:spLocks noGrp="1"/>
          </p:cNvSpPr>
          <p:nvPr>
            <p:ph type="ftr" idx="11"/>
          </p:nvPr>
        </p:nvSpPr>
        <p:spPr>
          <a:xfrm>
            <a:off x="8382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g3060b319d51_0_8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6" name="Google Shape;386;g3060b319d51_0_865"/>
          <p:cNvPicPr preferRelativeResize="0"/>
          <p:nvPr/>
        </p:nvPicPr>
        <p:blipFill rotWithShape="1">
          <a:blip r:embed="rId2">
            <a:alphaModFix/>
          </a:blip>
          <a:srcRect r="25395" b="26734"/>
          <a:stretch/>
        </p:blipFill>
        <p:spPr>
          <a:xfrm>
            <a:off x="6994608" y="-405817"/>
            <a:ext cx="5668970" cy="75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060b319d51_0_870"/>
          <p:cNvSpPr txBox="1">
            <a:spLocks noGrp="1"/>
          </p:cNvSpPr>
          <p:nvPr>
            <p:ph type="title"/>
          </p:nvPr>
        </p:nvSpPr>
        <p:spPr>
          <a:xfrm>
            <a:off x="838200" y="1424055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Barlow Condensed"/>
              <a:buNone/>
              <a:defRPr sz="8800" b="1" i="1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389" name="Google Shape;389;g3060b319d51_0_8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5688" y="3555199"/>
            <a:ext cx="2102099" cy="21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060b319d51_0_873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2" name="Google Shape;392;g3060b319d51_0_873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93" name="Google Shape;393;g3060b319d51_0_87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4" name="Google Shape;394;g3060b319d51_0_87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60b319d51_0_878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060b319d51_0_878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8" name="Google Shape;398;g3060b319d51_0_878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99" name="Google Shape;399;g3060b319d51_0_87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g3060b319d51_0_878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g3060b319d51_0_87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60b319d51_0_88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060b319d51_0_88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g3060b319d51_0_88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g3060b319d51_0_88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g3060b319d51_0_88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060b319d51_0_891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3060b319d51_0_891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g3060b319d51_0_891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g3060b319d51_0_89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60b319d51_0_896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5" name="Google Shape;415;g3060b319d51_0_89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60b319d51_0_89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060b319d51_0_89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g3060b319d51_0_89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g3060b319d51_0_89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g3060b319d51_0_89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60b319d51_0_905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060b319d51_0_905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425" name="Google Shape;425;g3060b319d51_0_9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060b319d51_0_909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g3060b319d51_0_909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g3060b319d51_0_90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34e2d4ca1_0_8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934e2d4ca1_0_8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2934e2d4ca1_0_85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060b319d51_0_9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60b319d51_0_915"/>
          <p:cNvSpPr txBox="1">
            <a:spLocks noGrp="1"/>
          </p:cNvSpPr>
          <p:nvPr>
            <p:ph type="title"/>
          </p:nvPr>
        </p:nvSpPr>
        <p:spPr>
          <a:xfrm>
            <a:off x="2032000" y="681037"/>
            <a:ext cx="93219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g3060b319d51_0_915"/>
          <p:cNvSpPr txBox="1">
            <a:spLocks noGrp="1"/>
          </p:cNvSpPr>
          <p:nvPr>
            <p:ph type="body" idx="1"/>
          </p:nvPr>
        </p:nvSpPr>
        <p:spPr>
          <a:xfrm>
            <a:off x="2032000" y="2126973"/>
            <a:ext cx="93219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g3060b319d51_0_9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g3060b319d51_0_915"/>
          <p:cNvSpPr txBox="1">
            <a:spLocks noGrp="1"/>
          </p:cNvSpPr>
          <p:nvPr>
            <p:ph type="ftr" idx="11"/>
          </p:nvPr>
        </p:nvSpPr>
        <p:spPr>
          <a:xfrm>
            <a:off x="20320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7" name="Google Shape;437;g3060b319d51_0_9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304" y="-1062892"/>
            <a:ext cx="1972666" cy="82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060b319d51_0_9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3060b319d51_0_921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g3060b319d51_0_921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g3060b319d51_0_921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g3060b319d51_0_9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34e2d4ca1_0_85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934e2d4ca1_0_856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2934e2d4ca1_0_856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g2934e2d4ca1_0_856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2934e2d4ca1_0_8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arlow Condensed"/>
              <a:buNone/>
              <a:defRPr sz="4400" b="1" i="0" u="none" strike="noStrike" cap="none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838200" y="2126973"/>
            <a:ext cx="105156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934e2d4ca1_0_819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 sz="4400" b="1" i="0" u="none" strike="noStrike" cap="non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g2934e2d4ca1_0_819"/>
          <p:cNvSpPr txBox="1">
            <a:spLocks noGrp="1"/>
          </p:cNvSpPr>
          <p:nvPr>
            <p:ph type="body" idx="1"/>
          </p:nvPr>
        </p:nvSpPr>
        <p:spPr>
          <a:xfrm>
            <a:off x="838200" y="2126973"/>
            <a:ext cx="105156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" name="Google Shape;28;g2934e2d4ca1_0_8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g2934e2d4ca1_0_8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0105b24b1_6_6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4" name="Google Shape;74;g250105b24b1_6_6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g250105b24b1_6_6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0105b24b1_6_2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5" name="Google Shape;135;g250105b24b1_6_2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6" name="Google Shape;136;g250105b24b1_6_2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0105b24b1_6_3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02" name="Google Shape;202;g250105b24b1_6_3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g250105b24b1_6_3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50105b24b1_6_80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  <a:defRPr sz="4400" b="1" i="0" u="none" strike="noStrike" cap="none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g250105b24b1_6_808"/>
          <p:cNvSpPr txBox="1">
            <a:spLocks noGrp="1"/>
          </p:cNvSpPr>
          <p:nvPr>
            <p:ph type="body" idx="1"/>
          </p:nvPr>
        </p:nvSpPr>
        <p:spPr>
          <a:xfrm>
            <a:off x="838200" y="2126973"/>
            <a:ext cx="105156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4" name="Google Shape;264;g250105b24b1_6_80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5" name="Google Shape;265;g250105b24b1_6_8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60b319d51_0_7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6" name="Google Shape;296;g3060b319d51_0_77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" name="Google Shape;297;g3060b319d51_0_7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060b319d51_0_8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71" name="Google Shape;371;g3060b319d51_0_8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2" name="Google Shape;372;g3060b319d51_0_85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ts.state.co.us/Forms/PDF/JDF103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judicial.gov/self-help-form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ccSelfHelp@DenverCountyCourt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nvercountycourt.org/self-help-center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60b319d51_0_81"/>
          <p:cNvSpPr txBox="1">
            <a:spLocks noGrp="1"/>
          </p:cNvSpPr>
          <p:nvPr>
            <p:ph type="ctrTitle"/>
          </p:nvPr>
        </p:nvSpPr>
        <p:spPr>
          <a:xfrm>
            <a:off x="415600" y="1459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26"/>
              <a:buNone/>
            </a:pPr>
            <a:endParaRPr sz="4544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26"/>
              <a:buNone/>
            </a:pPr>
            <a:r>
              <a:rPr lang="en-US" sz="4544" b="1">
                <a:latin typeface="Barlow"/>
                <a:ea typeface="Barlow"/>
                <a:cs typeface="Barlow"/>
                <a:sym typeface="Barlow"/>
              </a:rPr>
              <a:t>Eviction 101</a:t>
            </a: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5509"/>
              <a:buNone/>
            </a:pPr>
            <a:r>
              <a:rPr lang="en-US" sz="391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October 24, 2024</a:t>
            </a:r>
            <a:endParaRPr sz="391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49" name="Google Shape;449;g3060b319d51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7200" y="3965433"/>
            <a:ext cx="3114798" cy="289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3060b319d51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49" y="2376922"/>
            <a:ext cx="2349325" cy="23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60b319d51_0_704"/>
          <p:cNvSpPr txBox="1">
            <a:spLocks noGrp="1"/>
          </p:cNvSpPr>
          <p:nvPr>
            <p:ph type="title"/>
          </p:nvPr>
        </p:nvSpPr>
        <p:spPr>
          <a:xfrm>
            <a:off x="415625" y="332450"/>
            <a:ext cx="113607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Potential Reasons for Eviction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7" name="Google Shape;507;g3060b319d51_0_704"/>
          <p:cNvSpPr txBox="1">
            <a:spLocks noGrp="1"/>
          </p:cNvSpPr>
          <p:nvPr>
            <p:ph type="body" idx="4294967295"/>
          </p:nvPr>
        </p:nvSpPr>
        <p:spPr>
          <a:xfrm>
            <a:off x="680275" y="2185475"/>
            <a:ext cx="10764000" cy="4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tenant fails to pay rent</a:t>
            </a:r>
            <a:endParaRPr sz="23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tenant materially violates the terms of the lease (2x)</a:t>
            </a:r>
            <a:endParaRPr sz="23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tenant engages in conduct that is disturbing to others causes a nuisance, or negligently damages the property</a:t>
            </a:r>
            <a:endParaRPr sz="23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tenant commits a “substantial violation”</a:t>
            </a:r>
            <a:endParaRPr sz="23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 tenant fails to vacate after the end of a tenancy</a:t>
            </a: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</a:t>
            </a:r>
            <a:endParaRPr sz="23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Public Trustee Sale – </a:t>
            </a:r>
            <a:r>
              <a:rPr lang="en-US" sz="2300" i="1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See</a:t>
            </a: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00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§ 13-40-104</a:t>
            </a:r>
            <a:r>
              <a:rPr lang="en-US" sz="23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3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300"/>
              <a:buFont typeface="Montserrat Medium"/>
              <a:buAutoNum type="arabicPeriod"/>
            </a:pPr>
            <a:r>
              <a:rPr lang="en-US" sz="23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“No Fault” Evictions*</a:t>
            </a:r>
            <a:endParaRPr sz="23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23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23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en-US" sz="2000" i="1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*See following slides regarding termination of tenancies under “For Cause” law</a:t>
            </a:r>
            <a:endParaRPr sz="2000" i="1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60b319d51_0_710"/>
          <p:cNvSpPr txBox="1">
            <a:spLocks noGrp="1"/>
          </p:cNvSpPr>
          <p:nvPr>
            <p:ph type="title"/>
          </p:nvPr>
        </p:nvSpPr>
        <p:spPr>
          <a:xfrm>
            <a:off x="415625" y="332450"/>
            <a:ext cx="113607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For Cause</a:t>
            </a:r>
            <a:r>
              <a:rPr lang="en-US" b="1">
                <a:latin typeface="Barlow"/>
                <a:ea typeface="Barlow"/>
                <a:cs typeface="Barlow"/>
                <a:sym typeface="Barlow"/>
              </a:rPr>
              <a:t>/No Fault Evictions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4" name="Google Shape;514;g3060b319d51_0_710"/>
          <p:cNvSpPr txBox="1">
            <a:spLocks noGrp="1"/>
          </p:cNvSpPr>
          <p:nvPr>
            <p:ph type="body" idx="4294967295"/>
          </p:nvPr>
        </p:nvSpPr>
        <p:spPr>
          <a:xfrm>
            <a:off x="298775" y="1853875"/>
            <a:ext cx="11635800" cy="47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Prohibits a landlord from non-renewing a tenant’s lease (i.e. iss</a:t>
            </a:r>
            <a:r>
              <a:rPr lang="en-US" sz="21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uing a Notice to Terminate Tenancy, notice of nonrenewal, or letting a lease expire)</a:t>
            </a: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without a valid legal reason that is clearly stated in the </a:t>
            </a:r>
            <a:r>
              <a:rPr lang="en-US" sz="21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90 day notice</a:t>
            </a: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Exceptions (when these “For Cause” protections do not apply):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Montserrat Medium"/>
              <a:buAutoNum type="arabicPeriod"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Temporary rentals for less than 30 days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Montserrat Medium"/>
              <a:buAutoNum type="arabicPeriod"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Owner-occupied or master-tenant occupied units that are single-family home, duplex, or triplex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Montserrat Medium"/>
              <a:buAutoNum type="arabicPeriod"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Employer-provided housing or mobile homes owned by the person renting lot space (or rent-to-own mobile home tenants)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Montserrat Medium"/>
              <a:buAutoNum type="arabicPeriod"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Individuals who have not been tenants for 12 months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Montserrat Medium"/>
              <a:buAutoNum type="arabicPeriod"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Unknown tenants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60b319d51_0_716"/>
          <p:cNvSpPr txBox="1">
            <a:spLocks noGrp="1"/>
          </p:cNvSpPr>
          <p:nvPr>
            <p:ph type="title"/>
          </p:nvPr>
        </p:nvSpPr>
        <p:spPr>
          <a:xfrm>
            <a:off x="415625" y="294675"/>
            <a:ext cx="113607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730" b="1">
                <a:latin typeface="Barlow"/>
                <a:ea typeface="Barlow"/>
                <a:cs typeface="Barlow"/>
                <a:sym typeface="Barlow"/>
              </a:rPr>
              <a:t>Landlords can non-renew w/ 90 days* notice only:</a:t>
            </a:r>
            <a:endParaRPr sz="373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0" name="Google Shape;520;g3060b319d51_0_716"/>
          <p:cNvSpPr txBox="1">
            <a:spLocks noGrp="1"/>
          </p:cNvSpPr>
          <p:nvPr>
            <p:ph type="body" idx="4294967295"/>
          </p:nvPr>
        </p:nvSpPr>
        <p:spPr>
          <a:xfrm>
            <a:off x="559375" y="2172150"/>
            <a:ext cx="11188800" cy="3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Demolition or conversion of premises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Substantial repairs or renovations (unless required to satisfy remedial requirements of the Warranty of Habitability or retaliatory)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 or family member moving into the unit (*</a:t>
            </a:r>
            <a:r>
              <a:rPr lang="en-US" sz="20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45 days</a:t>
            </a: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if active military)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Selling the premises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refuses to sign renewed lease with reasonable terms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paid rent late 3</a:t>
            </a: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or more</a:t>
            </a: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times during the lease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060b319d51_0_721"/>
          <p:cNvSpPr txBox="1">
            <a:spLocks noGrp="1"/>
          </p:cNvSpPr>
          <p:nvPr>
            <p:ph type="title"/>
          </p:nvPr>
        </p:nvSpPr>
        <p:spPr>
          <a:xfrm>
            <a:off x="415625" y="241625"/>
            <a:ext cx="113607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Retaliatory Eviction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6" name="Google Shape;526;g3060b319d51_0_721"/>
          <p:cNvSpPr txBox="1">
            <a:spLocks noGrp="1"/>
          </p:cNvSpPr>
          <p:nvPr>
            <p:ph type="body" idx="4294967295"/>
          </p:nvPr>
        </p:nvSpPr>
        <p:spPr>
          <a:xfrm>
            <a:off x="453200" y="1912975"/>
            <a:ext cx="113607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 cannot evict/retaliate against a tenant for:</a:t>
            </a:r>
            <a:br>
              <a:rPr lang="en-US" sz="2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●"/>
            </a:pPr>
            <a:r>
              <a:rPr lang="en-US" sz="22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Making a good faith complaint or exercising any rights under the warranty of habitability </a:t>
            </a: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●"/>
            </a:pPr>
            <a:r>
              <a:rPr lang="en-US" sz="22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Organizing or becoming a member of a tenant’s association</a:t>
            </a:r>
            <a:endParaRPr sz="22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●"/>
            </a:pPr>
            <a:r>
              <a:rPr lang="en-US" sz="22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Exercising rights under the Immigrant Tenant Protection Act (“ITPA”) or opposing landlord conduct prohibited by the ITPA</a:t>
            </a:r>
            <a:endParaRPr sz="22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7" name="Google Shape;527;g3060b319d51_0_7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3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060b319d51_0_727"/>
          <p:cNvSpPr txBox="1">
            <a:spLocks noGrp="1"/>
          </p:cNvSpPr>
          <p:nvPr>
            <p:ph type="title"/>
          </p:nvPr>
        </p:nvSpPr>
        <p:spPr>
          <a:xfrm>
            <a:off x="415625" y="241625"/>
            <a:ext cx="113607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Discriminatory Eviction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g3060b319d51_0_727"/>
          <p:cNvSpPr txBox="1">
            <a:spLocks noGrp="1"/>
          </p:cNvSpPr>
          <p:nvPr>
            <p:ph type="body" idx="4294967295"/>
          </p:nvPr>
        </p:nvSpPr>
        <p:spPr>
          <a:xfrm>
            <a:off x="453200" y="1912975"/>
            <a:ext cx="113607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 cannot evict/discriminate against a tenant for:</a:t>
            </a:r>
            <a:br>
              <a:rPr lang="en-US" sz="2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●"/>
            </a:pPr>
            <a:r>
              <a:rPr lang="en-US" sz="22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Being a member of a protected class under state or federal law</a:t>
            </a: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○"/>
            </a:pPr>
            <a:r>
              <a:rPr lang="en-US" sz="22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Gender, race, religion, national origin, veteran status, family status, source of income, disability, etc.</a:t>
            </a: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●"/>
            </a:pPr>
            <a:r>
              <a:rPr lang="en-US" sz="22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For example: requesting a reasonable accommodation</a:t>
            </a: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200"/>
              <a:buFont typeface="Montserrat Medium"/>
              <a:buChar char="○"/>
            </a:pPr>
            <a:r>
              <a:rPr lang="en-US" sz="2200">
                <a:solidFill>
                  <a:srgbClr val="80808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Includes having a service or emotional support animal if the proper process has been followed</a:t>
            </a: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200">
              <a:solidFill>
                <a:srgbClr val="808080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060b319d51_0_733"/>
          <p:cNvSpPr txBox="1">
            <a:spLocks noGrp="1"/>
          </p:cNvSpPr>
          <p:nvPr>
            <p:ph type="title"/>
          </p:nvPr>
        </p:nvSpPr>
        <p:spPr>
          <a:xfrm>
            <a:off x="415625" y="277950"/>
            <a:ext cx="11360700" cy="12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Demand for Compliance/Right to Possession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1" name="Google Shape;541;g3060b319d51_0_733"/>
          <p:cNvSpPr txBox="1">
            <a:spLocks noGrp="1"/>
          </p:cNvSpPr>
          <p:nvPr>
            <p:ph type="body" idx="4294967295"/>
          </p:nvPr>
        </p:nvSpPr>
        <p:spPr>
          <a:xfrm>
            <a:off x="415625" y="2031075"/>
            <a:ext cx="11360700" cy="4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eviction process usually begins with </a:t>
            </a:r>
            <a:r>
              <a:rPr lang="en-US" sz="2400" u="sng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written notice</a:t>
            </a: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 the tenants/occupants</a:t>
            </a:r>
            <a:endParaRPr sz="24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Char char="•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demand must be made in writing, specifying the grounds of the landlord's right to possession, including a specific description of the alleged violation or grounds;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Char char="•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demand must describe the premises;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Char char="•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demand must note the time when property shall be delivered up; and 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Char char="•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demand must be signed by the person claiming such possession, his/her agent, or his/her attorney.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•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Demands must also include a statement that tenants who receive particular types of assistance have a right to mediation prior to a landlord filing a complaint with the court. 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§ 13-40-106, 107, 110</a:t>
            </a:r>
            <a:endParaRPr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060b319d51_0_739"/>
          <p:cNvSpPr txBox="1">
            <a:spLocks noGrp="1"/>
          </p:cNvSpPr>
          <p:nvPr>
            <p:ph type="title"/>
          </p:nvPr>
        </p:nvSpPr>
        <p:spPr>
          <a:xfrm>
            <a:off x="415625" y="296125"/>
            <a:ext cx="113607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Difference Between Demand for Compliance/Possession &amp; Notice to Terminate Tenancy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8" name="Google Shape;548;g3060b319d51_0_739"/>
          <p:cNvSpPr txBox="1">
            <a:spLocks noGrp="1"/>
          </p:cNvSpPr>
          <p:nvPr>
            <p:ph type="body" idx="4294967295"/>
          </p:nvPr>
        </p:nvSpPr>
        <p:spPr>
          <a:xfrm>
            <a:off x="741900" y="2386325"/>
            <a:ext cx="10611900" cy="3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 b="1">
                <a:solidFill>
                  <a:srgbClr val="FFA3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Demand for Compliance or Possession: </a:t>
            </a:r>
            <a:r>
              <a:rPr lang="en-US" sz="2100">
                <a:solidFill>
                  <a:srgbClr val="80808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Tenant has the option of correcting the problem (“cure”) within indicated number of days or can vacate the rental unit</a:t>
            </a:r>
            <a:endParaRPr sz="2100">
              <a:solidFill>
                <a:srgbClr val="80808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80808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Notice to Terminate Tenancy: </a:t>
            </a: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does not have the option of correcting the problem and the landlord is demanding the ten</a:t>
            </a:r>
            <a:r>
              <a:rPr lang="en-US" sz="2100">
                <a:solidFill>
                  <a:srgbClr val="80808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ant leave </a:t>
            </a:r>
            <a:endParaRPr sz="2100">
              <a:solidFill>
                <a:srgbClr val="80808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060b319d51_0_745"/>
          <p:cNvSpPr txBox="1">
            <a:spLocks noGrp="1"/>
          </p:cNvSpPr>
          <p:nvPr>
            <p:ph type="title"/>
          </p:nvPr>
        </p:nvSpPr>
        <p:spPr>
          <a:xfrm>
            <a:off x="415625" y="214375"/>
            <a:ext cx="113607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Demand for Compliance or Right to Possession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5" name="Google Shape;555;g3060b319d51_0_745"/>
          <p:cNvSpPr txBox="1">
            <a:spLocks noGrp="1"/>
          </p:cNvSpPr>
          <p:nvPr>
            <p:ph type="body" idx="1"/>
          </p:nvPr>
        </p:nvSpPr>
        <p:spPr>
          <a:xfrm>
            <a:off x="54525" y="3001575"/>
            <a:ext cx="3870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Identifies amount of rent owed and dates for which rent was not paid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Gives tenant </a:t>
            </a:r>
            <a:r>
              <a:rPr lang="en-US" sz="16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days</a:t>
            </a: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to leave property OR comply by paying rent owed (“cure”)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100"/>
          </a:p>
        </p:txBody>
      </p:sp>
      <p:sp>
        <p:nvSpPr>
          <p:cNvPr id="556" name="Google Shape;556;g3060b319d51_0_745"/>
          <p:cNvSpPr txBox="1">
            <a:spLocks noGrp="1"/>
          </p:cNvSpPr>
          <p:nvPr>
            <p:ph type="body" idx="1"/>
          </p:nvPr>
        </p:nvSpPr>
        <p:spPr>
          <a:xfrm>
            <a:off x="4091363" y="2940925"/>
            <a:ext cx="3610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Clearly identifies the provisions of lease that were violated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Gives tenant </a:t>
            </a:r>
            <a:r>
              <a:rPr lang="en-US" sz="16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days</a:t>
            </a: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to leave property OR comply by curing lease violation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Must be material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FF9900"/>
              </a:solidFill>
            </a:endParaRPr>
          </a:p>
        </p:txBody>
      </p:sp>
      <p:sp>
        <p:nvSpPr>
          <p:cNvPr id="557" name="Google Shape;557;g3060b319d51_0_745"/>
          <p:cNvSpPr txBox="1"/>
          <p:nvPr/>
        </p:nvSpPr>
        <p:spPr>
          <a:xfrm>
            <a:off x="259625" y="1897175"/>
            <a:ext cx="3610800" cy="896100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Non-Payment of Rent</a:t>
            </a:r>
            <a:endParaRPr sz="2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g3060b319d51_0_745"/>
          <p:cNvSpPr txBox="1"/>
          <p:nvPr/>
        </p:nvSpPr>
        <p:spPr>
          <a:xfrm>
            <a:off x="4022075" y="1897175"/>
            <a:ext cx="3749400" cy="896100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Material Violation</a:t>
            </a:r>
            <a:endParaRPr sz="2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g3060b319d51_0_745"/>
          <p:cNvSpPr txBox="1"/>
          <p:nvPr/>
        </p:nvSpPr>
        <p:spPr>
          <a:xfrm>
            <a:off x="1219800" y="5887975"/>
            <a:ext cx="97524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0" i="1" u="none" strike="noStrike" cap="none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*Some exceptions may apply that would alter number of days given to comply</a:t>
            </a:r>
            <a:endParaRPr sz="1800" b="0" i="1" u="none" strike="noStrike" cap="none">
              <a:solidFill>
                <a:srgbClr val="FFA3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g3060b319d51_0_745"/>
          <p:cNvSpPr txBox="1"/>
          <p:nvPr/>
        </p:nvSpPr>
        <p:spPr>
          <a:xfrm>
            <a:off x="7909775" y="1897175"/>
            <a:ext cx="4085700" cy="896100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Disturbance/Nuisance/</a:t>
            </a:r>
            <a:endParaRPr sz="2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Negligent Property Damage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g3060b319d51_0_745"/>
          <p:cNvSpPr txBox="1">
            <a:spLocks noGrp="1"/>
          </p:cNvSpPr>
          <p:nvPr>
            <p:ph type="body" idx="1"/>
          </p:nvPr>
        </p:nvSpPr>
        <p:spPr>
          <a:xfrm>
            <a:off x="7814225" y="2940925"/>
            <a:ext cx="40857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Identifies the specific conduct that is causing a disturbance or nuisance to others, or negligently damaging property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Gives tenant </a:t>
            </a:r>
            <a:r>
              <a:rPr lang="en-US" sz="16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days</a:t>
            </a: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to leave property OR comply by curing conduct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Montserrat Medium"/>
              <a:buChar char="●"/>
            </a:pPr>
            <a:r>
              <a:rPr lang="en-US" sz="16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Cannot be conduct that tenant is entitled to do under lease or law</a:t>
            </a:r>
            <a:endParaRPr sz="16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060b319d51_0_757"/>
          <p:cNvSpPr txBox="1">
            <a:spLocks noGrp="1"/>
          </p:cNvSpPr>
          <p:nvPr>
            <p:ph type="title"/>
          </p:nvPr>
        </p:nvSpPr>
        <p:spPr>
          <a:xfrm>
            <a:off x="415625" y="250700"/>
            <a:ext cx="113607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Notice to Terminate Tenancy and No Option to Cure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8" name="Google Shape;568;g3060b319d51_0_757"/>
          <p:cNvSpPr txBox="1">
            <a:spLocks noGrp="1"/>
          </p:cNvSpPr>
          <p:nvPr>
            <p:ph type="body" idx="1"/>
          </p:nvPr>
        </p:nvSpPr>
        <p:spPr>
          <a:xfrm>
            <a:off x="474550" y="2485225"/>
            <a:ext cx="52152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Clearly indicates the provision/term of lease violated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Must have given previous notice for same violation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has </a:t>
            </a:r>
            <a:r>
              <a:rPr lang="en-US" sz="20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days</a:t>
            </a: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to leave property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Does not give tenant the opportunity to cure by complying with term of lease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150">
                <a:solidFill>
                  <a:srgbClr val="252525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FF9900"/>
              </a:solidFill>
            </a:endParaRPr>
          </a:p>
        </p:txBody>
      </p:sp>
      <p:sp>
        <p:nvSpPr>
          <p:cNvPr id="569" name="Google Shape;569;g3060b319d51_0_757"/>
          <p:cNvSpPr txBox="1">
            <a:spLocks noGrp="1"/>
          </p:cNvSpPr>
          <p:nvPr>
            <p:ph type="body" idx="1"/>
          </p:nvPr>
        </p:nvSpPr>
        <p:spPr>
          <a:xfrm>
            <a:off x="6349175" y="2485225"/>
            <a:ext cx="5088000" cy="4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has </a:t>
            </a:r>
            <a:r>
              <a:rPr lang="en-US" sz="20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days</a:t>
            </a: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 leave the property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Does not give tenant opportunity to cure violation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Notice must indicate violation and must fall within statutory definition of “substantial violation”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There are some exceptions-e.g. for victims of DV  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FF9900"/>
              </a:solidFill>
            </a:endParaRPr>
          </a:p>
        </p:txBody>
      </p:sp>
      <p:sp>
        <p:nvSpPr>
          <p:cNvPr id="570" name="Google Shape;570;g3060b319d51_0_757"/>
          <p:cNvSpPr txBox="1"/>
          <p:nvPr/>
        </p:nvSpPr>
        <p:spPr>
          <a:xfrm>
            <a:off x="776350" y="1778725"/>
            <a:ext cx="4611600" cy="607500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Repeat Material Violation</a:t>
            </a:r>
            <a:endParaRPr sz="2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g3060b319d51_0_757"/>
          <p:cNvSpPr txBox="1"/>
          <p:nvPr/>
        </p:nvSpPr>
        <p:spPr>
          <a:xfrm>
            <a:off x="6587375" y="1778725"/>
            <a:ext cx="4611600" cy="607500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Substantial Violation</a:t>
            </a:r>
            <a:endParaRPr sz="2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g3060b319d51_0_757"/>
          <p:cNvSpPr txBox="1"/>
          <p:nvPr/>
        </p:nvSpPr>
        <p:spPr>
          <a:xfrm>
            <a:off x="1589175" y="5686325"/>
            <a:ext cx="97524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0" i="1" u="none" strike="noStrike" cap="none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*Some exceptions may apply that would alter number of days given to comply</a:t>
            </a:r>
            <a:endParaRPr sz="1800" b="0" i="1" u="none" strike="noStrike" cap="none">
              <a:solidFill>
                <a:srgbClr val="FFA3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060b319d51_0_767"/>
          <p:cNvSpPr txBox="1">
            <a:spLocks noGrp="1"/>
          </p:cNvSpPr>
          <p:nvPr>
            <p:ph type="title"/>
          </p:nvPr>
        </p:nvSpPr>
        <p:spPr>
          <a:xfrm>
            <a:off x="415625" y="250700"/>
            <a:ext cx="113607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What is a “Substantial Violation”?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8" name="Google Shape;578;g3060b319d51_0_767"/>
          <p:cNvSpPr txBox="1">
            <a:spLocks noGrp="1"/>
          </p:cNvSpPr>
          <p:nvPr>
            <p:ph type="body" idx="4294967295"/>
          </p:nvPr>
        </p:nvSpPr>
        <p:spPr>
          <a:xfrm>
            <a:off x="415625" y="1967475"/>
            <a:ext cx="11246700" cy="4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Refers to an act by the tenant or their guest/invitee that occurs </a:t>
            </a:r>
            <a:r>
              <a:rPr lang="en-US" sz="20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or near</a:t>
            </a: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 the property </a:t>
            </a:r>
            <a:r>
              <a:rPr lang="en-US" sz="2000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</a:t>
            </a: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Medium"/>
              <a:buChar char="•"/>
            </a:pPr>
            <a:r>
              <a:rPr lang="en-US" sz="18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Endangers the landlord, co-tenant, or person living on/near the premises or willfully and substantially endangers the property of landlord;</a:t>
            </a:r>
            <a:endParaRPr sz="18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 Medium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Is a violent or drug-related felony; or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 Medium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Is a criminal act in violation of federal or state law or local ordinance that: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2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 Medium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Carries a potential sentence of 180 days or more; and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2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 Medium"/>
              <a:buChar char="•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Has been declared a public nuisance under state law or local ordinance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1143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060b319d51_0_243"/>
          <p:cNvSpPr txBox="1">
            <a:spLocks noGrp="1"/>
          </p:cNvSpPr>
          <p:nvPr>
            <p:ph type="title"/>
          </p:nvPr>
        </p:nvSpPr>
        <p:spPr>
          <a:xfrm>
            <a:off x="415600" y="470633"/>
            <a:ext cx="11360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Colorado Poverty Law Project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6" name="Google Shape;456;g3060b319d51_0_243"/>
          <p:cNvSpPr txBox="1">
            <a:spLocks noGrp="1"/>
          </p:cNvSpPr>
          <p:nvPr>
            <p:ph type="body" idx="4294967295"/>
          </p:nvPr>
        </p:nvSpPr>
        <p:spPr>
          <a:xfrm>
            <a:off x="0" y="2294475"/>
            <a:ext cx="11863500" cy="4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0238"/>
              <a:buNone/>
            </a:pPr>
            <a:r>
              <a:rPr lang="en-US" sz="3634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Mission:</a:t>
            </a:r>
            <a:r>
              <a:rPr lang="en-US" sz="3634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34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Colorado Poverty Law Project's mission is to prevent homelessness through legal representation, education, and advocacy.</a:t>
            </a:r>
            <a:endParaRPr sz="3634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0277"/>
              <a:buNone/>
            </a:pPr>
            <a:endParaRPr sz="3634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35"/>
              <a:buNone/>
            </a:pPr>
            <a:endParaRPr sz="635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0238"/>
              <a:buNone/>
            </a:pPr>
            <a:r>
              <a:rPr lang="en-US" sz="3634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​Vision:</a:t>
            </a:r>
            <a:r>
              <a:rPr lang="en-US" sz="3634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34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believe that no one should become homeless for lack of access to housing justice.</a:t>
            </a:r>
            <a:endParaRPr sz="3634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508"/>
              <a:buNone/>
            </a:pPr>
            <a:endParaRPr sz="4700">
              <a:latin typeface="Barlow"/>
              <a:ea typeface="Barlow"/>
              <a:cs typeface="Barlow"/>
              <a:sym typeface="Barl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321"/>
              <a:buNone/>
            </a:pPr>
            <a:endParaRPr sz="62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060b319d51_0_772"/>
          <p:cNvSpPr txBox="1">
            <a:spLocks noGrp="1"/>
          </p:cNvSpPr>
          <p:nvPr>
            <p:ph type="title"/>
          </p:nvPr>
        </p:nvSpPr>
        <p:spPr>
          <a:xfrm>
            <a:off x="415625" y="241625"/>
            <a:ext cx="113607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Service of Demand for Compliance or Notice to Terminate Tenancy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4" name="Google Shape;584;g3060b319d51_0_772"/>
          <p:cNvSpPr txBox="1">
            <a:spLocks noGrp="1"/>
          </p:cNvSpPr>
          <p:nvPr>
            <p:ph type="body" idx="4294967295"/>
          </p:nvPr>
        </p:nvSpPr>
        <p:spPr>
          <a:xfrm>
            <a:off x="626825" y="1976575"/>
            <a:ext cx="10938300" cy="4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There are several ways the notice can be served:</a:t>
            </a:r>
            <a:endParaRPr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Montserrat Medium"/>
              <a:buChar char="●"/>
            </a:pPr>
            <a:r>
              <a:rPr lang="en-US" sz="17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Personal Service </a:t>
            </a:r>
            <a:endParaRPr sz="17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Montserrat Medium"/>
              <a:buChar char="○"/>
            </a:pPr>
            <a:r>
              <a:rPr lang="en-US" sz="17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the tenant or to another person occupying the premises or a member of the tenant's family over 15 years old, residing on or in charge of the premises.</a:t>
            </a:r>
            <a:endParaRPr sz="17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Montserrat Medium"/>
              <a:buChar char="●"/>
            </a:pPr>
            <a:r>
              <a:rPr lang="en-US" sz="17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Posting</a:t>
            </a:r>
            <a:endParaRPr sz="17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700"/>
              <a:buFont typeface="Montserrat Medium"/>
              <a:buChar char="○"/>
            </a:pPr>
            <a:r>
              <a:rPr lang="en-US" sz="17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 may post the notice on an conspicuous place on the property, such as the front door ONLY after they have made 2 attempts at personal service on two different days. If posted, notice period starts the day after the notice is posted.</a:t>
            </a:r>
            <a:endParaRPr sz="17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notice must also be provided in “English, Spanish, or any other language that the landlord knows, or has reason to know, is the primary language of the tenant.”</a:t>
            </a:r>
            <a:endParaRPr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060b319d51_0_927"/>
          <p:cNvSpPr txBox="1">
            <a:spLocks noGrp="1"/>
          </p:cNvSpPr>
          <p:nvPr>
            <p:ph type="title"/>
          </p:nvPr>
        </p:nvSpPr>
        <p:spPr>
          <a:xfrm>
            <a:off x="415675" y="296125"/>
            <a:ext cx="113463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r>
              <a:rPr lang="en-US" sz="4200" b="1">
                <a:latin typeface="Barlow"/>
                <a:ea typeface="Barlow"/>
                <a:cs typeface="Barlow"/>
                <a:sym typeface="Barlow"/>
              </a:rPr>
              <a:t>Step 2: Summons + Complaint</a:t>
            </a:r>
            <a:endParaRPr sz="4200"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060b319d51_0_1006"/>
          <p:cNvSpPr txBox="1">
            <a:spLocks noGrp="1"/>
          </p:cNvSpPr>
          <p:nvPr>
            <p:ph type="body" idx="4294967295"/>
          </p:nvPr>
        </p:nvSpPr>
        <p:spPr>
          <a:xfrm>
            <a:off x="453200" y="1976575"/>
            <a:ext cx="112362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now has a certain number of days to comply with/cure the demand or vacate.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If the time for tenant’s compliance has passed and the tenant has not cured/vacated, then Landlord can file an eviction case with the court*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9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900" i="1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*If a tenant receives SSI, SSDI, or TANF benefits and they notify their landlord, they may be entitled to mandatory mediation with their landlord prior to their landlord being able to file a complaint in court. </a:t>
            </a:r>
            <a:r>
              <a:rPr lang="en-US" sz="1900" i="1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 § 13-40-110</a:t>
            </a:r>
            <a:endParaRPr sz="1900" i="1">
              <a:solidFill>
                <a:srgbClr val="FFA3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900"/>
              <a:buFont typeface="Montserrat Medium"/>
              <a:buChar char="●"/>
            </a:pPr>
            <a:r>
              <a:rPr lang="en-US" sz="1900" i="1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Landlords can schedule mediation through the Office of Dispute Resolution (ODR) at www.ColoradoODR.org</a:t>
            </a:r>
            <a:endParaRPr sz="1900" i="1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6" name="Google Shape;596;g3060b319d51_0_1006"/>
          <p:cNvSpPr txBox="1"/>
          <p:nvPr/>
        </p:nvSpPr>
        <p:spPr>
          <a:xfrm>
            <a:off x="453200" y="214375"/>
            <a:ext cx="113544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Once Landlord Properly Serves Notice</a:t>
            </a:r>
            <a:endParaRPr sz="37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060b319d51_0_1087"/>
          <p:cNvSpPr txBox="1">
            <a:spLocks noGrp="1"/>
          </p:cNvSpPr>
          <p:nvPr>
            <p:ph type="body" idx="4294967295"/>
          </p:nvPr>
        </p:nvSpPr>
        <p:spPr>
          <a:xfrm>
            <a:off x="471350" y="1994725"/>
            <a:ext cx="11227200" cy="4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 files a written Complaint and Summons (and copy of Notice/Demand) with the Court.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Requires the Complaint to: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Describe the property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Grounds for recovery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 of person in possession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Prayer for recovery of possession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May also allege monetary damages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○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Rental value, damages, or both must be within the jurisdictional limit of the County Court (&lt;$25,000) exclusive of costs and attorney fees.  </a:t>
            </a:r>
            <a:r>
              <a:rPr lang="en-US" sz="2000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§ 13-6-104.</a:t>
            </a:r>
            <a:endParaRPr sz="2000">
              <a:solidFill>
                <a:srgbClr val="FFA3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371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Residential evictions are usually filed in the county where the property is located.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03" name="Google Shape;603;g3060b319d51_0_1087"/>
          <p:cNvSpPr txBox="1"/>
          <p:nvPr/>
        </p:nvSpPr>
        <p:spPr>
          <a:xfrm>
            <a:off x="471350" y="332450"/>
            <a:ext cx="113361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Landlord Starts Case</a:t>
            </a:r>
            <a:endParaRPr sz="37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060b319d51_0_1093"/>
          <p:cNvSpPr txBox="1">
            <a:spLocks noGrp="1"/>
          </p:cNvSpPr>
          <p:nvPr>
            <p:ph type="body" idx="4294967295"/>
          </p:nvPr>
        </p:nvSpPr>
        <p:spPr>
          <a:xfrm>
            <a:off x="544025" y="2058325"/>
            <a:ext cx="11163600" cy="4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 or clerk of court issues Summons for tenant to appear in court.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Tells the tenant to appear in court </a:t>
            </a:r>
            <a:r>
              <a:rPr lang="en-US" sz="21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 less than 7 days</a:t>
            </a: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no more than 14 days from the date of the issuance of the Summons to answer the Complaint.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Summons must also contain additional information including: a list of available legal aid and rental assistance resources, a blank Answer form, and form that allows either party to request evidence.</a:t>
            </a:r>
            <a:endParaRPr sz="21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10" name="Google Shape;610;g3060b319d51_0_1093"/>
          <p:cNvSpPr txBox="1"/>
          <p:nvPr/>
        </p:nvSpPr>
        <p:spPr>
          <a:xfrm>
            <a:off x="544025" y="178050"/>
            <a:ext cx="111636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Summons</a:t>
            </a:r>
            <a:endParaRPr sz="37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060b319d51_0_1099"/>
          <p:cNvSpPr txBox="1">
            <a:spLocks noGrp="1"/>
          </p:cNvSpPr>
          <p:nvPr>
            <p:ph type="body" idx="4294967295"/>
          </p:nvPr>
        </p:nvSpPr>
        <p:spPr>
          <a:xfrm>
            <a:off x="398700" y="2012900"/>
            <a:ext cx="11418000" cy="4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Complaint, Summons, and any supporting documentation must be served upon the tenant via: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 Medium"/>
              <a:buChar char="●"/>
            </a:pPr>
            <a:r>
              <a:rPr lang="en-US" sz="18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Personal Service</a:t>
            </a: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 Landlord’s paperwork can be served by the Sheriff’s Department in the County where the Tenant lives or works, by a Private Process Server, or by someone 18 years of age or older, who is not a party to the case.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 Medium"/>
              <a:buChar char="○"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Personal service is required if a Landlord is seeking money damages.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8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</a:pPr>
            <a:r>
              <a:rPr lang="en-US" sz="18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Service by Posting &amp; Mailing</a:t>
            </a: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800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§ 13-40-112</a:t>
            </a: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permits posting (on a main door) and mailing of the complaint </a:t>
            </a:r>
            <a:r>
              <a:rPr lang="en-US" sz="1800" u="sng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only </a:t>
            </a:r>
            <a:r>
              <a:rPr lang="en-US" sz="1800" u="sng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after</a:t>
            </a:r>
            <a:r>
              <a:rPr lang="en-US" sz="1800" u="sng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diligent efforts to personally serve.</a:t>
            </a:r>
            <a:endParaRPr sz="1800" u="sng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17" name="Google Shape;617;g3060b319d51_0_1099"/>
          <p:cNvSpPr txBox="1"/>
          <p:nvPr/>
        </p:nvSpPr>
        <p:spPr>
          <a:xfrm>
            <a:off x="471350" y="223450"/>
            <a:ext cx="112272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Service of Summons and Complaint</a:t>
            </a:r>
            <a:endParaRPr sz="37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060b319d51_0_1180"/>
          <p:cNvSpPr txBox="1">
            <a:spLocks noGrp="1"/>
          </p:cNvSpPr>
          <p:nvPr>
            <p:ph type="title"/>
          </p:nvPr>
        </p:nvSpPr>
        <p:spPr>
          <a:xfrm>
            <a:off x="415675" y="296125"/>
            <a:ext cx="113463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r>
              <a:rPr lang="en-US" sz="4200" b="1">
                <a:latin typeface="Barlow"/>
                <a:ea typeface="Barlow"/>
                <a:cs typeface="Barlow"/>
                <a:sym typeface="Barlow"/>
              </a:rPr>
              <a:t>Step 3: Answer, Counterclaim(s)/Motion to Dismiss, or Stipulation</a:t>
            </a:r>
            <a:endParaRPr sz="4200"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060b319d51_0_1184"/>
          <p:cNvSpPr txBox="1">
            <a:spLocks noGrp="1"/>
          </p:cNvSpPr>
          <p:nvPr>
            <p:ph type="body" idx="4294967295"/>
          </p:nvPr>
        </p:nvSpPr>
        <p:spPr>
          <a:xfrm>
            <a:off x="335100" y="1940225"/>
            <a:ext cx="115809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An Answer must: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State the grounds for tenant’s claim for possession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Admit or deny all of the material allegations of the complaint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State defenses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Request trial to the court or jury trial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</a:pPr>
            <a:r>
              <a:rPr lang="en-US" sz="19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JDF 103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Tenant should choose at this point how they wish to participate at trial (virtually or in-person).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Failure to file an answer to a complaint with the court (or sign a stipulation on/before the return date) will result in a </a:t>
            </a:r>
            <a:r>
              <a:rPr lang="en-US" sz="1900" b="1">
                <a:latin typeface="Montserrat"/>
                <a:ea typeface="Montserrat"/>
                <a:cs typeface="Montserrat"/>
                <a:sym typeface="Montserrat"/>
              </a:rPr>
              <a:t>“default judgment.”</a:t>
            </a:r>
            <a:endParaRPr sz="1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en-US" sz="1900">
                <a:latin typeface="Montserrat Medium"/>
                <a:ea typeface="Montserrat Medium"/>
                <a:cs typeface="Montserrat Medium"/>
                <a:sym typeface="Montserrat Medium"/>
              </a:rPr>
              <a:t>Failure to assert a legal defense could result in the granting of a motion for </a:t>
            </a:r>
            <a:r>
              <a:rPr lang="en-US" sz="1900" b="1">
                <a:latin typeface="Montserrat"/>
                <a:ea typeface="Montserrat"/>
                <a:cs typeface="Montserrat"/>
                <a:sym typeface="Montserrat"/>
              </a:rPr>
              <a:t>“judgment on the pleadings.”</a:t>
            </a:r>
            <a:endParaRPr sz="1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19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29" name="Google Shape;629;g3060b319d51_0_1184"/>
          <p:cNvSpPr txBox="1"/>
          <p:nvPr/>
        </p:nvSpPr>
        <p:spPr>
          <a:xfrm>
            <a:off x="471350" y="296125"/>
            <a:ext cx="1124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Option 1:  File an Answer</a:t>
            </a:r>
            <a:endParaRPr sz="37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060b319d51_0_1190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700"/>
              <a:buNone/>
            </a:pPr>
            <a:r>
              <a:rPr lang="en-US" sz="4300" b="1" i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HB24-1099</a:t>
            </a:r>
            <a:r>
              <a:rPr lang="en-US" sz="4300" i="1">
                <a:latin typeface="Barlow"/>
                <a:ea typeface="Barlow"/>
                <a:cs typeface="Barlow"/>
                <a:sym typeface="Barlow"/>
              </a:rPr>
              <a:t>: Defendant Filing Fees in Evictions*</a:t>
            </a:r>
            <a:endParaRPr/>
          </a:p>
        </p:txBody>
      </p:sp>
      <p:sp>
        <p:nvSpPr>
          <p:cNvPr id="635" name="Google Shape;635;g3060b319d51_0_1190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*not in effect until November 1, 2024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Tenants will not be charged fees to file an Answer or other pleadings in an eviction case.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060b319d51_0_1195"/>
          <p:cNvSpPr txBox="1">
            <a:spLocks noGrp="1"/>
          </p:cNvSpPr>
          <p:nvPr>
            <p:ph type="title"/>
          </p:nvPr>
        </p:nvSpPr>
        <p:spPr>
          <a:xfrm>
            <a:off x="415625" y="214375"/>
            <a:ext cx="113607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Some Potential Defenses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2" name="Google Shape;642;g3060b319d51_0_1195"/>
          <p:cNvSpPr txBox="1">
            <a:spLocks noGrp="1"/>
          </p:cNvSpPr>
          <p:nvPr>
            <p:ph type="body" idx="4294967295"/>
          </p:nvPr>
        </p:nvSpPr>
        <p:spPr>
          <a:xfrm>
            <a:off x="415625" y="2067400"/>
            <a:ext cx="112770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Demand/Notice does not have all of the information required or it was not properly served.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tenant attempted to pay the entire rent owed and the landlord refused to accept it.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 Medium"/>
              <a:buChar char="●"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If a tenant pays before judgment the entire amount listed in the original demand + any rent that has accrued since then, the court must dismiss the case.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 Medium"/>
              <a:buChar char="●"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Tenant may pay either the court or the landlord.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tenant did not violate the lease as is claimed by the landlord.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portion of the lease violated was not a material provision of the lease. HB24-1098 made this defense even clearer.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amount owed consists only of or is due to late fees.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 Medium"/>
              <a:buChar char="●"/>
            </a:pPr>
            <a:r>
              <a:rPr lang="en-US" sz="18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includes deducting owed late fees from rent payments (i.e., subtracting last month’s late fee from this month’s rent so that the rent payment is short) </a:t>
            </a:r>
            <a:endParaRPr sz="18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0105b24b1_6_66"/>
          <p:cNvSpPr txBox="1">
            <a:spLocks noGrp="1"/>
          </p:cNvSpPr>
          <p:nvPr>
            <p:ph type="title"/>
          </p:nvPr>
        </p:nvSpPr>
        <p:spPr>
          <a:xfrm>
            <a:off x="1735867" y="29031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b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Disclaimer:</a:t>
            </a: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2" name="Google Shape;462;g250105b24b1_6_66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This presentation provides </a:t>
            </a:r>
            <a:r>
              <a:rPr lang="en-US" sz="31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general legal information</a:t>
            </a:r>
            <a:r>
              <a:rPr lang="en-US" sz="31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about Colorado landlord-tenant law for educational purposes and is not legal advice specific to any situation or case.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If you have a legal claim or issue or have questions about a situation and the relevant legal rights - </a:t>
            </a:r>
            <a:r>
              <a:rPr lang="en-US" sz="31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contact an attorney</a:t>
            </a:r>
            <a:endParaRPr sz="3100">
              <a:solidFill>
                <a:srgbClr val="FFA3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060b319d51_0_1201"/>
          <p:cNvSpPr txBox="1">
            <a:spLocks noGrp="1"/>
          </p:cNvSpPr>
          <p:nvPr>
            <p:ph type="body" idx="4294967295"/>
          </p:nvPr>
        </p:nvSpPr>
        <p:spPr>
          <a:xfrm>
            <a:off x="516775" y="2012900"/>
            <a:ext cx="11450100" cy="4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landlord has violated the Warranty of Habitability pursuant to </a:t>
            </a:r>
            <a:r>
              <a:rPr lang="en-US" sz="2000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§ 38-12-507(II)(c)</a:t>
            </a: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after the tenant made written demands for compliance 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2000">
              <a:solidFill>
                <a:srgbClr val="808080"/>
              </a:solidFill>
              <a:highlight>
                <a:srgbClr val="FFA300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Notable changes to the Warranty of Habitability went into effect recently via SB24-094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Tenants no longer required to pay a WOH bond to assert this defense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Creates a rebuttable presumption of breach if Landlord does not commence or complete remedial action in a certain amount of time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Notice must be in writing, but not if the lease allows for other ways to give notice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May be asserted as affirmative defense to most types of evictions, except substantial violations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●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If the tenant asserts as a defense to a non-payment of rent eviction and they lose, they have 14 days to deposit the rent that is owed with the court to avoid eviction judgment</a:t>
            </a:r>
            <a:endParaRPr sz="20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highlight>
                <a:srgbClr val="FFA300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49" name="Google Shape;649;g3060b319d51_0_1201"/>
          <p:cNvSpPr txBox="1"/>
          <p:nvPr/>
        </p:nvSpPr>
        <p:spPr>
          <a:xfrm>
            <a:off x="516775" y="71425"/>
            <a:ext cx="11181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Some Potential Defenses - Warranty of Habitability</a:t>
            </a:r>
            <a:endParaRPr sz="3700" b="1" i="0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060b319d51_0_1207"/>
          <p:cNvSpPr txBox="1">
            <a:spLocks noGrp="1"/>
          </p:cNvSpPr>
          <p:nvPr>
            <p:ph type="title"/>
          </p:nvPr>
        </p:nvSpPr>
        <p:spPr>
          <a:xfrm>
            <a:off x="415625" y="223450"/>
            <a:ext cx="113607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Counterclaim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6" name="Google Shape;656;g3060b319d51_0_1207"/>
          <p:cNvSpPr txBox="1">
            <a:spLocks noGrp="1"/>
          </p:cNvSpPr>
          <p:nvPr>
            <p:ph type="body" idx="4294967295"/>
          </p:nvPr>
        </p:nvSpPr>
        <p:spPr>
          <a:xfrm>
            <a:off x="653025" y="2103725"/>
            <a:ext cx="10701000" cy="4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A counterclaim is a claim raised by the tenant in an eviction case against the landlord.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For example: the landlord charged unlawful late fees, the landlord retaliated against the tenant, the landlord engaged in discriminatory conduct, etc.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A tenant can file a counterclaim in their Answer and pay an additional filing fee to the Court* 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The court would likely set a separate hearing for the counterclaim at a later point in time.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 i="1"/>
              <a:t>*This filing fee should be waived for all tenants under HB24-1099</a:t>
            </a:r>
            <a:endParaRPr sz="20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060b319d51_0_1213"/>
          <p:cNvSpPr txBox="1">
            <a:spLocks noGrp="1"/>
          </p:cNvSpPr>
          <p:nvPr>
            <p:ph type="title"/>
          </p:nvPr>
        </p:nvSpPr>
        <p:spPr>
          <a:xfrm>
            <a:off x="415625" y="205300"/>
            <a:ext cx="11360700" cy="12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Motion to Dismiss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63" name="Google Shape;663;g3060b319d51_0_1213"/>
          <p:cNvSpPr txBox="1">
            <a:spLocks noGrp="1"/>
          </p:cNvSpPr>
          <p:nvPr>
            <p:ph type="body" idx="4294967295"/>
          </p:nvPr>
        </p:nvSpPr>
        <p:spPr>
          <a:xfrm>
            <a:off x="516775" y="2085575"/>
            <a:ext cx="108372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A </a:t>
            </a: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motion to dismiss</a:t>
            </a: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 is a request to the court that the court dismiss the case without a trial because of a legal flaw in the other side’s case. 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In certain circumstances (lack of jurisdiction; failure to state a claim; tenant cured under </a:t>
            </a:r>
            <a:r>
              <a:rPr lang="en-US" sz="2000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C.R.S. § 13-40-115(4)</a:t>
            </a: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; etc.) a tenant may be able to file a Motion to Dismiss.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060b319d51_0_1219"/>
          <p:cNvSpPr txBox="1">
            <a:spLocks noGrp="1"/>
          </p:cNvSpPr>
          <p:nvPr>
            <p:ph type="body" idx="4294967295"/>
          </p:nvPr>
        </p:nvSpPr>
        <p:spPr>
          <a:xfrm>
            <a:off x="471350" y="2006925"/>
            <a:ext cx="10988400" cy="4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A Stipulation is: </a:t>
            </a:r>
            <a:endParaRPr sz="3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A signed agreement between the tenant and the landlord 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Settles the eviction without having a judge decide the outcome and prevents an eviction on the tenant’s record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This document is filed with the court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The parties can negotiate what they’d like, for example: 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○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a voluntary move out date, 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○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a reduction in back rent or late fees owed, 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○"/>
            </a:pP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a payment plan, etc.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It’s important that both parties fully understand any stipulation they enter into. 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200"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0" name="Google Shape;670;g3060b319d51_0_1219"/>
          <p:cNvSpPr txBox="1"/>
          <p:nvPr/>
        </p:nvSpPr>
        <p:spPr>
          <a:xfrm>
            <a:off x="471350" y="96300"/>
            <a:ext cx="11236200" cy="1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Option 2: Filing a Stipulation </a:t>
            </a:r>
            <a:r>
              <a:rPr lang="en-US" sz="37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en-US" sz="3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nstead of an Answer</a:t>
            </a:r>
            <a:endParaRPr sz="37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060b319d51_0_1300"/>
          <p:cNvSpPr txBox="1">
            <a:spLocks noGrp="1"/>
          </p:cNvSpPr>
          <p:nvPr>
            <p:ph type="title"/>
          </p:nvPr>
        </p:nvSpPr>
        <p:spPr>
          <a:xfrm>
            <a:off x="415675" y="296125"/>
            <a:ext cx="113463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r>
              <a:rPr lang="en-US" sz="4200" b="1">
                <a:latin typeface="Barlow"/>
                <a:ea typeface="Barlow"/>
                <a:cs typeface="Barlow"/>
                <a:sym typeface="Barlow"/>
              </a:rPr>
              <a:t>Step 4: Trial</a:t>
            </a:r>
            <a:endParaRPr sz="4200"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060b319d51_0_1310"/>
          <p:cNvSpPr txBox="1">
            <a:spLocks noGrp="1"/>
          </p:cNvSpPr>
          <p:nvPr>
            <p:ph type="title"/>
          </p:nvPr>
        </p:nvSpPr>
        <p:spPr>
          <a:xfrm>
            <a:off x="415625" y="205300"/>
            <a:ext cx="11360700" cy="12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arlow Condensed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Trial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2" name="Google Shape;682;g3060b319d51_0_1310"/>
          <p:cNvSpPr txBox="1">
            <a:spLocks noGrp="1"/>
          </p:cNvSpPr>
          <p:nvPr>
            <p:ph type="body" idx="4294967295"/>
          </p:nvPr>
        </p:nvSpPr>
        <p:spPr>
          <a:xfrm>
            <a:off x="415625" y="1976575"/>
            <a:ext cx="111525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Trial is the time for landlords to prove their case and for tenants to further explain all defenses raised in their Answer.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T</a:t>
            </a: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rial must be scheduled within </a:t>
            </a:r>
            <a:r>
              <a:rPr lang="en-US" sz="16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7-10 days</a:t>
            </a: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after the Answer is filed.</a:t>
            </a: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 The court may extend beyond 10 days if either party demonstrates good cause for an extension or the court finds other justification.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After filing an Answer but before trial, court may order landlord or tenant to provide any relevant documentation that either party requests.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At trial, the landlord must prove: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Property is located in the City and County where action filed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Plaintiff is the owner or landlord of the property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Lease agreement between the parties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Oral or written agreement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Terms of agreement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Violation of the lease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Lawful notice or demand for possession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  <a:t>Tenant still in possession; unlawfully detaining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060b319d51_0_1391"/>
          <p:cNvSpPr txBox="1">
            <a:spLocks noGrp="1"/>
          </p:cNvSpPr>
          <p:nvPr>
            <p:ph type="title"/>
          </p:nvPr>
        </p:nvSpPr>
        <p:spPr>
          <a:xfrm>
            <a:off x="415675" y="296125"/>
            <a:ext cx="11346300" cy="6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r>
              <a:rPr lang="en-US" sz="4200" b="1">
                <a:latin typeface="Barlow"/>
                <a:ea typeface="Barlow"/>
                <a:cs typeface="Barlow"/>
                <a:sym typeface="Barlow"/>
              </a:rPr>
              <a:t>Step 5: Judgment + Writ of Restitution</a:t>
            </a:r>
            <a:endParaRPr sz="4200"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060b319d51_0_1395"/>
          <p:cNvSpPr txBox="1">
            <a:spLocks noGrp="1"/>
          </p:cNvSpPr>
          <p:nvPr>
            <p:ph type="title"/>
          </p:nvPr>
        </p:nvSpPr>
        <p:spPr>
          <a:xfrm>
            <a:off x="415625" y="241625"/>
            <a:ext cx="113607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Judgment &amp; Writ of Restitution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4" name="Google Shape;694;g3060b319d51_0_1395"/>
          <p:cNvSpPr txBox="1">
            <a:spLocks noGrp="1"/>
          </p:cNvSpPr>
          <p:nvPr>
            <p:ph type="body" idx="4294967295"/>
          </p:nvPr>
        </p:nvSpPr>
        <p:spPr>
          <a:xfrm>
            <a:off x="516775" y="2021975"/>
            <a:ext cx="11291700" cy="4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If the Court finds the landlord has proven what they are required to, the Court will enter what is called a “Judgment for Possession” in favor of the landlord.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The Court then issues a “Writ of Restitution” no sooner than </a:t>
            </a:r>
            <a:r>
              <a:rPr lang="en-US" sz="20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48 hours</a:t>
            </a:r>
            <a:r>
              <a:rPr lang="en-US" sz="2000">
                <a:latin typeface="Montserrat Medium"/>
                <a:ea typeface="Montserrat Medium"/>
                <a:cs typeface="Montserrat Medium"/>
                <a:sym typeface="Montserrat Medium"/>
              </a:rPr>
              <a:t> after judgment.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</a:pPr>
            <a:r>
              <a:rPr lang="en-US" sz="1800" i="1">
                <a:latin typeface="Montserrat Medium"/>
                <a:ea typeface="Montserrat Medium"/>
                <a:cs typeface="Montserrat Medium"/>
                <a:sym typeface="Montserrat Medium"/>
              </a:rPr>
              <a:t>What is a ‘Writ of Restitution’?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US" sz="1800" i="1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800">
                <a:latin typeface="Montserrat Medium"/>
                <a:ea typeface="Montserrat Medium"/>
                <a:cs typeface="Montserrat Medium"/>
                <a:sym typeface="Montserrat Medium"/>
              </a:rPr>
              <a:t>A document the landlord uses to schedule the Sheriff's eviction or move out of a tenant.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20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0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The Court </a:t>
            </a:r>
            <a:r>
              <a:rPr lang="en-US" sz="2000" i="1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may</a:t>
            </a:r>
            <a:r>
              <a:rPr lang="en-US" sz="20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determine damages at trial or will set the matter for a damages hearing at the request of the parties, or will require a separate matter to be filed. </a:t>
            </a:r>
            <a:endParaRPr sz="2000"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060b319d51_0_1401"/>
          <p:cNvSpPr txBox="1">
            <a:spLocks noGrp="1"/>
          </p:cNvSpPr>
          <p:nvPr>
            <p:ph type="title"/>
          </p:nvPr>
        </p:nvSpPr>
        <p:spPr>
          <a:xfrm>
            <a:off x="415625" y="214375"/>
            <a:ext cx="113607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Sheriff Executing the Writ of Restitution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1" name="Google Shape;701;g3060b319d51_0_1401"/>
          <p:cNvSpPr txBox="1">
            <a:spLocks noGrp="1"/>
          </p:cNvSpPr>
          <p:nvPr>
            <p:ph type="body" idx="4294967295"/>
          </p:nvPr>
        </p:nvSpPr>
        <p:spPr>
          <a:xfrm>
            <a:off x="447700" y="2040150"/>
            <a:ext cx="113607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latin typeface="Montserrat Medium"/>
                <a:ea typeface="Montserrat Medium"/>
                <a:cs typeface="Montserrat Medium"/>
                <a:sym typeface="Montserrat Medium"/>
              </a:rPr>
              <a:t>After the Court enters a Judgment and issues a Writ of Restitution, the landlord can schedule the sheriff to come evict the tenant.</a:t>
            </a: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latin typeface="Montserrat Medium"/>
                <a:ea typeface="Montserrat Medium"/>
                <a:cs typeface="Montserrat Medium"/>
                <a:sym typeface="Montserrat Medium"/>
              </a:rPr>
              <a:t>The eviction cannot be scheduled until at least </a:t>
            </a:r>
            <a:r>
              <a:rPr lang="en-US" sz="2100" u="sng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days</a:t>
            </a:r>
            <a:r>
              <a:rPr lang="en-US" sz="2100">
                <a:latin typeface="Montserrat Medium"/>
                <a:ea typeface="Montserrat Medium"/>
                <a:cs typeface="Montserrat Medium"/>
                <a:sym typeface="Montserrat Medium"/>
              </a:rPr>
              <a:t>* after entry of the Judgment.</a:t>
            </a: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latin typeface="Montserrat Medium"/>
                <a:ea typeface="Montserrat Medium"/>
                <a:cs typeface="Montserrat Medium"/>
                <a:sym typeface="Montserrat Medium"/>
              </a:rPr>
              <a:t>The sheriff can only “execute the Writ” (i.e. evict the tenant) during the daytime, between sunrise and sunset.</a:t>
            </a: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Montserrat Medium"/>
              <a:buChar char="●"/>
            </a:pPr>
            <a:r>
              <a:rPr lang="en-US" sz="2100">
                <a:latin typeface="Montserrat Medium"/>
                <a:ea typeface="Montserrat Medium"/>
                <a:cs typeface="Montserrat Medium"/>
                <a:sym typeface="Montserrat Medium"/>
              </a:rPr>
              <a:t>Tenants should do everything they can to move out before the sheriff arrives.</a:t>
            </a: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100" i="1">
                <a:latin typeface="Montserrat Medium"/>
                <a:ea typeface="Montserrat Medium"/>
                <a:cs typeface="Montserrat Medium"/>
                <a:sym typeface="Montserrat Medium"/>
              </a:rPr>
              <a:t>*</a:t>
            </a:r>
            <a:r>
              <a:rPr lang="en-US" sz="2100" i="1">
                <a:solidFill>
                  <a:srgbClr val="FFA3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 days if tenant receives SSI, SSDI, or TANF benefits</a:t>
            </a:r>
            <a:endParaRPr sz="2100" i="1">
              <a:solidFill>
                <a:srgbClr val="FFA3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060b319d51_0_1407"/>
          <p:cNvSpPr txBox="1">
            <a:spLocks noGrp="1"/>
          </p:cNvSpPr>
          <p:nvPr>
            <p:ph type="title"/>
          </p:nvPr>
        </p:nvSpPr>
        <p:spPr>
          <a:xfrm>
            <a:off x="415625" y="250700"/>
            <a:ext cx="113607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Eviction in Review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7" name="Google Shape;707;g3060b319d51_0_1407"/>
          <p:cNvSpPr txBox="1">
            <a:spLocks noGrp="1"/>
          </p:cNvSpPr>
          <p:nvPr>
            <p:ph type="body" idx="4294967295"/>
          </p:nvPr>
        </p:nvSpPr>
        <p:spPr>
          <a:xfrm>
            <a:off x="525850" y="2130973"/>
            <a:ext cx="10774800" cy="4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Montserrat Medium"/>
              <a:buChar char="●"/>
            </a:pP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Landlords must usually provide notice before an eviction can start.</a:t>
            </a:r>
            <a:endParaRPr sz="24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Montserrat Medium"/>
              <a:buChar char="●"/>
            </a:pP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 sometimes has the opportunity to “cure” (fix the issue) to stop the eviction.</a:t>
            </a:r>
            <a:endParaRPr sz="24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Montserrat Medium"/>
              <a:buChar char="○"/>
            </a:pPr>
            <a:r>
              <a:rPr lang="en-US" sz="20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Even if the tenant does not have the opportunity to cure, the parties must still go to court before a tenant can be evicted.</a:t>
            </a:r>
            <a:endParaRPr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Montserrat Medium"/>
              <a:buChar char="●"/>
            </a:pP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Tenants should not miss their return/answer date.</a:t>
            </a:r>
            <a:endParaRPr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Montserrat Medium"/>
              <a:buChar char="●"/>
            </a:pP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Landlords must get a court order before evicting a Tenant.</a:t>
            </a:r>
            <a:endParaRPr sz="24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Montserrat Medium"/>
              <a:buChar char="●"/>
            </a:pPr>
            <a:r>
              <a:rPr lang="en-US" sz="2400">
                <a:solidFill>
                  <a:srgbClr val="8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Parties should make sure they understand all terms if they sign a stipulation.</a:t>
            </a:r>
            <a:endParaRPr sz="2400">
              <a:solidFill>
                <a:srgbClr val="80808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50105b24b1_6_279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b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CPLP Services + </a:t>
            </a: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b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How to Get Help</a:t>
            </a: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2359d8c716_0_194"/>
          <p:cNvSpPr txBox="1">
            <a:spLocks noGrp="1"/>
          </p:cNvSpPr>
          <p:nvPr>
            <p:ph type="title"/>
          </p:nvPr>
        </p:nvSpPr>
        <p:spPr>
          <a:xfrm>
            <a:off x="1583101" y="326275"/>
            <a:ext cx="98811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Some Helpful Court Forms for Residential Evictions</a:t>
            </a:r>
            <a:endParaRPr sz="3200"/>
          </a:p>
        </p:txBody>
      </p:sp>
      <p:sp>
        <p:nvSpPr>
          <p:cNvPr id="713" name="Google Shape;713;g12359d8c716_0_194"/>
          <p:cNvSpPr txBox="1">
            <a:spLocks noGrp="1"/>
          </p:cNvSpPr>
          <p:nvPr>
            <p:ph type="body" idx="1"/>
          </p:nvPr>
        </p:nvSpPr>
        <p:spPr>
          <a:xfrm>
            <a:off x="1583100" y="2136775"/>
            <a:ext cx="99729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Colorado Court Forms List</a:t>
            </a:r>
            <a:endParaRPr b="1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100:</a:t>
            </a:r>
            <a:r>
              <a:rPr lang="en-US" sz="2400"/>
              <a:t> Guide to Residential Evictions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99A:</a:t>
            </a:r>
            <a:r>
              <a:rPr lang="en-US" sz="2400"/>
              <a:t> Demand for Compliance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99B:</a:t>
            </a:r>
            <a:r>
              <a:rPr lang="en-US" sz="2400"/>
              <a:t> Notice to Terminate Tenancy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99C: </a:t>
            </a:r>
            <a:r>
              <a:rPr lang="en-US" sz="2400"/>
              <a:t>Notice of No Fault Eviction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98:</a:t>
            </a:r>
            <a:r>
              <a:rPr lang="en-US" sz="2400"/>
              <a:t> Affidavit of Service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101:</a:t>
            </a:r>
            <a:r>
              <a:rPr lang="en-US" sz="2400"/>
              <a:t>  Eviction Complaint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102: </a:t>
            </a:r>
            <a:r>
              <a:rPr lang="en-US" sz="2400"/>
              <a:t>Eviction Summons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103:</a:t>
            </a:r>
            <a:r>
              <a:rPr lang="en-US" sz="2400"/>
              <a:t> Eviction Answer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105: </a:t>
            </a:r>
            <a:r>
              <a:rPr lang="en-US" sz="2400"/>
              <a:t>Notice About Remote Participation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108: </a:t>
            </a:r>
            <a:r>
              <a:rPr lang="en-US" sz="2400"/>
              <a:t>Request for Documents 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JDF 244: </a:t>
            </a:r>
            <a:r>
              <a:rPr lang="en-US" sz="2400"/>
              <a:t>Notice of Deposited Funds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50105b24b1_6_673"/>
          <p:cNvSpPr txBox="1">
            <a:spLocks noGrp="1"/>
          </p:cNvSpPr>
          <p:nvPr>
            <p:ph type="title"/>
          </p:nvPr>
        </p:nvSpPr>
        <p:spPr>
          <a:xfrm>
            <a:off x="1583101" y="326275"/>
            <a:ext cx="93207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Denver County Court Self- Help Center</a:t>
            </a:r>
            <a:endParaRPr sz="3200"/>
          </a:p>
        </p:txBody>
      </p:sp>
      <p:sp>
        <p:nvSpPr>
          <p:cNvPr id="719" name="Google Shape;719;g250105b24b1_6_673"/>
          <p:cNvSpPr txBox="1">
            <a:spLocks noGrp="1"/>
          </p:cNvSpPr>
          <p:nvPr>
            <p:ph type="body" idx="1"/>
          </p:nvPr>
        </p:nvSpPr>
        <p:spPr>
          <a:xfrm>
            <a:off x="1583100" y="1797450"/>
            <a:ext cx="46485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 b="1"/>
              <a:t>Can help with:</a:t>
            </a:r>
            <a:endParaRPr sz="2200" b="1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/>
              <a:t>Locating and Filling out Forms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/>
              <a:t>Understanding Court Procedures, Rules, and Terminology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/>
              <a:t>Finding Applicable Statutes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•"/>
            </a:pPr>
            <a:r>
              <a:rPr lang="en-US" sz="2200"/>
              <a:t>Referrals to Community Resources</a:t>
            </a:r>
            <a:endParaRPr sz="2200"/>
          </a:p>
        </p:txBody>
      </p:sp>
      <p:sp>
        <p:nvSpPr>
          <p:cNvPr id="720" name="Google Shape;720;g250105b24b1_6_673"/>
          <p:cNvSpPr txBox="1">
            <a:spLocks noGrp="1"/>
          </p:cNvSpPr>
          <p:nvPr>
            <p:ph type="body" idx="1"/>
          </p:nvPr>
        </p:nvSpPr>
        <p:spPr>
          <a:xfrm>
            <a:off x="6543300" y="1797450"/>
            <a:ext cx="49884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highlight>
                  <a:srgbClr val="FFFFFF"/>
                </a:highlight>
              </a:rPr>
              <a:t>Address:</a:t>
            </a:r>
            <a:r>
              <a:rPr lang="en-US" sz="2200">
                <a:highlight>
                  <a:srgbClr val="FFFFFF"/>
                </a:highlight>
              </a:rPr>
              <a:t> 1437 Bannock Street, Room 281</a:t>
            </a:r>
            <a:endParaRPr sz="2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highlight>
                  <a:srgbClr val="FFFFFF"/>
                </a:highlight>
              </a:rPr>
              <a:t>Phone:</a:t>
            </a:r>
            <a:r>
              <a:rPr lang="en-US" sz="2200">
                <a:highlight>
                  <a:srgbClr val="FFFFFF"/>
                </a:highlight>
              </a:rPr>
              <a:t> (720) 865-7819</a:t>
            </a:r>
            <a:endParaRPr sz="2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highlight>
                  <a:srgbClr val="FFFFFF"/>
                </a:highlight>
              </a:rPr>
              <a:t>Email:</a:t>
            </a:r>
            <a:r>
              <a:rPr lang="en-US" sz="2200">
                <a:highlight>
                  <a:srgbClr val="FFFFFF"/>
                </a:highlight>
              </a:rPr>
              <a:t> </a:t>
            </a: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SelfHelp@DenverCountyCourt.org</a:t>
            </a:r>
            <a:endParaRPr sz="2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highlight>
                  <a:srgbClr val="FFFFFF"/>
                </a:highlight>
              </a:rPr>
              <a:t>Website: </a:t>
            </a: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https://www.denvercountycourt.org/civil/#anchor_self-help-center/</a:t>
            </a:r>
            <a:endParaRPr sz="2200" u="sng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highlight>
                  <a:srgbClr val="FFFFFF"/>
                </a:highlight>
              </a:rPr>
              <a:t>Hours: </a:t>
            </a:r>
            <a:r>
              <a:rPr lang="en-US" sz="2200">
                <a:highlight>
                  <a:srgbClr val="FFFFFF"/>
                </a:highlight>
              </a:rPr>
              <a:t>Monday - Friday, 8:00 AM to 4:00 PM (excluding legal holidays)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2359d8c716_0_412"/>
          <p:cNvSpPr txBox="1">
            <a:spLocks noGrp="1"/>
          </p:cNvSpPr>
          <p:nvPr>
            <p:ph type="title"/>
          </p:nvPr>
        </p:nvSpPr>
        <p:spPr>
          <a:xfrm>
            <a:off x="838200" y="1424054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Barlow Condensed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4a4541e6e_0_69"/>
          <p:cNvSpPr txBox="1">
            <a:spLocks noGrp="1"/>
          </p:cNvSpPr>
          <p:nvPr>
            <p:ph type="title"/>
          </p:nvPr>
        </p:nvSpPr>
        <p:spPr>
          <a:xfrm>
            <a:off x="838200" y="1424054"/>
            <a:ext cx="1051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Barlow Condensed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50105b24b1_6_283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820"/>
              <a:buFont typeface="Arial"/>
              <a:buNone/>
            </a:pPr>
            <a:r>
              <a:rPr lang="en-US" sz="3900" b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Individual Services and Legal Support for Tenants</a:t>
            </a:r>
            <a:endParaRPr sz="3900"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820"/>
              <a:buFont typeface="Arial"/>
              <a:buNone/>
            </a:pPr>
            <a:endParaRPr sz="3900"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2820"/>
              <a:buFont typeface="Arial"/>
              <a:buNone/>
            </a:pPr>
            <a:endParaRPr sz="3900"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609600" lvl="0" indent="-43624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➔"/>
            </a:pPr>
            <a:r>
              <a:rPr lang="en-US" sz="2300">
                <a:latin typeface="Montserrat"/>
                <a:ea typeface="Montserrat"/>
                <a:cs typeface="Montserrat"/>
                <a:sym typeface="Montserrat"/>
              </a:rPr>
              <a:t>Fill out our</a:t>
            </a:r>
            <a:r>
              <a:rPr lang="en-US" sz="23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online intake form</a:t>
            </a:r>
            <a:r>
              <a:rPr lang="en-US" sz="23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>
                <a:latin typeface="Montserrat"/>
                <a:ea typeface="Montserrat"/>
                <a:cs typeface="Montserrat"/>
                <a:sym typeface="Montserrat"/>
              </a:rPr>
              <a:t>at: 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6521"/>
              <a:buFont typeface="Arial"/>
              <a:buNone/>
            </a:pP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6521"/>
              <a:buFont typeface="Arial"/>
              <a:buNone/>
            </a:pPr>
            <a:r>
              <a:rPr lang="en-US" sz="2300">
                <a:latin typeface="Montserrat"/>
                <a:ea typeface="Montserrat"/>
                <a:cs typeface="Montserrat"/>
                <a:sym typeface="Montserrat"/>
              </a:rPr>
              <a:t>copovertylawproject.org &gt; </a:t>
            </a:r>
            <a:r>
              <a:rPr lang="en-US" sz="2300" b="1">
                <a:latin typeface="Montserrat"/>
                <a:ea typeface="Montserrat"/>
                <a:cs typeface="Montserrat"/>
                <a:sym typeface="Montserrat"/>
              </a:rPr>
              <a:t>“Get Help”</a:t>
            </a:r>
            <a:endParaRPr sz="39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3" name="Google Shape;473;g250105b24b1_6_283"/>
          <p:cNvSpPr txBox="1">
            <a:spLocks noGrp="1"/>
          </p:cNvSpPr>
          <p:nvPr>
            <p:ph type="body" idx="2"/>
          </p:nvPr>
        </p:nvSpPr>
        <p:spPr>
          <a:xfrm>
            <a:off x="7133274" y="667900"/>
            <a:ext cx="46440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4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Individual Legal Services:</a:t>
            </a:r>
            <a:r>
              <a:rPr lang="en-US" sz="24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CPLP provides consultation, technical assistance and/or direct representation to tenants in </a:t>
            </a:r>
            <a:r>
              <a:rPr lang="en-US" sz="2400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tenant/landlord matters</a:t>
            </a:r>
            <a:r>
              <a:rPr lang="en-US" sz="24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4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-US" sz="24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Legal Clinic:</a:t>
            </a:r>
            <a:r>
              <a:rPr lang="en-US" sz="2400" b="1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Denver County Court </a:t>
            </a:r>
            <a:r>
              <a:rPr lang="en-US" sz="2400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legal clinic</a:t>
            </a:r>
            <a:r>
              <a:rPr lang="en-US" sz="24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: Mon. - Fri. 8AM - 12PM, Rm. 163.</a:t>
            </a:r>
            <a:endParaRPr sz="24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4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4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Priority areas include: </a:t>
            </a:r>
            <a:r>
              <a:rPr lang="en-US" sz="24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eviction defense, mobile home owners, young adults, and fair housing.</a:t>
            </a:r>
            <a:endParaRPr sz="24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50105b24b1_6_288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900" b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Systemic Advocacy</a:t>
            </a:r>
            <a:endParaRPr sz="3900"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9" name="Google Shape;479;g250105b24b1_6_288"/>
          <p:cNvSpPr txBox="1">
            <a:spLocks noGrp="1"/>
          </p:cNvSpPr>
          <p:nvPr>
            <p:ph type="body" idx="2"/>
          </p:nvPr>
        </p:nvSpPr>
        <p:spPr>
          <a:xfrm>
            <a:off x="7133274" y="667900"/>
            <a:ext cx="46440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1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Community Presentations:</a:t>
            </a:r>
            <a:r>
              <a:rPr lang="en-US" sz="21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CPLP provides presentations on tenants’ rights to tenants, service providers, attorneys, and other community members.</a:t>
            </a:r>
            <a:endParaRPr sz="21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1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1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Self-Advocacy Tools:</a:t>
            </a:r>
            <a:r>
              <a:rPr lang="en-US" sz="2100" b="1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CPLP develops and provides written guides and KYR materials to tenants to help empower them to engage in self-advocacy. </a:t>
            </a:r>
            <a:endParaRPr sz="21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1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100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Policy Advocacy:</a:t>
            </a:r>
            <a:r>
              <a:rPr lang="en-US" sz="2100" b="1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CPLP advocates for larger systemic change to strengthen tenants’ rights and access to housing justice.</a:t>
            </a:r>
            <a:endParaRPr sz="21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94D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50105b24b1_6_803"/>
          <p:cNvSpPr txBox="1">
            <a:spLocks noGrp="1"/>
          </p:cNvSpPr>
          <p:nvPr>
            <p:ph type="title"/>
          </p:nvPr>
        </p:nvSpPr>
        <p:spPr>
          <a:xfrm>
            <a:off x="402325" y="1582100"/>
            <a:ext cx="8775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r>
              <a:rPr lang="en-US" sz="5100">
                <a:solidFill>
                  <a:srgbClr val="FFA300"/>
                </a:solidFill>
              </a:rPr>
              <a:t>The Eviction Process</a:t>
            </a:r>
            <a:endParaRPr sz="5100">
              <a:solidFill>
                <a:srgbClr val="FFA3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endParaRPr>
              <a:solidFill>
                <a:srgbClr val="FFA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50105b24b1_6_683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>
                <a:solidFill>
                  <a:srgbClr val="FFA300"/>
                </a:solidFill>
                <a:latin typeface="Barlow"/>
                <a:ea typeface="Barlow"/>
                <a:cs typeface="Barlow"/>
                <a:sym typeface="Barlow"/>
              </a:rPr>
              <a:t>Steps in the Eviction Process</a:t>
            </a:r>
            <a:endParaRPr sz="3800"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0" name="Google Shape;490;g250105b24b1_6_683"/>
          <p:cNvSpPr txBox="1">
            <a:spLocks noGrp="1"/>
          </p:cNvSpPr>
          <p:nvPr>
            <p:ph type="body" idx="2"/>
          </p:nvPr>
        </p:nvSpPr>
        <p:spPr>
          <a:xfrm>
            <a:off x="7133274" y="667900"/>
            <a:ext cx="4644000" cy="5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2280"/>
              <a:buFont typeface="Arial"/>
              <a:buNone/>
            </a:pPr>
            <a:r>
              <a:rPr lang="en-US" sz="2677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r>
              <a:rPr lang="en-US" sz="2677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Lease violation + Notice</a:t>
            </a:r>
            <a:endParaRPr sz="28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9983"/>
              <a:buFont typeface="Arial"/>
              <a:buNone/>
            </a:pPr>
            <a:endParaRPr sz="2800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2280"/>
              <a:buFont typeface="Arial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314"/>
              <a:buFont typeface="Arial"/>
              <a:buNone/>
            </a:pPr>
            <a:r>
              <a:rPr lang="en-US" sz="2677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-US" sz="2677" b="1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Tenant receives a Summons &amp; Complaint to appear in court.</a:t>
            </a: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499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314"/>
              <a:buFont typeface="Arial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314"/>
              <a:buFont typeface="Arial"/>
              <a:buNone/>
            </a:pPr>
            <a:r>
              <a:rPr lang="en-US" sz="2677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-US" sz="2677" b="1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Return Date:  tenant files an Answer, counterclaims, and/or motion to dismiss,  or signs a stipulation with landlord’s lawyer</a:t>
            </a:r>
            <a:r>
              <a:rPr lang="en-US" sz="2677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499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314"/>
              <a:buFont typeface="Arial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314"/>
              <a:buFont typeface="Arial"/>
              <a:buNone/>
            </a:pPr>
            <a:r>
              <a:rPr lang="en-US" sz="2677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Step 4: </a:t>
            </a:r>
            <a:r>
              <a:rPr lang="en-US" sz="28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Trial on the merits</a:t>
            </a: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499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314"/>
              <a:buFont typeface="Arial"/>
              <a:buNone/>
            </a:pPr>
            <a:endParaRPr sz="2677">
              <a:solidFill>
                <a:srgbClr val="0033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499"/>
              <a:buNone/>
            </a:pPr>
            <a:r>
              <a:rPr lang="en-US" sz="2677" b="1">
                <a:solidFill>
                  <a:srgbClr val="FFA300"/>
                </a:solidFill>
                <a:latin typeface="Montserrat"/>
                <a:ea typeface="Montserrat"/>
                <a:cs typeface="Montserrat"/>
                <a:sym typeface="Montserrat"/>
              </a:rPr>
              <a:t>Step 5:</a:t>
            </a:r>
            <a:r>
              <a:rPr lang="en-US" sz="2677" b="1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solidFill>
                  <a:srgbClr val="003348"/>
                </a:solidFill>
                <a:latin typeface="Montserrat"/>
                <a:ea typeface="Montserrat"/>
                <a:cs typeface="Montserrat"/>
                <a:sym typeface="Montserrat"/>
              </a:rPr>
              <a:t>Judgment and writ of restitution are entered or case is dismissed</a:t>
            </a:r>
            <a:endParaRPr sz="3067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1" name="Google Shape;491;g250105b24b1_6_6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450" y="667900"/>
            <a:ext cx="881425" cy="8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250105b24b1_6_6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988" y="1668587"/>
            <a:ext cx="738375" cy="7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250105b24b1_6_6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7275" y="2750176"/>
            <a:ext cx="1017599" cy="77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250105b24b1_6_6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9700" y="3979399"/>
            <a:ext cx="812742" cy="7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250105b24b1_6_6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5363" y="4924309"/>
            <a:ext cx="881424" cy="793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60b319d51_0_402"/>
          <p:cNvSpPr txBox="1">
            <a:spLocks noGrp="1"/>
          </p:cNvSpPr>
          <p:nvPr>
            <p:ph type="title"/>
          </p:nvPr>
        </p:nvSpPr>
        <p:spPr>
          <a:xfrm>
            <a:off x="415675" y="368800"/>
            <a:ext cx="11364600" cy="6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"/>
              <a:buNone/>
            </a:pPr>
            <a:r>
              <a:rPr lang="en-US" sz="4200" b="1">
                <a:latin typeface="Barlow"/>
                <a:ea typeface="Barlow"/>
                <a:cs typeface="Barlow"/>
                <a:sym typeface="Barlow"/>
              </a:rPr>
              <a:t>Step 1: Lease Violation + Notice/Demand</a:t>
            </a:r>
            <a:endParaRPr sz="4200" b="1">
              <a:solidFill>
                <a:srgbClr val="FFA3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LP Colors">
      <a:dk1>
        <a:srgbClr val="003348"/>
      </a:dk1>
      <a:lt1>
        <a:srgbClr val="007095"/>
      </a:lt1>
      <a:dk2>
        <a:srgbClr val="FFA300"/>
      </a:dk2>
      <a:lt2>
        <a:srgbClr val="FFFFFF"/>
      </a:lt2>
      <a:accent1>
        <a:srgbClr val="F7DF8E"/>
      </a:accent1>
      <a:accent2>
        <a:srgbClr val="FF5C38"/>
      </a:accent2>
      <a:accent3>
        <a:srgbClr val="007096"/>
      </a:accent3>
      <a:accent4>
        <a:srgbClr val="FFC000"/>
      </a:accent4>
      <a:accent5>
        <a:srgbClr val="75232F"/>
      </a:accent5>
      <a:accent6>
        <a:srgbClr val="B1B3B3"/>
      </a:accent6>
      <a:hlink>
        <a:srgbClr val="FF5B39"/>
      </a:hlink>
      <a:folHlink>
        <a:srgbClr val="0033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PLP Colors">
      <a:dk1>
        <a:srgbClr val="003348"/>
      </a:dk1>
      <a:lt1>
        <a:srgbClr val="007095"/>
      </a:lt1>
      <a:dk2>
        <a:srgbClr val="FFA300"/>
      </a:dk2>
      <a:lt2>
        <a:srgbClr val="FFFFFF"/>
      </a:lt2>
      <a:accent1>
        <a:srgbClr val="F7DF8E"/>
      </a:accent1>
      <a:accent2>
        <a:srgbClr val="FF5C38"/>
      </a:accent2>
      <a:accent3>
        <a:srgbClr val="007096"/>
      </a:accent3>
      <a:accent4>
        <a:srgbClr val="FFC000"/>
      </a:accent4>
      <a:accent5>
        <a:srgbClr val="75232F"/>
      </a:accent5>
      <a:accent6>
        <a:srgbClr val="B1B3B3"/>
      </a:accent6>
      <a:hlink>
        <a:srgbClr val="FF5B39"/>
      </a:hlink>
      <a:folHlink>
        <a:srgbClr val="0033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CPLP Colors">
      <a:dk1>
        <a:srgbClr val="003348"/>
      </a:dk1>
      <a:lt1>
        <a:srgbClr val="007095"/>
      </a:lt1>
      <a:dk2>
        <a:srgbClr val="FFA300"/>
      </a:dk2>
      <a:lt2>
        <a:srgbClr val="FFFFFF"/>
      </a:lt2>
      <a:accent1>
        <a:srgbClr val="F7DF8E"/>
      </a:accent1>
      <a:accent2>
        <a:srgbClr val="FF5C38"/>
      </a:accent2>
      <a:accent3>
        <a:srgbClr val="007096"/>
      </a:accent3>
      <a:accent4>
        <a:srgbClr val="FFC000"/>
      </a:accent4>
      <a:accent5>
        <a:srgbClr val="75232F"/>
      </a:accent5>
      <a:accent6>
        <a:srgbClr val="B1B3B3"/>
      </a:accent6>
      <a:hlink>
        <a:srgbClr val="FF5B39"/>
      </a:hlink>
      <a:folHlink>
        <a:srgbClr val="0033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3250</Words>
  <Application>Microsoft Office PowerPoint</Application>
  <PresentationFormat>Widescreen</PresentationFormat>
  <Paragraphs>360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</vt:lpstr>
      <vt:lpstr>Montserrat</vt:lpstr>
      <vt:lpstr>Georgia</vt:lpstr>
      <vt:lpstr>Roboto</vt:lpstr>
      <vt:lpstr>Montserrat Medium</vt:lpstr>
      <vt:lpstr>Barlow Condensed</vt:lpstr>
      <vt:lpstr>Calibri</vt:lpstr>
      <vt:lpstr>Barlow</vt:lpstr>
      <vt:lpstr>Merriweather</vt:lpstr>
      <vt:lpstr>Office Theme</vt:lpstr>
      <vt:lpstr>Office Theme</vt:lpstr>
      <vt:lpstr>Paradigm</vt:lpstr>
      <vt:lpstr>Paradigm</vt:lpstr>
      <vt:lpstr>Paradigm</vt:lpstr>
      <vt:lpstr>1_Office Theme</vt:lpstr>
      <vt:lpstr>Paradigm</vt:lpstr>
      <vt:lpstr>Paradigm</vt:lpstr>
      <vt:lpstr> Eviction 101 October 24, 2024</vt:lpstr>
      <vt:lpstr>Colorado Poverty Law Project</vt:lpstr>
      <vt:lpstr>Disclaimer:</vt:lpstr>
      <vt:lpstr>CPLP Services +  How to Get Help</vt:lpstr>
      <vt:lpstr>Individual Services and Legal Support for Tenants   Fill out our online intake form at:   copovertylawproject.org &gt; “Get Help” </vt:lpstr>
      <vt:lpstr>Systemic Advocacy </vt:lpstr>
      <vt:lpstr>The Eviction Process </vt:lpstr>
      <vt:lpstr>Steps in the Eviction Process </vt:lpstr>
      <vt:lpstr>Step 1: Lease Violation + Notice/Demand</vt:lpstr>
      <vt:lpstr>Potential Reasons for Eviction</vt:lpstr>
      <vt:lpstr>For Cause/No Fault Evictions</vt:lpstr>
      <vt:lpstr>Landlords can non-renew w/ 90 days* notice only:</vt:lpstr>
      <vt:lpstr>Retaliatory Eviction</vt:lpstr>
      <vt:lpstr>Discriminatory Eviction</vt:lpstr>
      <vt:lpstr>Demand for Compliance/Right to Possession</vt:lpstr>
      <vt:lpstr>Difference Between Demand for Compliance/Possession &amp; Notice to Terminate Tenancy</vt:lpstr>
      <vt:lpstr>Demand for Compliance or Right to Possession</vt:lpstr>
      <vt:lpstr>Notice to Terminate Tenancy and No Option to Cure</vt:lpstr>
      <vt:lpstr>What is a “Substantial Violation”?</vt:lpstr>
      <vt:lpstr>Service of Demand for Compliance or Notice to Terminate Tenancy</vt:lpstr>
      <vt:lpstr>Step 2: Summons + Complaint</vt:lpstr>
      <vt:lpstr>PowerPoint Presentation</vt:lpstr>
      <vt:lpstr>PowerPoint Presentation</vt:lpstr>
      <vt:lpstr>PowerPoint Presentation</vt:lpstr>
      <vt:lpstr>PowerPoint Presentation</vt:lpstr>
      <vt:lpstr>Step 3: Answer, Counterclaim(s)/Motion to Dismiss, or Stipulation</vt:lpstr>
      <vt:lpstr>PowerPoint Presentation</vt:lpstr>
      <vt:lpstr>HB24-1099: Defendant Filing Fees in Evictions*</vt:lpstr>
      <vt:lpstr>Some Potential Defenses</vt:lpstr>
      <vt:lpstr>PowerPoint Presentation</vt:lpstr>
      <vt:lpstr>Counterclaim</vt:lpstr>
      <vt:lpstr>Motion to Dismiss</vt:lpstr>
      <vt:lpstr>PowerPoint Presentation</vt:lpstr>
      <vt:lpstr>Step 4: Trial</vt:lpstr>
      <vt:lpstr>Trial</vt:lpstr>
      <vt:lpstr>Step 5: Judgment + Writ of Restitution</vt:lpstr>
      <vt:lpstr>Judgment &amp; Writ of Restitution</vt:lpstr>
      <vt:lpstr>Sheriff Executing the Writ of Restitution</vt:lpstr>
      <vt:lpstr>Eviction in Review</vt:lpstr>
      <vt:lpstr>Some Helpful Court Forms for Residential Evictions</vt:lpstr>
      <vt:lpstr>Denver County Court Self- Help Center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davis, katharine</cp:lastModifiedBy>
  <cp:revision>1</cp:revision>
  <dcterms:created xsi:type="dcterms:W3CDTF">2019-08-20T18:53:45Z</dcterms:created>
  <dcterms:modified xsi:type="dcterms:W3CDTF">2024-10-04T13:57:22Z</dcterms:modified>
</cp:coreProperties>
</file>