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5.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79" r:id="rId2"/>
    <p:sldId id="283" r:id="rId3"/>
    <p:sldId id="309" r:id="rId4"/>
    <p:sldId id="303" r:id="rId5"/>
    <p:sldId id="310" r:id="rId6"/>
    <p:sldId id="313" r:id="rId7"/>
    <p:sldId id="312" r:id="rId8"/>
    <p:sldId id="315" r:id="rId9"/>
    <p:sldId id="314" r:id="rId10"/>
    <p:sldId id="317" r:id="rId11"/>
    <p:sldId id="320" r:id="rId12"/>
    <p:sldId id="321" r:id="rId13"/>
    <p:sldId id="301" r:id="rId14"/>
  </p:sldIdLst>
  <p:sldSz cx="9144000" cy="6858000" type="screen4x3"/>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D2F0"/>
    <a:srgbClr val="1E2C64"/>
    <a:srgbClr val="0072BB"/>
    <a:srgbClr val="202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88241" autoAdjust="0"/>
  </p:normalViewPr>
  <p:slideViewPr>
    <p:cSldViewPr>
      <p:cViewPr varScale="1">
        <p:scale>
          <a:sx n="61" d="100"/>
          <a:sy n="61" d="100"/>
        </p:scale>
        <p:origin x="1416" y="44"/>
      </p:cViewPr>
      <p:guideLst>
        <p:guide orient="horz" pos="2160"/>
        <p:guide pos="2880"/>
      </p:guideLst>
    </p:cSldViewPr>
  </p:slideViewPr>
  <p:outlineViewPr>
    <p:cViewPr>
      <p:scale>
        <a:sx n="33" d="100"/>
        <a:sy n="33" d="100"/>
      </p:scale>
      <p:origin x="0" y="7050"/>
    </p:cViewPr>
  </p:outlineViewPr>
  <p:notesTextViewPr>
    <p:cViewPr>
      <p:scale>
        <a:sx n="100" d="100"/>
        <a:sy n="100" d="100"/>
      </p:scale>
      <p:origin x="0" y="0"/>
    </p:cViewPr>
  </p:notesTextViewPr>
  <p:sorterViewPr>
    <p:cViewPr>
      <p:scale>
        <a:sx n="130" d="100"/>
        <a:sy n="130" d="100"/>
      </p:scale>
      <p:origin x="0" y="306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081FF2-DA16-4DC1-9156-621B63FFC244}" type="datetimeFigureOut">
              <a:rPr lang="en-US" smtClean="0"/>
              <a:pPr/>
              <a:t>8/15/2018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6F73F3-3358-452E-B09A-E07A20E353CD}" type="slidenum">
              <a:rPr lang="en-US" smtClean="0"/>
              <a:pPr/>
              <a:t>‹#›</a:t>
            </a:fld>
            <a:endParaRPr lang="en-US"/>
          </a:p>
        </p:txBody>
      </p:sp>
    </p:spTree>
    <p:extLst>
      <p:ext uri="{BB962C8B-B14F-4D97-AF65-F5344CB8AC3E}">
        <p14:creationId xmlns:p14="http://schemas.microsoft.com/office/powerpoint/2010/main" val="4239731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dirty="0" smtClean="0"/>
          </a:p>
        </p:txBody>
      </p:sp>
      <p:sp>
        <p:nvSpPr>
          <p:cNvPr id="4" name="Slide Number Placeholder 3"/>
          <p:cNvSpPr>
            <a:spLocks noGrp="1"/>
          </p:cNvSpPr>
          <p:nvPr>
            <p:ph type="sldNum" sz="quarter" idx="10"/>
          </p:nvPr>
        </p:nvSpPr>
        <p:spPr/>
        <p:txBody>
          <a:bodyPr/>
          <a:lstStyle/>
          <a:p>
            <a:fld id="{74C6F754-4ABB-46B7-9A07-984A0BACFB25}" type="slidenum">
              <a:rPr lang="en-US" smtClean="0"/>
              <a:pPr/>
              <a:t>3</a:t>
            </a:fld>
            <a:endParaRPr lang="en-US"/>
          </a:p>
        </p:txBody>
      </p:sp>
    </p:spTree>
    <p:extLst>
      <p:ext uri="{BB962C8B-B14F-4D97-AF65-F5344CB8AC3E}">
        <p14:creationId xmlns:p14="http://schemas.microsoft.com/office/powerpoint/2010/main" val="21077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6F73F3-3358-452E-B09A-E07A20E353CD}" type="slidenum">
              <a:rPr lang="en-US" smtClean="0"/>
              <a:pPr/>
              <a:t>4</a:t>
            </a:fld>
            <a:endParaRPr lang="en-US"/>
          </a:p>
        </p:txBody>
      </p:sp>
    </p:spTree>
    <p:extLst>
      <p:ext uri="{BB962C8B-B14F-4D97-AF65-F5344CB8AC3E}">
        <p14:creationId xmlns:p14="http://schemas.microsoft.com/office/powerpoint/2010/main" val="23870902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dirty="0" smtClean="0"/>
          </a:p>
        </p:txBody>
      </p:sp>
      <p:sp>
        <p:nvSpPr>
          <p:cNvPr id="4" name="Slide Number Placeholder 3"/>
          <p:cNvSpPr>
            <a:spLocks noGrp="1"/>
          </p:cNvSpPr>
          <p:nvPr>
            <p:ph type="sldNum" sz="quarter" idx="10"/>
          </p:nvPr>
        </p:nvSpPr>
        <p:spPr/>
        <p:txBody>
          <a:bodyPr/>
          <a:lstStyle/>
          <a:p>
            <a:fld id="{74C6F754-4ABB-46B7-9A07-984A0BACFB25}" type="slidenum">
              <a:rPr lang="en-US" smtClean="0"/>
              <a:pPr/>
              <a:t>5</a:t>
            </a:fld>
            <a:endParaRPr lang="en-US"/>
          </a:p>
        </p:txBody>
      </p:sp>
    </p:spTree>
    <p:extLst>
      <p:ext uri="{BB962C8B-B14F-4D97-AF65-F5344CB8AC3E}">
        <p14:creationId xmlns:p14="http://schemas.microsoft.com/office/powerpoint/2010/main" val="4495262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a:t>
            </a:r>
            <a:r>
              <a:rPr lang="en-US" baseline="0" dirty="0" smtClean="0"/>
              <a:t> THE FIRST HANDOUT IN THEIR PACKETS SHOWING THAT COUNTIES THAT DO AND DO NOT HAVE PRETRIAL SERVICES</a:t>
            </a:r>
            <a:endParaRPr lang="en-US" dirty="0"/>
          </a:p>
        </p:txBody>
      </p:sp>
      <p:sp>
        <p:nvSpPr>
          <p:cNvPr id="4" name="Slide Number Placeholder 3"/>
          <p:cNvSpPr>
            <a:spLocks noGrp="1"/>
          </p:cNvSpPr>
          <p:nvPr>
            <p:ph type="sldNum" sz="quarter" idx="10"/>
          </p:nvPr>
        </p:nvSpPr>
        <p:spPr/>
        <p:txBody>
          <a:bodyPr/>
          <a:lstStyle/>
          <a:p>
            <a:fld id="{AE6F73F3-3358-452E-B09A-E07A20E353CD}" type="slidenum">
              <a:rPr lang="en-US" smtClean="0"/>
              <a:pPr/>
              <a:t>8</a:t>
            </a:fld>
            <a:endParaRPr lang="en-US"/>
          </a:p>
        </p:txBody>
      </p:sp>
    </p:spTree>
    <p:extLst>
      <p:ext uri="{BB962C8B-B14F-4D97-AF65-F5344CB8AC3E}">
        <p14:creationId xmlns:p14="http://schemas.microsoft.com/office/powerpoint/2010/main" val="39985125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COPIES</a:t>
            </a:r>
            <a:r>
              <a:rPr lang="en-US" baseline="0" dirty="0" smtClean="0"/>
              <a:t> OF THE THREE RECOMMENDATIONS ARE IN THEIR PACKETS</a:t>
            </a:r>
            <a:endParaRPr lang="en-US" dirty="0"/>
          </a:p>
        </p:txBody>
      </p:sp>
      <p:sp>
        <p:nvSpPr>
          <p:cNvPr id="4" name="Slide Number Placeholder 3"/>
          <p:cNvSpPr>
            <a:spLocks noGrp="1"/>
          </p:cNvSpPr>
          <p:nvPr>
            <p:ph type="sldNum" sz="quarter" idx="10"/>
          </p:nvPr>
        </p:nvSpPr>
        <p:spPr/>
        <p:txBody>
          <a:bodyPr/>
          <a:lstStyle/>
          <a:p>
            <a:fld id="{AE6F73F3-3358-452E-B09A-E07A20E353CD}" type="slidenum">
              <a:rPr lang="en-US" smtClean="0"/>
              <a:pPr/>
              <a:t>10</a:t>
            </a:fld>
            <a:endParaRPr lang="en-US"/>
          </a:p>
        </p:txBody>
      </p:sp>
    </p:spTree>
    <p:extLst>
      <p:ext uri="{BB962C8B-B14F-4D97-AF65-F5344CB8AC3E}">
        <p14:creationId xmlns:p14="http://schemas.microsoft.com/office/powerpoint/2010/main" val="3298599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AE6F73F3-3358-452E-B09A-E07A20E353CD}" type="slidenum">
              <a:rPr lang="en-US" smtClean="0"/>
              <a:pPr/>
              <a:t>11</a:t>
            </a:fld>
            <a:endParaRPr lang="en-US"/>
          </a:p>
        </p:txBody>
      </p:sp>
    </p:spTree>
    <p:extLst>
      <p:ext uri="{BB962C8B-B14F-4D97-AF65-F5344CB8AC3E}">
        <p14:creationId xmlns:p14="http://schemas.microsoft.com/office/powerpoint/2010/main" val="33603097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6F73F3-3358-452E-B09A-E07A20E353CD}" type="slidenum">
              <a:rPr lang="en-US" smtClean="0"/>
              <a:pPr/>
              <a:t>12</a:t>
            </a:fld>
            <a:endParaRPr lang="en-US"/>
          </a:p>
        </p:txBody>
      </p:sp>
    </p:spTree>
    <p:extLst>
      <p:ext uri="{BB962C8B-B14F-4D97-AF65-F5344CB8AC3E}">
        <p14:creationId xmlns:p14="http://schemas.microsoft.com/office/powerpoint/2010/main" val="7260814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dirty="0" smtClean="0"/>
          </a:p>
        </p:txBody>
      </p:sp>
      <p:sp>
        <p:nvSpPr>
          <p:cNvPr id="4" name="Slide Number Placeholder 3"/>
          <p:cNvSpPr>
            <a:spLocks noGrp="1"/>
          </p:cNvSpPr>
          <p:nvPr>
            <p:ph type="sldNum" sz="quarter" idx="10"/>
          </p:nvPr>
        </p:nvSpPr>
        <p:spPr/>
        <p:txBody>
          <a:bodyPr/>
          <a:lstStyle/>
          <a:p>
            <a:fld id="{74C6F754-4ABB-46B7-9A07-984A0BACFB25}" type="slidenum">
              <a:rPr lang="en-US" smtClean="0"/>
              <a:pPr/>
              <a:t>13</a:t>
            </a:fld>
            <a:endParaRPr lang="en-US"/>
          </a:p>
        </p:txBody>
      </p:sp>
    </p:spTree>
    <p:extLst>
      <p:ext uri="{BB962C8B-B14F-4D97-AF65-F5344CB8AC3E}">
        <p14:creationId xmlns:p14="http://schemas.microsoft.com/office/powerpoint/2010/main" val="1450862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D493FF-3763-47BB-A6F4-F480AF6BF09D}"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E7327-0308-45B7-954C-9DDBCDA5EB7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D493FF-3763-47BB-A6F4-F480AF6BF09D}"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E7327-0308-45B7-954C-9DDBCDA5EB7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D493FF-3763-47BB-A6F4-F480AF6BF09D}"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E7327-0308-45B7-954C-9DDBCDA5EB7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D493FF-3763-47BB-A6F4-F480AF6BF09D}"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E7327-0308-45B7-954C-9DDBCDA5EB7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D493FF-3763-47BB-A6F4-F480AF6BF09D}"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E7327-0308-45B7-954C-9DDBCDA5EB7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D493FF-3763-47BB-A6F4-F480AF6BF09D}"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E7327-0308-45B7-954C-9DDBCDA5EB7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1D493FF-3763-47BB-A6F4-F480AF6BF09D}" type="datetimeFigureOut">
              <a:rPr lang="en-US" smtClean="0"/>
              <a:pPr/>
              <a:t>8/15/2018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DE7327-0308-45B7-954C-9DDBCDA5EB7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1D493FF-3763-47BB-A6F4-F480AF6BF09D}" type="datetimeFigureOut">
              <a:rPr lang="en-US" smtClean="0"/>
              <a:pPr/>
              <a:t>8/15/2018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DE7327-0308-45B7-954C-9DDBCDA5EB7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D493FF-3763-47BB-A6F4-F480AF6BF09D}" type="datetimeFigureOut">
              <a:rPr lang="en-US" smtClean="0"/>
              <a:pPr/>
              <a:t>8/15/2018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DE7327-0308-45B7-954C-9DDBCDA5EB7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D493FF-3763-47BB-A6F4-F480AF6BF09D}"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E7327-0308-45B7-954C-9DDBCDA5EB7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D493FF-3763-47BB-A6F4-F480AF6BF09D}"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E7327-0308-45B7-954C-9DDBCDA5EB7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493FF-3763-47BB-A6F4-F480AF6BF09D}" type="datetimeFigureOut">
              <a:rPr lang="en-US" smtClean="0"/>
              <a:pPr/>
              <a:t>8/15/2018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DE7327-0308-45B7-954C-9DDBCDA5EB7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5.xml"/><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3.xml"/><Relationship Id="rId5" Type="http://schemas.openxmlformats.org/officeDocument/2006/relationships/image" Target="../media/image3.jpe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4.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SlideLogo.jpg"/>
          <p:cNvPicPr>
            <a:picLocks/>
          </p:cNvPicPr>
          <p:nvPr/>
        </p:nvPicPr>
        <p:blipFill>
          <a:blip r:embed="rId3" cstate="print"/>
          <a:stretch>
            <a:fillRect/>
          </a:stretch>
        </p:blipFill>
        <p:spPr>
          <a:xfrm>
            <a:off x="304800" y="228600"/>
            <a:ext cx="8595360" cy="6400800"/>
          </a:xfrm>
          <a:prstGeom prst="rect">
            <a:avLst/>
          </a:prstGeom>
          <a:ln w="19050">
            <a:solidFill>
              <a:schemeClr val="tx1"/>
            </a:solidFill>
          </a:ln>
        </p:spPr>
      </p:pic>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0" y="585216"/>
            <a:ext cx="8229600" cy="914400"/>
          </a:xfrm>
        </p:spPr>
        <p:txBody>
          <a:bodyPr>
            <a:normAutofit/>
          </a:bodyPr>
          <a:lstStyle/>
          <a:p>
            <a:r>
              <a:rPr lang="en-US" sz="3200" b="1" dirty="0" smtClean="0">
                <a:solidFill>
                  <a:srgbClr val="FF0000"/>
                </a:solidFill>
              </a:rPr>
              <a:t>  </a:t>
            </a:r>
            <a:r>
              <a:rPr lang="en-US" sz="3200" b="1" dirty="0" smtClean="0">
                <a:solidFill>
                  <a:schemeClr val="accent1">
                    <a:lumMod val="75000"/>
                  </a:schemeClr>
                </a:solidFill>
              </a:rPr>
              <a:t>Pretrial Release Task Force </a:t>
            </a:r>
            <a:endParaRPr lang="en-US" sz="3200" b="1" dirty="0">
              <a:solidFill>
                <a:schemeClr val="accent1">
                  <a:lumMod val="75000"/>
                </a:schemeClr>
              </a:solidFill>
            </a:endParaRPr>
          </a:p>
        </p:txBody>
      </p:sp>
      <p:sp>
        <p:nvSpPr>
          <p:cNvPr id="5" name="Content Placeholder 4"/>
          <p:cNvSpPr>
            <a:spLocks noGrp="1"/>
          </p:cNvSpPr>
          <p:nvPr>
            <p:ph idx="1"/>
          </p:nvPr>
        </p:nvSpPr>
        <p:spPr>
          <a:xfrm>
            <a:off x="457200" y="1600200"/>
            <a:ext cx="8229600" cy="4495800"/>
          </a:xfrm>
        </p:spPr>
        <p:txBody>
          <a:bodyPr>
            <a:normAutofit fontScale="92500" lnSpcReduction="10000"/>
          </a:bodyPr>
          <a:lstStyle/>
          <a:p>
            <a:pPr marL="0" indent="0">
              <a:buNone/>
            </a:pPr>
            <a:r>
              <a:rPr lang="en-US" sz="3000" b="1" dirty="0" smtClean="0"/>
              <a:t>The Task Force has approved three recommendations regarding </a:t>
            </a:r>
            <a:r>
              <a:rPr lang="en-US" sz="3000" b="1" dirty="0" smtClean="0">
                <a:solidFill>
                  <a:srgbClr val="0070C0"/>
                </a:solidFill>
              </a:rPr>
              <a:t>pretrial services and risk assessment tools</a:t>
            </a:r>
            <a:r>
              <a:rPr lang="en-US" sz="3000" b="1" dirty="0" smtClean="0"/>
              <a:t>:</a:t>
            </a:r>
          </a:p>
          <a:p>
            <a:pPr marL="0" indent="0">
              <a:buNone/>
            </a:pPr>
            <a:endParaRPr lang="en-US" sz="1100" b="1" dirty="0" smtClean="0"/>
          </a:p>
          <a:p>
            <a:pPr marL="971550" lvl="1" indent="-514350">
              <a:buFont typeface="+mj-lt"/>
              <a:buAutoNum type="arabicPeriod"/>
            </a:pPr>
            <a:r>
              <a:rPr lang="en-US" dirty="0"/>
              <a:t>R</a:t>
            </a:r>
            <a:r>
              <a:rPr lang="en-US" dirty="0" smtClean="0"/>
              <a:t>equire the use of pretrial risk assessment tools in all Colorado Counties.</a:t>
            </a:r>
          </a:p>
          <a:p>
            <a:pPr marL="971550" lvl="1" indent="-514350">
              <a:buFont typeface="+mj-lt"/>
              <a:buAutoNum type="arabicPeriod"/>
            </a:pPr>
            <a:r>
              <a:rPr lang="en-US" dirty="0" smtClean="0"/>
              <a:t>Implement training standards for the administration of pretrial risk assessment tools and create an inventory of approved pretrial assessments</a:t>
            </a:r>
          </a:p>
          <a:p>
            <a:pPr marL="971550" lvl="1" indent="-514350">
              <a:buFont typeface="+mj-lt"/>
              <a:buAutoNum type="arabicPeriod"/>
            </a:pPr>
            <a:r>
              <a:rPr lang="en-US" dirty="0" smtClean="0"/>
              <a:t>Establish pretrial programs statewide and create a state administered grant program to support development efforts in jurisdictions without current pretrial programs </a:t>
            </a:r>
            <a:endParaRPr lang="en-US" dirty="0" smtClean="0">
              <a:solidFill>
                <a:srgbClr val="FF0000"/>
              </a:solidFill>
            </a:endParaRPr>
          </a:p>
          <a:p>
            <a:pPr lvl="1"/>
            <a:endParaRPr lang="en-US" dirty="0" smtClean="0"/>
          </a:p>
          <a:p>
            <a:pPr lvl="1"/>
            <a:endParaRPr lang="en-US" dirty="0" smtClean="0"/>
          </a:p>
        </p:txBody>
      </p:sp>
      <p:grpSp>
        <p:nvGrpSpPr>
          <p:cNvPr id="19" name="Group 18"/>
          <p:cNvGrpSpPr/>
          <p:nvPr/>
        </p:nvGrpSpPr>
        <p:grpSpPr>
          <a:xfrm>
            <a:off x="152400" y="76200"/>
            <a:ext cx="8763000" cy="1097280"/>
            <a:chOff x="152400" y="54864"/>
            <a:chExt cx="8763000" cy="1097280"/>
          </a:xfrm>
        </p:grpSpPr>
        <p:pic>
          <p:nvPicPr>
            <p:cNvPr id="20" name="Picture 19" descr="CCJJ-sm-logo.bmp"/>
            <p:cNvPicPr>
              <a:picLocks noChangeAspect="1"/>
            </p:cNvPicPr>
            <p:nvPr/>
          </p:nvPicPr>
          <p:blipFill>
            <a:blip r:embed="rId3" cstate="print"/>
            <a:stretch>
              <a:fillRect/>
            </a:stretch>
          </p:blipFill>
          <p:spPr>
            <a:xfrm>
              <a:off x="1219199" y="152400"/>
              <a:ext cx="7696201" cy="621793"/>
            </a:xfrm>
            <a:prstGeom prst="rect">
              <a:avLst/>
            </a:prstGeom>
          </p:spPr>
        </p:pic>
        <p:pic>
          <p:nvPicPr>
            <p:cNvPr id="21" name="Picture 20" descr="CCJJ_Logo_103107.JPG"/>
            <p:cNvPicPr>
              <a:picLocks noChangeAspect="1"/>
            </p:cNvPicPr>
            <p:nvPr/>
          </p:nvPicPr>
          <p:blipFill>
            <a:blip r:embed="rId4" cstate="print"/>
            <a:stretch>
              <a:fillRect/>
            </a:stretch>
          </p:blipFill>
          <p:spPr>
            <a:xfrm>
              <a:off x="152400" y="54864"/>
              <a:ext cx="1097280" cy="1097280"/>
            </a:xfrm>
            <a:prstGeom prst="rect">
              <a:avLst/>
            </a:prstGeom>
          </p:spPr>
        </p:pic>
      </p:grpSp>
      <p:sp>
        <p:nvSpPr>
          <p:cNvPr id="9" name="TextBox 8"/>
          <p:cNvSpPr txBox="1"/>
          <p:nvPr/>
        </p:nvSpPr>
        <p:spPr>
          <a:xfrm>
            <a:off x="7772400" y="6553200"/>
            <a:ext cx="1371600" cy="276999"/>
          </a:xfrm>
          <a:prstGeom prst="rect">
            <a:avLst/>
          </a:prstGeom>
          <a:noFill/>
        </p:spPr>
        <p:txBody>
          <a:bodyPr wrap="square" rtlCol="0">
            <a:spAutoFit/>
          </a:bodyPr>
          <a:lstStyle/>
          <a:p>
            <a:r>
              <a:rPr lang="en-US" sz="1200" dirty="0" smtClean="0"/>
              <a:t>April 2018</a:t>
            </a:r>
            <a:endParaRPr lang="en-US" sz="1200" dirty="0"/>
          </a:p>
        </p:txBody>
      </p:sp>
    </p:spTree>
    <p:extLst>
      <p:ext uri="{BB962C8B-B14F-4D97-AF65-F5344CB8AC3E}">
        <p14:creationId xmlns:p14="http://schemas.microsoft.com/office/powerpoint/2010/main" val="18434214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0" y="585216"/>
            <a:ext cx="8229600" cy="914400"/>
          </a:xfrm>
        </p:spPr>
        <p:txBody>
          <a:bodyPr>
            <a:normAutofit/>
          </a:bodyPr>
          <a:lstStyle/>
          <a:p>
            <a:r>
              <a:rPr lang="en-US" sz="3200" b="1" dirty="0" smtClean="0">
                <a:solidFill>
                  <a:srgbClr val="FF0000"/>
                </a:solidFill>
              </a:rPr>
              <a:t>  </a:t>
            </a:r>
            <a:r>
              <a:rPr lang="en-US" sz="3200" b="1" dirty="0" smtClean="0">
                <a:solidFill>
                  <a:schemeClr val="accent1">
                    <a:lumMod val="75000"/>
                  </a:schemeClr>
                </a:solidFill>
              </a:rPr>
              <a:t>Pretrial Release Task Force </a:t>
            </a:r>
            <a:endParaRPr lang="en-US" sz="3200" b="1" dirty="0">
              <a:solidFill>
                <a:schemeClr val="accent1">
                  <a:lumMod val="75000"/>
                </a:schemeClr>
              </a:solidFill>
            </a:endParaRPr>
          </a:p>
        </p:txBody>
      </p:sp>
      <p:sp>
        <p:nvSpPr>
          <p:cNvPr id="5" name="Content Placeholder 4"/>
          <p:cNvSpPr>
            <a:spLocks noGrp="1"/>
          </p:cNvSpPr>
          <p:nvPr>
            <p:ph idx="1"/>
          </p:nvPr>
        </p:nvSpPr>
        <p:spPr>
          <a:xfrm>
            <a:off x="457200" y="1600200"/>
            <a:ext cx="8229600" cy="4495800"/>
          </a:xfrm>
        </p:spPr>
        <p:txBody>
          <a:bodyPr>
            <a:normAutofit fontScale="92500" lnSpcReduction="20000"/>
          </a:bodyPr>
          <a:lstStyle/>
          <a:p>
            <a:pPr marL="0" indent="0">
              <a:buNone/>
            </a:pPr>
            <a:r>
              <a:rPr lang="en-US" sz="3000" b="1" dirty="0" smtClean="0"/>
              <a:t>The Task Force is also examining </a:t>
            </a:r>
            <a:r>
              <a:rPr lang="en-US" sz="3000" b="1" dirty="0" smtClean="0">
                <a:solidFill>
                  <a:srgbClr val="0070C0"/>
                </a:solidFill>
              </a:rPr>
              <a:t>possible legislative and Constitutional modifications </a:t>
            </a:r>
            <a:r>
              <a:rPr lang="en-US" sz="3000" b="1" dirty="0" smtClean="0"/>
              <a:t>that would:</a:t>
            </a:r>
          </a:p>
          <a:p>
            <a:pPr marL="0" indent="0">
              <a:buNone/>
            </a:pPr>
            <a:endParaRPr lang="en-US" sz="1100" b="1" dirty="0" smtClean="0"/>
          </a:p>
          <a:p>
            <a:pPr marL="971550" lvl="1" indent="-514350">
              <a:buFont typeface="+mj-lt"/>
              <a:buAutoNum type="arabicPeriod"/>
            </a:pPr>
            <a:r>
              <a:rPr lang="en-US" sz="2700" dirty="0" smtClean="0"/>
              <a:t>Prohibit a defendant from being detained due to an inability to pay a financial condition of bond.</a:t>
            </a:r>
          </a:p>
          <a:p>
            <a:pPr marL="971550" lvl="1" indent="-514350">
              <a:buFont typeface="+mj-lt"/>
              <a:buAutoNum type="arabicPeriod"/>
            </a:pPr>
            <a:r>
              <a:rPr lang="en-US" sz="2700" dirty="0" smtClean="0"/>
              <a:t>Promote the pretrial release of the majority of pretrial defendants without any monetary conditions of release.</a:t>
            </a:r>
          </a:p>
          <a:p>
            <a:pPr marL="971550" lvl="1" indent="-514350">
              <a:buFont typeface="+mj-lt"/>
              <a:buAutoNum type="arabicPeriod"/>
            </a:pPr>
            <a:r>
              <a:rPr lang="en-US" sz="2700" dirty="0" smtClean="0"/>
              <a:t>Allow judicial officers to detain a limited number of defendants who are found, after a due process detention hearing, to be a substantial risk to public safety, or to flee prosecution, or to obstruct the criminal justice process.</a:t>
            </a:r>
          </a:p>
          <a:p>
            <a:pPr lvl="1"/>
            <a:endParaRPr lang="en-US" dirty="0" smtClean="0"/>
          </a:p>
          <a:p>
            <a:pPr lvl="1"/>
            <a:endParaRPr lang="en-US" dirty="0" smtClean="0"/>
          </a:p>
        </p:txBody>
      </p:sp>
      <p:grpSp>
        <p:nvGrpSpPr>
          <p:cNvPr id="19" name="Group 18"/>
          <p:cNvGrpSpPr/>
          <p:nvPr/>
        </p:nvGrpSpPr>
        <p:grpSpPr>
          <a:xfrm>
            <a:off x="152400" y="76200"/>
            <a:ext cx="8763000" cy="1097280"/>
            <a:chOff x="152400" y="54864"/>
            <a:chExt cx="8763000" cy="1097280"/>
          </a:xfrm>
        </p:grpSpPr>
        <p:pic>
          <p:nvPicPr>
            <p:cNvPr id="20" name="Picture 19" descr="CCJJ-sm-logo.bmp"/>
            <p:cNvPicPr>
              <a:picLocks noChangeAspect="1"/>
            </p:cNvPicPr>
            <p:nvPr/>
          </p:nvPicPr>
          <p:blipFill>
            <a:blip r:embed="rId3" cstate="print"/>
            <a:stretch>
              <a:fillRect/>
            </a:stretch>
          </p:blipFill>
          <p:spPr>
            <a:xfrm>
              <a:off x="1219199" y="152400"/>
              <a:ext cx="7696201" cy="621793"/>
            </a:xfrm>
            <a:prstGeom prst="rect">
              <a:avLst/>
            </a:prstGeom>
          </p:spPr>
        </p:pic>
        <p:pic>
          <p:nvPicPr>
            <p:cNvPr id="21" name="Picture 20" descr="CCJJ_Logo_103107.JPG"/>
            <p:cNvPicPr>
              <a:picLocks noChangeAspect="1"/>
            </p:cNvPicPr>
            <p:nvPr/>
          </p:nvPicPr>
          <p:blipFill>
            <a:blip r:embed="rId4" cstate="print"/>
            <a:stretch>
              <a:fillRect/>
            </a:stretch>
          </p:blipFill>
          <p:spPr>
            <a:xfrm>
              <a:off x="152400" y="54864"/>
              <a:ext cx="1097280" cy="1097280"/>
            </a:xfrm>
            <a:prstGeom prst="rect">
              <a:avLst/>
            </a:prstGeom>
          </p:spPr>
        </p:pic>
      </p:grpSp>
      <p:sp>
        <p:nvSpPr>
          <p:cNvPr id="9" name="TextBox 8"/>
          <p:cNvSpPr txBox="1"/>
          <p:nvPr/>
        </p:nvSpPr>
        <p:spPr>
          <a:xfrm>
            <a:off x="7772400" y="6553200"/>
            <a:ext cx="1371600" cy="276999"/>
          </a:xfrm>
          <a:prstGeom prst="rect">
            <a:avLst/>
          </a:prstGeom>
          <a:noFill/>
        </p:spPr>
        <p:txBody>
          <a:bodyPr wrap="square" rtlCol="0">
            <a:spAutoFit/>
          </a:bodyPr>
          <a:lstStyle/>
          <a:p>
            <a:r>
              <a:rPr lang="en-US" sz="1200" dirty="0" smtClean="0"/>
              <a:t>April 2018</a:t>
            </a:r>
            <a:endParaRPr lang="en-US" sz="1200" dirty="0"/>
          </a:p>
        </p:txBody>
      </p:sp>
    </p:spTree>
    <p:extLst>
      <p:ext uri="{BB962C8B-B14F-4D97-AF65-F5344CB8AC3E}">
        <p14:creationId xmlns:p14="http://schemas.microsoft.com/office/powerpoint/2010/main" val="4679913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0" y="585216"/>
            <a:ext cx="8229600" cy="914400"/>
          </a:xfrm>
        </p:spPr>
        <p:txBody>
          <a:bodyPr>
            <a:normAutofit/>
          </a:bodyPr>
          <a:lstStyle/>
          <a:p>
            <a:r>
              <a:rPr lang="en-US" sz="3200" b="1" dirty="0" smtClean="0">
                <a:solidFill>
                  <a:srgbClr val="FF0000"/>
                </a:solidFill>
              </a:rPr>
              <a:t>  </a:t>
            </a:r>
            <a:r>
              <a:rPr lang="en-US" sz="3200" b="1" dirty="0" smtClean="0">
                <a:solidFill>
                  <a:schemeClr val="accent1">
                    <a:lumMod val="75000"/>
                  </a:schemeClr>
                </a:solidFill>
              </a:rPr>
              <a:t>Pretrial Release Task Force </a:t>
            </a:r>
            <a:endParaRPr lang="en-US" sz="3200" b="1" dirty="0">
              <a:solidFill>
                <a:schemeClr val="accent1">
                  <a:lumMod val="75000"/>
                </a:schemeClr>
              </a:solidFill>
            </a:endParaRPr>
          </a:p>
        </p:txBody>
      </p:sp>
      <p:sp>
        <p:nvSpPr>
          <p:cNvPr id="5" name="Content Placeholder 4"/>
          <p:cNvSpPr>
            <a:spLocks noGrp="1"/>
          </p:cNvSpPr>
          <p:nvPr>
            <p:ph idx="1"/>
          </p:nvPr>
        </p:nvSpPr>
        <p:spPr>
          <a:xfrm>
            <a:off x="457200" y="1600200"/>
            <a:ext cx="8229600" cy="4495800"/>
          </a:xfrm>
        </p:spPr>
        <p:txBody>
          <a:bodyPr>
            <a:normAutofit fontScale="92500"/>
          </a:bodyPr>
          <a:lstStyle/>
          <a:p>
            <a:pPr marL="0" indent="0">
              <a:buNone/>
            </a:pPr>
            <a:r>
              <a:rPr lang="en-US" sz="2900" b="1" dirty="0" smtClean="0"/>
              <a:t>The Task Force is exploring opportunities to promote the </a:t>
            </a:r>
            <a:r>
              <a:rPr lang="en-US" sz="2900" b="1" dirty="0" smtClean="0">
                <a:solidFill>
                  <a:srgbClr val="0070C0"/>
                </a:solidFill>
              </a:rPr>
              <a:t>implementation of outcomes consistent with the 2013 pretrial release legislation</a:t>
            </a:r>
            <a:r>
              <a:rPr lang="en-US" sz="2900" b="1" dirty="0" smtClean="0"/>
              <a:t>. These include:</a:t>
            </a:r>
          </a:p>
          <a:p>
            <a:pPr marL="0" indent="0">
              <a:buNone/>
            </a:pPr>
            <a:endParaRPr lang="en-US" sz="1100" b="1" dirty="0" smtClean="0"/>
          </a:p>
          <a:p>
            <a:pPr marL="971550" lvl="1" indent="-514350">
              <a:buFont typeface="+mj-lt"/>
              <a:buAutoNum type="arabicPeriod"/>
            </a:pPr>
            <a:r>
              <a:rPr lang="en-US" dirty="0" smtClean="0"/>
              <a:t>Considering expedited jail release opportunities.</a:t>
            </a:r>
          </a:p>
          <a:p>
            <a:pPr marL="971550" lvl="1" indent="-514350">
              <a:buFont typeface="+mj-lt"/>
              <a:buAutoNum type="arabicPeriod"/>
            </a:pPr>
            <a:r>
              <a:rPr lang="en-US" dirty="0" smtClean="0"/>
              <a:t>Creating a priority docket for individuals in custody.</a:t>
            </a:r>
          </a:p>
          <a:p>
            <a:pPr marL="971550" lvl="1" indent="-514350">
              <a:buFont typeface="+mj-lt"/>
              <a:buAutoNum type="arabicPeriod"/>
            </a:pPr>
            <a:r>
              <a:rPr lang="en-US" dirty="0" smtClean="0"/>
              <a:t>Developing or expanding training for personnel involved in pretrial release activities.</a:t>
            </a:r>
          </a:p>
          <a:p>
            <a:pPr marL="971550" lvl="1" indent="-514350">
              <a:buFont typeface="+mj-lt"/>
              <a:buAutoNum type="arabicPeriod"/>
            </a:pPr>
            <a:r>
              <a:rPr lang="en-US" dirty="0" smtClean="0"/>
              <a:t>Improving or requiring certain data collection activities.</a:t>
            </a:r>
          </a:p>
          <a:p>
            <a:pPr lvl="1"/>
            <a:endParaRPr lang="en-US" dirty="0" smtClean="0"/>
          </a:p>
        </p:txBody>
      </p:sp>
      <p:grpSp>
        <p:nvGrpSpPr>
          <p:cNvPr id="19" name="Group 18"/>
          <p:cNvGrpSpPr/>
          <p:nvPr/>
        </p:nvGrpSpPr>
        <p:grpSpPr>
          <a:xfrm>
            <a:off x="152400" y="76200"/>
            <a:ext cx="8763000" cy="1097280"/>
            <a:chOff x="152400" y="54864"/>
            <a:chExt cx="8763000" cy="1097280"/>
          </a:xfrm>
        </p:grpSpPr>
        <p:pic>
          <p:nvPicPr>
            <p:cNvPr id="20" name="Picture 19" descr="CCJJ-sm-logo.bmp"/>
            <p:cNvPicPr>
              <a:picLocks noChangeAspect="1"/>
            </p:cNvPicPr>
            <p:nvPr/>
          </p:nvPicPr>
          <p:blipFill>
            <a:blip r:embed="rId3" cstate="print"/>
            <a:stretch>
              <a:fillRect/>
            </a:stretch>
          </p:blipFill>
          <p:spPr>
            <a:xfrm>
              <a:off x="1219199" y="152400"/>
              <a:ext cx="7696201" cy="621793"/>
            </a:xfrm>
            <a:prstGeom prst="rect">
              <a:avLst/>
            </a:prstGeom>
          </p:spPr>
        </p:pic>
        <p:pic>
          <p:nvPicPr>
            <p:cNvPr id="21" name="Picture 20" descr="CCJJ_Logo_103107.JPG"/>
            <p:cNvPicPr>
              <a:picLocks noChangeAspect="1"/>
            </p:cNvPicPr>
            <p:nvPr/>
          </p:nvPicPr>
          <p:blipFill>
            <a:blip r:embed="rId4" cstate="print"/>
            <a:stretch>
              <a:fillRect/>
            </a:stretch>
          </p:blipFill>
          <p:spPr>
            <a:xfrm>
              <a:off x="152400" y="54864"/>
              <a:ext cx="1097280" cy="1097280"/>
            </a:xfrm>
            <a:prstGeom prst="rect">
              <a:avLst/>
            </a:prstGeom>
          </p:spPr>
        </p:pic>
      </p:grpSp>
      <p:sp>
        <p:nvSpPr>
          <p:cNvPr id="9" name="TextBox 8"/>
          <p:cNvSpPr txBox="1"/>
          <p:nvPr/>
        </p:nvSpPr>
        <p:spPr>
          <a:xfrm>
            <a:off x="7772400" y="6553200"/>
            <a:ext cx="1371600" cy="276999"/>
          </a:xfrm>
          <a:prstGeom prst="rect">
            <a:avLst/>
          </a:prstGeom>
          <a:noFill/>
        </p:spPr>
        <p:txBody>
          <a:bodyPr wrap="square" rtlCol="0">
            <a:spAutoFit/>
          </a:bodyPr>
          <a:lstStyle/>
          <a:p>
            <a:r>
              <a:rPr lang="en-US" sz="1200" dirty="0" smtClean="0"/>
              <a:t>April 2018</a:t>
            </a:r>
            <a:endParaRPr lang="en-US" sz="1200" dirty="0"/>
          </a:p>
        </p:txBody>
      </p:sp>
    </p:spTree>
    <p:extLst>
      <p:ext uri="{BB962C8B-B14F-4D97-AF65-F5344CB8AC3E}">
        <p14:creationId xmlns:p14="http://schemas.microsoft.com/office/powerpoint/2010/main" val="3505326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239000" y="3048000"/>
            <a:ext cx="457200" cy="369332"/>
          </a:xfrm>
          <a:prstGeom prst="rect">
            <a:avLst/>
          </a:prstGeom>
          <a:noFill/>
        </p:spPr>
        <p:txBody>
          <a:bodyPr wrap="square" rtlCol="0">
            <a:spAutoFit/>
          </a:bodyPr>
          <a:lstStyle/>
          <a:p>
            <a:pPr algn="ctr"/>
            <a:endParaRPr lang="en-US" b="1" dirty="0"/>
          </a:p>
        </p:txBody>
      </p:sp>
      <p:grpSp>
        <p:nvGrpSpPr>
          <p:cNvPr id="9" name="Group 8"/>
          <p:cNvGrpSpPr/>
          <p:nvPr/>
        </p:nvGrpSpPr>
        <p:grpSpPr>
          <a:xfrm>
            <a:off x="152400" y="76200"/>
            <a:ext cx="8763000" cy="1097280"/>
            <a:chOff x="152400" y="54864"/>
            <a:chExt cx="8763000" cy="1097280"/>
          </a:xfrm>
        </p:grpSpPr>
        <p:pic>
          <p:nvPicPr>
            <p:cNvPr id="10" name="Picture 9" descr="CCJJ-sm-logo.bmp"/>
            <p:cNvPicPr>
              <a:picLocks noChangeAspect="1"/>
            </p:cNvPicPr>
            <p:nvPr/>
          </p:nvPicPr>
          <p:blipFill>
            <a:blip r:embed="rId4" cstate="print"/>
            <a:stretch>
              <a:fillRect/>
            </a:stretch>
          </p:blipFill>
          <p:spPr>
            <a:xfrm>
              <a:off x="1219199" y="152400"/>
              <a:ext cx="7696201" cy="621793"/>
            </a:xfrm>
            <a:prstGeom prst="rect">
              <a:avLst/>
            </a:prstGeom>
          </p:spPr>
        </p:pic>
        <p:pic>
          <p:nvPicPr>
            <p:cNvPr id="11" name="Picture 10" descr="CCJJ_Logo_103107.JPG"/>
            <p:cNvPicPr>
              <a:picLocks noChangeAspect="1"/>
            </p:cNvPicPr>
            <p:nvPr/>
          </p:nvPicPr>
          <p:blipFill>
            <a:blip r:embed="rId5" cstate="print"/>
            <a:stretch>
              <a:fillRect/>
            </a:stretch>
          </p:blipFill>
          <p:spPr>
            <a:xfrm>
              <a:off x="152400" y="54864"/>
              <a:ext cx="1097280" cy="1097280"/>
            </a:xfrm>
            <a:prstGeom prst="rect">
              <a:avLst/>
            </a:prstGeom>
          </p:spPr>
        </p:pic>
      </p:grpSp>
      <p:sp>
        <p:nvSpPr>
          <p:cNvPr id="2" name="Rectangle 1"/>
          <p:cNvSpPr/>
          <p:nvPr/>
        </p:nvSpPr>
        <p:spPr>
          <a:xfrm>
            <a:off x="2286000" y="2967335"/>
            <a:ext cx="4572000" cy="707886"/>
          </a:xfrm>
          <a:prstGeom prst="rect">
            <a:avLst/>
          </a:prstGeom>
        </p:spPr>
        <p:txBody>
          <a:bodyPr>
            <a:spAutoFit/>
          </a:bodyPr>
          <a:lstStyle/>
          <a:p>
            <a:pPr algn="ctr"/>
            <a:r>
              <a:rPr lang="en-US" sz="4000" b="1" dirty="0" smtClean="0"/>
              <a:t>Questions?</a:t>
            </a:r>
            <a:endParaRPr lang="en-US" sz="4000" dirty="0"/>
          </a:p>
        </p:txBody>
      </p:sp>
      <p:sp>
        <p:nvSpPr>
          <p:cNvPr id="12" name="TextBox 11"/>
          <p:cNvSpPr txBox="1"/>
          <p:nvPr/>
        </p:nvSpPr>
        <p:spPr>
          <a:xfrm>
            <a:off x="7772400" y="6553200"/>
            <a:ext cx="1371600" cy="276999"/>
          </a:xfrm>
          <a:prstGeom prst="rect">
            <a:avLst/>
          </a:prstGeom>
          <a:noFill/>
        </p:spPr>
        <p:txBody>
          <a:bodyPr wrap="square" rtlCol="0">
            <a:spAutoFit/>
          </a:bodyPr>
          <a:lstStyle/>
          <a:p>
            <a:r>
              <a:rPr lang="en-US" sz="1200" dirty="0" smtClean="0"/>
              <a:t>April 2018</a:t>
            </a:r>
            <a:endParaRPr lang="en-US" sz="1200" dirty="0"/>
          </a:p>
        </p:txBody>
      </p:sp>
    </p:spTree>
    <p:custDataLst>
      <p:tags r:id="rId1"/>
    </p:custDataLst>
    <p:extLst>
      <p:ext uri="{BB962C8B-B14F-4D97-AF65-F5344CB8AC3E}">
        <p14:creationId xmlns:p14="http://schemas.microsoft.com/office/powerpoint/2010/main" val="29694325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 y="76200"/>
            <a:ext cx="8763000" cy="1097280"/>
            <a:chOff x="152400" y="54864"/>
            <a:chExt cx="8763000" cy="1097280"/>
          </a:xfrm>
        </p:grpSpPr>
        <p:pic>
          <p:nvPicPr>
            <p:cNvPr id="5" name="Picture 4" descr="CCJJ-sm-logo.bmp"/>
            <p:cNvPicPr>
              <a:picLocks noChangeAspect="1"/>
            </p:cNvPicPr>
            <p:nvPr/>
          </p:nvPicPr>
          <p:blipFill>
            <a:blip r:embed="rId2" cstate="print"/>
            <a:stretch>
              <a:fillRect/>
            </a:stretch>
          </p:blipFill>
          <p:spPr>
            <a:xfrm>
              <a:off x="1219199" y="152400"/>
              <a:ext cx="7696201" cy="621793"/>
            </a:xfrm>
            <a:prstGeom prst="rect">
              <a:avLst/>
            </a:prstGeom>
          </p:spPr>
        </p:pic>
        <p:pic>
          <p:nvPicPr>
            <p:cNvPr id="6" name="Picture 5" descr="CCJJ_Logo_103107.JPG"/>
            <p:cNvPicPr>
              <a:picLocks noChangeAspect="1"/>
            </p:cNvPicPr>
            <p:nvPr/>
          </p:nvPicPr>
          <p:blipFill>
            <a:blip r:embed="rId3" cstate="print"/>
            <a:stretch>
              <a:fillRect/>
            </a:stretch>
          </p:blipFill>
          <p:spPr>
            <a:xfrm>
              <a:off x="152400" y="54864"/>
              <a:ext cx="1097280" cy="1097280"/>
            </a:xfrm>
            <a:prstGeom prst="rect">
              <a:avLst/>
            </a:prstGeom>
          </p:spPr>
        </p:pic>
      </p:grpSp>
      <p:sp>
        <p:nvSpPr>
          <p:cNvPr id="9" name="TextBox 8"/>
          <p:cNvSpPr txBox="1"/>
          <p:nvPr/>
        </p:nvSpPr>
        <p:spPr>
          <a:xfrm>
            <a:off x="7772400" y="6553200"/>
            <a:ext cx="1371600" cy="276999"/>
          </a:xfrm>
          <a:prstGeom prst="rect">
            <a:avLst/>
          </a:prstGeom>
          <a:noFill/>
        </p:spPr>
        <p:txBody>
          <a:bodyPr wrap="square" rtlCol="0">
            <a:spAutoFit/>
          </a:bodyPr>
          <a:lstStyle/>
          <a:p>
            <a:r>
              <a:rPr lang="en-US" sz="1200" dirty="0" smtClean="0"/>
              <a:t>August 2018</a:t>
            </a:r>
            <a:endParaRPr lang="en-US" sz="1200" dirty="0"/>
          </a:p>
        </p:txBody>
      </p:sp>
      <p:sp>
        <p:nvSpPr>
          <p:cNvPr id="3" name="Rectangle 2"/>
          <p:cNvSpPr/>
          <p:nvPr/>
        </p:nvSpPr>
        <p:spPr>
          <a:xfrm>
            <a:off x="725078" y="1371600"/>
            <a:ext cx="7696200" cy="2246769"/>
          </a:xfrm>
          <a:prstGeom prst="rect">
            <a:avLst/>
          </a:prstGeom>
        </p:spPr>
        <p:txBody>
          <a:bodyPr wrap="square">
            <a:spAutoFit/>
          </a:bodyPr>
          <a:lstStyle/>
          <a:p>
            <a:pPr algn="ctr"/>
            <a:r>
              <a:rPr lang="en-US" sz="2000" b="1" dirty="0"/>
              <a:t>The Colorado Commission on Criminal and Juvenile </a:t>
            </a:r>
            <a:r>
              <a:rPr lang="en-US" sz="2000" b="1" dirty="0" smtClean="0"/>
              <a:t>Justice</a:t>
            </a:r>
          </a:p>
          <a:p>
            <a:pPr algn="ctr"/>
            <a:r>
              <a:rPr lang="en-US" sz="2000" b="1" dirty="0" smtClean="0"/>
              <a:t> </a:t>
            </a:r>
            <a:r>
              <a:rPr lang="en-US" sz="2000" b="1" dirty="0"/>
              <a:t>is a multidisciplinary </a:t>
            </a:r>
            <a:r>
              <a:rPr lang="en-US" sz="2000" b="1" dirty="0" smtClean="0"/>
              <a:t>30-member </a:t>
            </a:r>
            <a:r>
              <a:rPr lang="en-US" sz="2000" b="1" dirty="0"/>
              <a:t>entity that was established in 2007 by C.R.S. 16-11.3-101 to improve “the effective administration of justice” by undertaking a comprehensive examination of the criminal and juvenile justice systems and making recommendations for reform</a:t>
            </a:r>
            <a:r>
              <a:rPr lang="en-US" sz="2000" b="1" dirty="0" smtClean="0"/>
              <a:t>.</a:t>
            </a:r>
          </a:p>
          <a:p>
            <a:pPr algn="ctr"/>
            <a:endParaRPr lang="en-US" sz="2000" b="1" dirty="0" smtClean="0"/>
          </a:p>
          <a:p>
            <a:pPr algn="ctr"/>
            <a:r>
              <a:rPr lang="en-US" sz="2000" b="1" dirty="0" smtClean="0"/>
              <a:t>*** </a:t>
            </a:r>
            <a:endParaRPr lang="en-US" sz="2000" dirty="0"/>
          </a:p>
        </p:txBody>
      </p:sp>
      <p:sp>
        <p:nvSpPr>
          <p:cNvPr id="7" name="Rectangle 6"/>
          <p:cNvSpPr/>
          <p:nvPr/>
        </p:nvSpPr>
        <p:spPr>
          <a:xfrm>
            <a:off x="1295400" y="3505200"/>
            <a:ext cx="6751320" cy="2677656"/>
          </a:xfrm>
          <a:prstGeom prst="rect">
            <a:avLst/>
          </a:prstGeom>
        </p:spPr>
        <p:txBody>
          <a:bodyPr wrap="square">
            <a:spAutoFit/>
          </a:bodyPr>
          <a:lstStyle/>
          <a:p>
            <a:pPr algn="ctr"/>
            <a:r>
              <a:rPr lang="en-US" sz="2400" b="1" dirty="0">
                <a:solidFill>
                  <a:srgbClr val="0070C0"/>
                </a:solidFill>
              </a:rPr>
              <a:t>The mission of the Commission</a:t>
            </a:r>
            <a:r>
              <a:rPr lang="en-US" sz="2400" dirty="0">
                <a:solidFill>
                  <a:srgbClr val="0070C0"/>
                </a:solidFill>
              </a:rPr>
              <a:t> is to enhance public safety, to ensure justice, and to ensure protection of the rights of victims through the cost-effective use of public resources. The work of the commission will focus on evidence-based recidivism reduction initiatives and the cost-effective expenditure of limited criminal justice funds.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239000" y="3048000"/>
            <a:ext cx="457200" cy="369332"/>
          </a:xfrm>
          <a:prstGeom prst="rect">
            <a:avLst/>
          </a:prstGeom>
          <a:noFill/>
        </p:spPr>
        <p:txBody>
          <a:bodyPr wrap="square" rtlCol="0">
            <a:spAutoFit/>
          </a:bodyPr>
          <a:lstStyle/>
          <a:p>
            <a:pPr algn="ctr"/>
            <a:endParaRPr lang="en-US" b="1" dirty="0"/>
          </a:p>
        </p:txBody>
      </p:sp>
      <p:grpSp>
        <p:nvGrpSpPr>
          <p:cNvPr id="9" name="Group 8"/>
          <p:cNvGrpSpPr/>
          <p:nvPr/>
        </p:nvGrpSpPr>
        <p:grpSpPr>
          <a:xfrm>
            <a:off x="152400" y="76200"/>
            <a:ext cx="8763000" cy="1097280"/>
            <a:chOff x="152400" y="54864"/>
            <a:chExt cx="8763000" cy="1097280"/>
          </a:xfrm>
        </p:grpSpPr>
        <p:pic>
          <p:nvPicPr>
            <p:cNvPr id="10" name="Picture 9" descr="CCJJ-sm-logo.bmp"/>
            <p:cNvPicPr>
              <a:picLocks noChangeAspect="1"/>
            </p:cNvPicPr>
            <p:nvPr/>
          </p:nvPicPr>
          <p:blipFill>
            <a:blip r:embed="rId4" cstate="print"/>
            <a:stretch>
              <a:fillRect/>
            </a:stretch>
          </p:blipFill>
          <p:spPr>
            <a:xfrm>
              <a:off x="1219199" y="152400"/>
              <a:ext cx="7696201" cy="621793"/>
            </a:xfrm>
            <a:prstGeom prst="rect">
              <a:avLst/>
            </a:prstGeom>
          </p:spPr>
        </p:pic>
        <p:pic>
          <p:nvPicPr>
            <p:cNvPr id="11" name="Picture 10" descr="CCJJ_Logo_103107.JPG"/>
            <p:cNvPicPr>
              <a:picLocks noChangeAspect="1"/>
            </p:cNvPicPr>
            <p:nvPr/>
          </p:nvPicPr>
          <p:blipFill>
            <a:blip r:embed="rId5" cstate="print"/>
            <a:stretch>
              <a:fillRect/>
            </a:stretch>
          </p:blipFill>
          <p:spPr>
            <a:xfrm>
              <a:off x="152400" y="54864"/>
              <a:ext cx="1097280" cy="1097280"/>
            </a:xfrm>
            <a:prstGeom prst="rect">
              <a:avLst/>
            </a:prstGeom>
          </p:spPr>
        </p:pic>
      </p:grpSp>
      <p:graphicFrame>
        <p:nvGraphicFramePr>
          <p:cNvPr id="15" name="Table 14"/>
          <p:cNvGraphicFramePr>
            <a:graphicFrameLocks noGrp="1"/>
          </p:cNvGraphicFramePr>
          <p:nvPr>
            <p:extLst>
              <p:ext uri="{D42A27DB-BD31-4B8C-83A1-F6EECF244321}">
                <p14:modId xmlns:p14="http://schemas.microsoft.com/office/powerpoint/2010/main" val="3956480342"/>
              </p:ext>
            </p:extLst>
          </p:nvPr>
        </p:nvGraphicFramePr>
        <p:xfrm>
          <a:off x="1371600" y="981893"/>
          <a:ext cx="7239001" cy="5290733"/>
        </p:xfrm>
        <a:graphic>
          <a:graphicData uri="http://schemas.openxmlformats.org/drawingml/2006/table">
            <a:tbl>
              <a:tblPr firstRow="1" firstCol="1" bandRow="1">
                <a:tableStyleId>{5C22544A-7EE6-4342-B048-85BDC9FD1C3A}</a:tableStyleId>
              </a:tblPr>
              <a:tblGrid>
                <a:gridCol w="3519882">
                  <a:extLst>
                    <a:ext uri="{9D8B030D-6E8A-4147-A177-3AD203B41FA5}">
                      <a16:colId xmlns:a16="http://schemas.microsoft.com/office/drawing/2014/main" val="20000"/>
                    </a:ext>
                  </a:extLst>
                </a:gridCol>
                <a:gridCol w="3719119">
                  <a:extLst>
                    <a:ext uri="{9D8B030D-6E8A-4147-A177-3AD203B41FA5}">
                      <a16:colId xmlns:a16="http://schemas.microsoft.com/office/drawing/2014/main" val="20001"/>
                    </a:ext>
                  </a:extLst>
                </a:gridCol>
              </a:tblGrid>
              <a:tr h="596813">
                <a:tc gridSpan="2">
                  <a:txBody>
                    <a:bodyPr/>
                    <a:lstStyle/>
                    <a:p>
                      <a:pPr marL="0" marR="0">
                        <a:spcBef>
                          <a:spcPts val="0"/>
                        </a:spcBef>
                        <a:spcAft>
                          <a:spcPts val="0"/>
                        </a:spcAft>
                      </a:pPr>
                      <a:r>
                        <a:rPr lang="en-US" sz="1400" b="1" dirty="0">
                          <a:effectLst/>
                        </a:rPr>
                        <a:t>Stan Hilkey</a:t>
                      </a:r>
                      <a:r>
                        <a:rPr lang="en-US" sz="1400" dirty="0">
                          <a:effectLst/>
                        </a:rPr>
                        <a:t>, </a:t>
                      </a:r>
                      <a:r>
                        <a:rPr lang="en-US" sz="1400" b="0" dirty="0">
                          <a:effectLst/>
                        </a:rPr>
                        <a:t>Commission Chair</a:t>
                      </a:r>
                    </a:p>
                    <a:p>
                      <a:pPr marL="0" marR="0">
                        <a:spcBef>
                          <a:spcPts val="0"/>
                        </a:spcBef>
                        <a:spcAft>
                          <a:spcPts val="0"/>
                        </a:spcAft>
                      </a:pPr>
                      <a:r>
                        <a:rPr lang="en-US" sz="1400" b="0" dirty="0" smtClean="0">
                          <a:effectLst/>
                        </a:rPr>
                        <a:t>Executive </a:t>
                      </a:r>
                      <a:r>
                        <a:rPr lang="en-US" sz="1400" b="0" dirty="0">
                          <a:effectLst/>
                        </a:rPr>
                        <a:t>Director, Department of Public Safety</a:t>
                      </a:r>
                      <a:endParaRPr lang="en-US" sz="1400" b="0" dirty="0">
                        <a:effectLst/>
                        <a:latin typeface="Calibri"/>
                        <a:ea typeface="Calibri"/>
                        <a:cs typeface="Times New Roman"/>
                      </a:endParaRPr>
                    </a:p>
                  </a:txBody>
                  <a:tcPr marL="68580" marR="68580" marT="0" marB="0"/>
                </a:tc>
                <a:tc hMerge="1">
                  <a:txBody>
                    <a:bodyPr/>
                    <a:lstStyle/>
                    <a:p>
                      <a:pPr marL="0" marR="0">
                        <a:spcBef>
                          <a:spcPts val="0"/>
                        </a:spcBef>
                        <a:spcAft>
                          <a:spcPts val="0"/>
                        </a:spcAft>
                      </a:pPr>
                      <a:endParaRPr lang="en-US" sz="1400" b="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5120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Chris Bachmeyer</a:t>
                      </a:r>
                      <a:r>
                        <a:rPr lang="en-US" sz="1400" dirty="0" smtClean="0">
                          <a:solidFill>
                            <a:schemeClr val="tx1"/>
                          </a:solidFill>
                          <a:effectLst/>
                        </a:rPr>
                        <a:t>, </a:t>
                      </a:r>
                      <a:r>
                        <a:rPr lang="en-US" sz="1400" b="0" dirty="0" smtClean="0">
                          <a:solidFill>
                            <a:schemeClr val="tx1"/>
                          </a:solidFill>
                          <a:effectLst/>
                        </a:rPr>
                        <a:t>Chief</a:t>
                      </a:r>
                      <a:r>
                        <a:rPr lang="en-US" sz="1400" b="0" baseline="0" dirty="0" smtClean="0">
                          <a:solidFill>
                            <a:schemeClr val="tx1"/>
                          </a:solidFill>
                          <a:effectLst/>
                        </a:rPr>
                        <a:t> J</a:t>
                      </a:r>
                      <a:r>
                        <a:rPr lang="en-US" sz="1400" b="0" dirty="0" smtClean="0">
                          <a:solidFill>
                            <a:schemeClr val="tx1"/>
                          </a:solidFill>
                          <a:effectLst/>
                        </a:rPr>
                        <a:t>udge, </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solidFill>
                            <a:schemeClr val="tx1"/>
                          </a:solidFill>
                          <a:effectLst/>
                        </a:rPr>
                        <a:t>1</a:t>
                      </a:r>
                      <a:r>
                        <a:rPr lang="en-US" sz="1400" b="0" baseline="30000" dirty="0" smtClean="0">
                          <a:solidFill>
                            <a:schemeClr val="tx1"/>
                          </a:solidFill>
                          <a:effectLst/>
                        </a:rPr>
                        <a:t>st</a:t>
                      </a:r>
                      <a:r>
                        <a:rPr lang="en-US" sz="1400" b="0" baseline="0" dirty="0" smtClean="0">
                          <a:solidFill>
                            <a:schemeClr val="tx1"/>
                          </a:solidFill>
                          <a:effectLst/>
                        </a:rPr>
                        <a:t> </a:t>
                      </a:r>
                      <a:r>
                        <a:rPr lang="en-US" sz="1400" b="0" dirty="0" smtClean="0">
                          <a:solidFill>
                            <a:schemeClr val="tx1"/>
                          </a:solidFill>
                          <a:effectLst/>
                        </a:rPr>
                        <a:t>Judicial District</a:t>
                      </a:r>
                    </a:p>
                    <a:p>
                      <a:pPr marL="0" marR="0">
                        <a:spcBef>
                          <a:spcPts val="0"/>
                        </a:spcBef>
                        <a:spcAft>
                          <a:spcPts val="0"/>
                        </a:spcAft>
                      </a:pPr>
                      <a:r>
                        <a:rPr lang="en-US" sz="1400" dirty="0" smtClean="0">
                          <a:solidFill>
                            <a:schemeClr val="tx1"/>
                          </a:solidFill>
                          <a:effectLst/>
                        </a:rPr>
                        <a:t>Jennifer Bradford, </a:t>
                      </a:r>
                      <a:r>
                        <a:rPr lang="en-US" sz="1400" b="0" dirty="0" smtClean="0">
                          <a:solidFill>
                            <a:schemeClr val="tx1"/>
                          </a:solidFill>
                          <a:effectLst/>
                        </a:rPr>
                        <a:t>Department of</a:t>
                      </a:r>
                    </a:p>
                    <a:p>
                      <a:pPr marL="0" marR="0">
                        <a:spcBef>
                          <a:spcPts val="0"/>
                        </a:spcBef>
                        <a:spcAft>
                          <a:spcPts val="0"/>
                        </a:spcAft>
                      </a:pPr>
                      <a:r>
                        <a:rPr lang="en-US" sz="1400" b="0" dirty="0" smtClean="0">
                          <a:solidFill>
                            <a:schemeClr val="tx1"/>
                          </a:solidFill>
                          <a:effectLst/>
                        </a:rPr>
                        <a:t>Higher Education</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John Cooke,</a:t>
                      </a:r>
                      <a:r>
                        <a:rPr lang="en-US" sz="1400" dirty="0" smtClean="0">
                          <a:solidFill>
                            <a:schemeClr val="tx1"/>
                          </a:solidFill>
                          <a:effectLst/>
                        </a:rPr>
                        <a:t> </a:t>
                      </a:r>
                      <a:r>
                        <a:rPr lang="en-US" sz="1400" b="0" dirty="0" smtClean="0">
                          <a:solidFill>
                            <a:schemeClr val="tx1"/>
                          </a:solidFill>
                          <a:effectLst/>
                        </a:rPr>
                        <a:t>State Senator, Senate District 13</a:t>
                      </a:r>
                      <a:endParaRPr lang="en-US" sz="1400" dirty="0" smtClean="0">
                        <a:solidFill>
                          <a:schemeClr val="tx1"/>
                        </a:solidFill>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chemeClr val="tx1"/>
                          </a:solidFill>
                          <a:effectLst/>
                        </a:rPr>
                        <a:t>Cindy </a:t>
                      </a:r>
                      <a:r>
                        <a:rPr lang="en-US" sz="1400" dirty="0" err="1" smtClean="0">
                          <a:solidFill>
                            <a:schemeClr val="tx1"/>
                          </a:solidFill>
                          <a:effectLst/>
                        </a:rPr>
                        <a:t>Cotten</a:t>
                      </a:r>
                      <a:r>
                        <a:rPr lang="en-US" sz="1400" dirty="0" smtClean="0">
                          <a:solidFill>
                            <a:schemeClr val="tx1"/>
                          </a:solidFill>
                          <a:effectLst/>
                        </a:rPr>
                        <a:t>, </a:t>
                      </a:r>
                      <a:r>
                        <a:rPr lang="en-US" sz="1400" b="0" baseline="0" dirty="0" smtClean="0">
                          <a:solidFill>
                            <a:schemeClr val="tx1"/>
                          </a:solidFill>
                          <a:effectLst/>
                        </a:rPr>
                        <a:t>Juvenile Justice Representative, CYDC Coordinator, 19</a:t>
                      </a:r>
                      <a:r>
                        <a:rPr lang="en-US" sz="1400" b="0" baseline="30000" dirty="0" smtClean="0">
                          <a:solidFill>
                            <a:schemeClr val="tx1"/>
                          </a:solidFill>
                          <a:effectLst/>
                        </a:rPr>
                        <a:t>th</a:t>
                      </a:r>
                      <a:r>
                        <a:rPr lang="en-US" sz="1400" b="0" baseline="0" dirty="0" smtClean="0">
                          <a:solidFill>
                            <a:schemeClr val="tx1"/>
                          </a:solidFill>
                          <a:effectLst/>
                        </a:rPr>
                        <a:t> Judicial District</a:t>
                      </a:r>
                      <a:r>
                        <a:rPr lang="en-US" sz="1400" b="0" dirty="0" smtClean="0">
                          <a:solidFill>
                            <a:schemeClr val="tx1"/>
                          </a:solidFill>
                          <a:effectLst/>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Shawn Day</a:t>
                      </a:r>
                      <a:r>
                        <a:rPr lang="en-US" sz="1400" dirty="0" smtClean="0">
                          <a:solidFill>
                            <a:schemeClr val="tx1"/>
                          </a:solidFill>
                          <a:effectLst/>
                        </a:rPr>
                        <a:t>, </a:t>
                      </a:r>
                      <a:r>
                        <a:rPr lang="en-US" sz="1400" b="0" dirty="0" smtClean="0">
                          <a:solidFill>
                            <a:schemeClr val="tx1"/>
                          </a:solidFill>
                          <a:effectLst/>
                        </a:rPr>
                        <a:t>Presiding</a:t>
                      </a:r>
                      <a:r>
                        <a:rPr lang="en-US" sz="1400" b="0" baseline="0" dirty="0" smtClean="0">
                          <a:solidFill>
                            <a:schemeClr val="tx1"/>
                          </a:solidFill>
                          <a:effectLst/>
                        </a:rPr>
                        <a:t> Judge, City of Aurora</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chemeClr val="tx1"/>
                          </a:solidFill>
                          <a:effectLst/>
                        </a:rPr>
                        <a:t>Valarie Finks, </a:t>
                      </a:r>
                      <a:r>
                        <a:rPr lang="en-US" sz="1400" b="0" dirty="0" smtClean="0">
                          <a:solidFill>
                            <a:schemeClr val="tx1"/>
                          </a:solidFill>
                          <a:effectLst/>
                        </a:rPr>
                        <a:t>Victim Representative,</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solidFill>
                            <a:schemeClr val="tx1"/>
                          </a:solidFill>
                          <a:effectLst/>
                        </a:rPr>
                        <a:t>18</a:t>
                      </a:r>
                      <a:r>
                        <a:rPr lang="en-US" sz="1400" b="0" baseline="30000" dirty="0" smtClean="0">
                          <a:solidFill>
                            <a:schemeClr val="tx1"/>
                          </a:solidFill>
                          <a:effectLst/>
                        </a:rPr>
                        <a:t>th</a:t>
                      </a:r>
                      <a:r>
                        <a:rPr lang="en-US" sz="1400" b="0" dirty="0" smtClean="0">
                          <a:solidFill>
                            <a:schemeClr val="tx1"/>
                          </a:solidFill>
                          <a:effectLst/>
                        </a:rPr>
                        <a:t> Judicial District </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Tony Gherardini, </a:t>
                      </a:r>
                      <a:r>
                        <a:rPr lang="en-US" sz="1400" b="0" dirty="0" smtClean="0">
                          <a:solidFill>
                            <a:schemeClr val="tx1"/>
                          </a:solidFill>
                          <a:effectLst/>
                        </a:rPr>
                        <a:t>Department of</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solidFill>
                            <a:schemeClr val="tx1"/>
                          </a:solidFill>
                          <a:effectLst/>
                        </a:rPr>
                        <a:t>Human Services</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Kristen Hilkey</a:t>
                      </a:r>
                      <a:r>
                        <a:rPr lang="en-US" sz="1400" dirty="0" smtClean="0">
                          <a:solidFill>
                            <a:schemeClr val="tx1"/>
                          </a:solidFill>
                          <a:effectLst/>
                        </a:rPr>
                        <a:t>, </a:t>
                      </a:r>
                      <a:r>
                        <a:rPr lang="en-US" sz="1400" b="0" dirty="0" smtClean="0">
                          <a:solidFill>
                            <a:schemeClr val="tx1"/>
                          </a:solidFill>
                          <a:effectLst/>
                        </a:rPr>
                        <a:t>State Board of Parole</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Nancy Jackson</a:t>
                      </a:r>
                      <a:r>
                        <a:rPr lang="en-US" sz="1400" dirty="0" smtClean="0">
                          <a:solidFill>
                            <a:schemeClr val="tx1"/>
                          </a:solidFill>
                          <a:effectLst/>
                        </a:rPr>
                        <a:t>, </a:t>
                      </a:r>
                      <a:r>
                        <a:rPr lang="en-US" sz="1400" b="0" dirty="0" smtClean="0">
                          <a:solidFill>
                            <a:schemeClr val="tx1"/>
                          </a:solidFill>
                          <a:effectLst/>
                        </a:rPr>
                        <a:t>Arapahoe County Commissioner </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Jessica Jones</a:t>
                      </a:r>
                      <a:r>
                        <a:rPr lang="en-US" sz="1400" b="0" dirty="0" smtClean="0">
                          <a:solidFill>
                            <a:schemeClr val="tx1"/>
                          </a:solidFill>
                          <a:effectLst/>
                        </a:rPr>
                        <a:t>, At-large,</a:t>
                      </a:r>
                      <a:r>
                        <a:rPr lang="en-US" sz="1400" b="0" baseline="0" dirty="0" smtClean="0">
                          <a:solidFill>
                            <a:schemeClr val="tx1"/>
                          </a:solidFill>
                          <a:effectLst/>
                        </a:rPr>
                        <a:t> Law Office of Jessica Jones</a:t>
                      </a:r>
                      <a:endParaRPr lang="en-US" sz="1400" b="0" dirty="0" smtClean="0">
                        <a:solidFill>
                          <a:schemeClr val="tx1"/>
                        </a:solidFill>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Daniel Kagan</a:t>
                      </a:r>
                      <a:r>
                        <a:rPr lang="en-US" sz="1400" b="0" dirty="0" smtClean="0">
                          <a:solidFill>
                            <a:schemeClr val="tx1"/>
                          </a:solidFill>
                          <a:effectLst/>
                        </a:rPr>
                        <a:t>, State</a:t>
                      </a:r>
                      <a:r>
                        <a:rPr lang="en-US" sz="1400" b="0" baseline="0" dirty="0" smtClean="0">
                          <a:solidFill>
                            <a:schemeClr val="tx1"/>
                          </a:solidFill>
                          <a:effectLst/>
                        </a:rPr>
                        <a:t> Senator</a:t>
                      </a:r>
                      <a:r>
                        <a:rPr lang="en-US" sz="1400" b="0" dirty="0" smtClean="0">
                          <a:solidFill>
                            <a:schemeClr val="tx1"/>
                          </a:solidFill>
                          <a:effectLst/>
                        </a:rPr>
                        <a:t>, Senate District26</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Bill Kilpatrick</a:t>
                      </a:r>
                      <a:r>
                        <a:rPr lang="en-US" sz="1400" dirty="0" smtClean="0">
                          <a:solidFill>
                            <a:schemeClr val="tx1"/>
                          </a:solidFill>
                          <a:effectLst/>
                        </a:rPr>
                        <a:t>, </a:t>
                      </a:r>
                      <a:r>
                        <a:rPr lang="en-US" sz="1400" b="0" dirty="0" smtClean="0">
                          <a:solidFill>
                            <a:schemeClr val="tx1"/>
                          </a:solidFill>
                          <a:effectLst/>
                        </a:rPr>
                        <a:t>Golden Police Chief </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chemeClr val="tx1"/>
                          </a:solidFill>
                          <a:effectLst/>
                        </a:rPr>
                        <a:t>Richard Kornfeld, </a:t>
                      </a:r>
                      <a:r>
                        <a:rPr lang="en-US" sz="1400" b="0" dirty="0" smtClean="0">
                          <a:solidFill>
                            <a:schemeClr val="tx1"/>
                          </a:solidFill>
                          <a:effectLst/>
                        </a:rPr>
                        <a:t>Criminal</a:t>
                      </a:r>
                      <a:r>
                        <a:rPr lang="en-US" sz="1400" b="0" baseline="0" dirty="0" smtClean="0">
                          <a:solidFill>
                            <a:schemeClr val="tx1"/>
                          </a:solidFill>
                          <a:effectLst/>
                        </a:rPr>
                        <a:t> Defense Attorney, R</a:t>
                      </a:r>
                      <a:r>
                        <a:rPr lang="en-US" sz="1400" b="0" dirty="0" smtClean="0">
                          <a:solidFill>
                            <a:schemeClr val="tx1"/>
                          </a:solidFill>
                          <a:effectLst/>
                        </a:rPr>
                        <a:t>echt</a:t>
                      </a:r>
                      <a:r>
                        <a:rPr lang="en-US" sz="1400" b="0" baseline="0" dirty="0" smtClean="0">
                          <a:solidFill>
                            <a:schemeClr val="tx1"/>
                          </a:solidFill>
                          <a:effectLst/>
                        </a:rPr>
                        <a:t> Kornfeld, P.C.</a:t>
                      </a:r>
                      <a:endParaRPr lang="en-US" sz="1400" b="0" dirty="0" smtClean="0">
                        <a:solidFill>
                          <a:schemeClr val="tx1"/>
                        </a:solidFill>
                        <a:effectLs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dirty="0" smtClean="0">
                        <a:solidFill>
                          <a:schemeClr val="tx1"/>
                        </a:solidFill>
                        <a:effectLst/>
                      </a:endParaRPr>
                    </a:p>
                  </a:txBody>
                  <a:tcPr marL="68580" marR="68580" marT="0" marB="0">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Cynthia Kowert</a:t>
                      </a:r>
                      <a:r>
                        <a:rPr lang="en-US" sz="1400" b="0" dirty="0" smtClean="0">
                          <a:solidFill>
                            <a:schemeClr val="tx1"/>
                          </a:solidFill>
                          <a:effectLst/>
                        </a:rPr>
                        <a:t>,</a:t>
                      </a:r>
                      <a:r>
                        <a:rPr lang="en-US" sz="1400" b="0" baseline="0" dirty="0" smtClean="0">
                          <a:solidFill>
                            <a:schemeClr val="tx1"/>
                          </a:solidFill>
                          <a:effectLst/>
                        </a:rPr>
                        <a:t> D</a:t>
                      </a:r>
                      <a:r>
                        <a:rPr lang="en-US" sz="1400" b="0" dirty="0" smtClean="0">
                          <a:solidFill>
                            <a:schemeClr val="tx1"/>
                          </a:solidFill>
                          <a:effectLst/>
                        </a:rPr>
                        <a:t>eputy Attorney General</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Andrew</a:t>
                      </a:r>
                      <a:r>
                        <a:rPr lang="en-US" sz="1400" b="1" baseline="0" dirty="0" smtClean="0">
                          <a:solidFill>
                            <a:schemeClr val="tx1"/>
                          </a:solidFill>
                          <a:effectLst/>
                        </a:rPr>
                        <a:t> Matson</a:t>
                      </a:r>
                      <a:r>
                        <a:rPr lang="en-US" sz="1400" b="1" dirty="0" smtClean="0">
                          <a:solidFill>
                            <a:schemeClr val="tx1"/>
                          </a:solidFill>
                          <a:effectLst/>
                        </a:rPr>
                        <a:t>, </a:t>
                      </a:r>
                      <a:r>
                        <a:rPr lang="en-US" sz="1400" b="0" dirty="0" smtClean="0">
                          <a:solidFill>
                            <a:schemeClr val="tx1"/>
                          </a:solidFill>
                          <a:effectLst/>
                        </a:rPr>
                        <a:t>Former</a:t>
                      </a:r>
                      <a:r>
                        <a:rPr lang="en-US" sz="1400" b="0" baseline="0" dirty="0" smtClean="0">
                          <a:solidFill>
                            <a:schemeClr val="tx1"/>
                          </a:solidFill>
                          <a:effectLst/>
                        </a:rPr>
                        <a:t> Offender, </a:t>
                      </a:r>
                      <a:r>
                        <a:rPr lang="en-US" sz="1400" b="0" baseline="0" dirty="0" err="1" smtClean="0">
                          <a:solidFill>
                            <a:schemeClr val="tx1"/>
                          </a:solidFill>
                          <a:effectLst/>
                        </a:rPr>
                        <a:t>B</a:t>
                      </a:r>
                      <a:r>
                        <a:rPr lang="en-US" sz="1400" b="0" dirty="0" err="1" smtClean="0">
                          <a:solidFill>
                            <a:schemeClr val="tx1"/>
                          </a:solidFill>
                          <a:effectLst/>
                        </a:rPr>
                        <a:t>illtrust</a:t>
                      </a:r>
                      <a:endParaRPr lang="en-US" sz="1400" b="0" dirty="0" smtClean="0">
                        <a:solidFill>
                          <a:schemeClr val="tx1"/>
                        </a:solidFill>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Joseph </a:t>
                      </a:r>
                      <a:r>
                        <a:rPr lang="en-US" sz="1400" b="1" dirty="0" err="1" smtClean="0">
                          <a:solidFill>
                            <a:schemeClr val="tx1"/>
                          </a:solidFill>
                          <a:effectLst/>
                        </a:rPr>
                        <a:t>Pelle</a:t>
                      </a:r>
                      <a:r>
                        <a:rPr lang="en-US" sz="1400" dirty="0" smtClean="0">
                          <a:solidFill>
                            <a:schemeClr val="tx1"/>
                          </a:solidFill>
                          <a:effectLst/>
                        </a:rPr>
                        <a:t>, </a:t>
                      </a:r>
                      <a:r>
                        <a:rPr lang="en-US" sz="1400" b="0" dirty="0" smtClean="0">
                          <a:solidFill>
                            <a:schemeClr val="tx1"/>
                          </a:solidFill>
                          <a:effectLst/>
                        </a:rPr>
                        <a:t>Boulder County Sheriff</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Rick Raemisch</a:t>
                      </a:r>
                      <a:r>
                        <a:rPr lang="en-US" sz="1400" dirty="0" smtClean="0">
                          <a:solidFill>
                            <a:schemeClr val="tx1"/>
                          </a:solidFill>
                          <a:effectLst/>
                        </a:rPr>
                        <a:t>, </a:t>
                      </a:r>
                      <a:r>
                        <a:rPr lang="en-US" sz="1400" b="0" dirty="0" smtClean="0">
                          <a:solidFill>
                            <a:schemeClr val="tx1"/>
                          </a:solidFill>
                          <a:effectLst/>
                        </a:rPr>
                        <a:t>Executive Director,</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solidFill>
                            <a:schemeClr val="tx1"/>
                          </a:solidFill>
                          <a:effectLst/>
                        </a:rPr>
                        <a:t>Department of Corrections</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effectLst/>
                        </a:rPr>
                        <a:t>Tom Raynes</a:t>
                      </a:r>
                      <a:r>
                        <a:rPr lang="en-US" sz="1400" dirty="0" smtClean="0">
                          <a:effectLst/>
                        </a:rPr>
                        <a:t>, Colorado</a:t>
                      </a:r>
                      <a:r>
                        <a:rPr lang="en-US" sz="1400" baseline="0" dirty="0" smtClean="0">
                          <a:effectLst/>
                        </a:rPr>
                        <a:t> D</a:t>
                      </a:r>
                      <a:r>
                        <a:rPr lang="en-US" sz="1400" dirty="0" smtClean="0">
                          <a:effectLst/>
                        </a:rPr>
                        <a:t>istrict Attorneys’ Council</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Megan</a:t>
                      </a:r>
                      <a:r>
                        <a:rPr lang="en-US" sz="1400" b="1" baseline="0" dirty="0" smtClean="0">
                          <a:solidFill>
                            <a:schemeClr val="tx1"/>
                          </a:solidFill>
                          <a:effectLst/>
                        </a:rPr>
                        <a:t> Ring</a:t>
                      </a:r>
                      <a:r>
                        <a:rPr lang="en-US" sz="1400" dirty="0" smtClean="0">
                          <a:solidFill>
                            <a:schemeClr val="tx1"/>
                          </a:solidFill>
                          <a:effectLst/>
                        </a:rPr>
                        <a:t>, </a:t>
                      </a:r>
                      <a:r>
                        <a:rPr lang="en-US" sz="1400" b="0" dirty="0" smtClean="0">
                          <a:solidFill>
                            <a:schemeClr val="tx1"/>
                          </a:solidFill>
                          <a:effectLst/>
                        </a:rPr>
                        <a:t>State</a:t>
                      </a:r>
                      <a:r>
                        <a:rPr lang="en-US" sz="1400" b="0" baseline="0" dirty="0" smtClean="0">
                          <a:solidFill>
                            <a:schemeClr val="tx1"/>
                          </a:solidFill>
                          <a:effectLst/>
                        </a:rPr>
                        <a:t> Public Defender</a:t>
                      </a:r>
                      <a:r>
                        <a:rPr lang="en-US" sz="1400" b="0" dirty="0" smtClean="0">
                          <a:solidFill>
                            <a:schemeClr val="tx1"/>
                          </a:solidFill>
                          <a:effectLst/>
                        </a:rPr>
                        <a:t> </a:t>
                      </a:r>
                      <a:endParaRPr lang="en-US" sz="1400" b="1"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effectLst/>
                        </a:rPr>
                        <a:t>Rose Rodriguez, </a:t>
                      </a:r>
                      <a:r>
                        <a:rPr lang="en-US" sz="1400" b="0" dirty="0" smtClean="0">
                          <a:effectLst/>
                        </a:rPr>
                        <a:t>At</a:t>
                      </a:r>
                      <a:r>
                        <a:rPr lang="en-US" sz="1400" b="0" baseline="0" dirty="0" smtClean="0">
                          <a:effectLst/>
                        </a:rPr>
                        <a:t> Large, Independence House</a:t>
                      </a:r>
                      <a:endParaRPr lang="en-US" sz="140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effectLst/>
                        </a:rPr>
                        <a:t>Cliff Riedel</a:t>
                      </a:r>
                      <a:r>
                        <a:rPr lang="en-US" sz="1400" dirty="0" smtClean="0">
                          <a:effectLst/>
                        </a:rPr>
                        <a:t>, District Attorney, 8</a:t>
                      </a:r>
                      <a:r>
                        <a:rPr lang="en-US" sz="1400" baseline="30000" dirty="0" smtClean="0">
                          <a:effectLst/>
                        </a:rPr>
                        <a:t>th</a:t>
                      </a:r>
                      <a:r>
                        <a:rPr lang="en-US" sz="1400" baseline="0" dirty="0" smtClean="0">
                          <a:effectLst/>
                        </a:rPr>
                        <a:t> </a:t>
                      </a:r>
                      <a:r>
                        <a:rPr lang="en-US" sz="1400" dirty="0" smtClean="0">
                          <a:effectLst/>
                        </a:rPr>
                        <a:t>Judicial District</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Joe</a:t>
                      </a:r>
                      <a:r>
                        <a:rPr lang="en-US" sz="1400" b="1" baseline="0" dirty="0" smtClean="0">
                          <a:solidFill>
                            <a:schemeClr val="tx1"/>
                          </a:solidFill>
                          <a:effectLst/>
                        </a:rPr>
                        <a:t> Salazar</a:t>
                      </a:r>
                      <a:r>
                        <a:rPr lang="en-US" sz="1400" dirty="0" smtClean="0">
                          <a:solidFill>
                            <a:schemeClr val="tx1"/>
                          </a:solidFill>
                          <a:effectLst/>
                        </a:rPr>
                        <a:t>, State</a:t>
                      </a:r>
                      <a:r>
                        <a:rPr lang="en-US" sz="1400" b="0" dirty="0" smtClean="0">
                          <a:solidFill>
                            <a:schemeClr val="tx1"/>
                          </a:solidFill>
                          <a:effectLst/>
                        </a:rPr>
                        <a:t> Representative,</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solidFill>
                            <a:schemeClr val="tx1"/>
                          </a:solidFill>
                          <a:effectLst/>
                        </a:rPr>
                        <a:t>House District 31</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Lang Sias</a:t>
                      </a:r>
                      <a:r>
                        <a:rPr lang="en-US" sz="1400" dirty="0" smtClean="0">
                          <a:solidFill>
                            <a:schemeClr val="tx1"/>
                          </a:solidFill>
                          <a:effectLst/>
                        </a:rPr>
                        <a:t>, </a:t>
                      </a:r>
                      <a:r>
                        <a:rPr lang="en-US" sz="1400" b="0" dirty="0" smtClean="0">
                          <a:solidFill>
                            <a:schemeClr val="tx1"/>
                          </a:solidFill>
                          <a:effectLst/>
                        </a:rPr>
                        <a:t>State Representative, House District 27</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Jenny</a:t>
                      </a:r>
                      <a:r>
                        <a:rPr lang="en-US" sz="1400" b="1" baseline="0" dirty="0" smtClean="0">
                          <a:solidFill>
                            <a:schemeClr val="tx1"/>
                          </a:solidFill>
                          <a:effectLst/>
                        </a:rPr>
                        <a:t> Stith</a:t>
                      </a:r>
                      <a:r>
                        <a:rPr lang="en-US" sz="1400" dirty="0" smtClean="0">
                          <a:solidFill>
                            <a:schemeClr val="tx1"/>
                          </a:solidFill>
                          <a:effectLst/>
                        </a:rPr>
                        <a:t>, </a:t>
                      </a:r>
                      <a:r>
                        <a:rPr lang="en-US" sz="1400" b="0" dirty="0" smtClean="0">
                          <a:solidFill>
                            <a:schemeClr val="tx1"/>
                          </a:solidFill>
                          <a:effectLst/>
                        </a:rPr>
                        <a:t>Victim/Survivor,</a:t>
                      </a:r>
                      <a:r>
                        <a:rPr lang="en-US" sz="1400" b="0" baseline="0" dirty="0" smtClean="0">
                          <a:solidFill>
                            <a:schemeClr val="tx1"/>
                          </a:solidFill>
                          <a:effectLst/>
                        </a:rPr>
                        <a:t> W</a:t>
                      </a:r>
                      <a:r>
                        <a:rPr lang="en-US" sz="1400" b="0" dirty="0" smtClean="0">
                          <a:solidFill>
                            <a:schemeClr val="tx1"/>
                          </a:solidFill>
                          <a:effectLst/>
                        </a:rPr>
                        <a:t>ings</a:t>
                      </a:r>
                      <a:r>
                        <a:rPr lang="en-US" sz="1400" b="0" baseline="0" dirty="0" smtClean="0">
                          <a:solidFill>
                            <a:schemeClr val="tx1"/>
                          </a:solidFill>
                          <a:effectLst/>
                        </a:rPr>
                        <a:t> Foundation</a:t>
                      </a:r>
                      <a:endParaRPr lang="en-US" sz="1400" b="0" dirty="0" smtClean="0">
                        <a:solidFill>
                          <a:schemeClr val="tx1"/>
                        </a:solidFill>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Glenn Tapia</a:t>
                      </a:r>
                      <a:r>
                        <a:rPr lang="en-US" sz="1400" dirty="0" smtClean="0">
                          <a:solidFill>
                            <a:schemeClr val="tx1"/>
                          </a:solidFill>
                          <a:effectLst/>
                        </a:rPr>
                        <a:t>, </a:t>
                      </a:r>
                      <a:r>
                        <a:rPr lang="en-US" sz="1400" b="0" dirty="0" smtClean="0">
                          <a:solidFill>
                            <a:schemeClr val="tx1"/>
                          </a:solidFill>
                          <a:effectLst/>
                        </a:rPr>
                        <a:t>Director of Probation Services</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effectLst/>
                        </a:rPr>
                        <a:t>Anne</a:t>
                      </a:r>
                      <a:r>
                        <a:rPr lang="en-US" sz="1400" b="1" baseline="0" dirty="0" smtClean="0">
                          <a:effectLst/>
                        </a:rPr>
                        <a:t> Tapp</a:t>
                      </a:r>
                      <a:r>
                        <a:rPr lang="en-US" sz="1400" b="0" dirty="0" smtClean="0">
                          <a:effectLst/>
                        </a:rPr>
                        <a:t>,</a:t>
                      </a:r>
                      <a:r>
                        <a:rPr lang="en-US" sz="1400" b="0" baseline="0" dirty="0" smtClean="0">
                          <a:effectLst/>
                        </a:rPr>
                        <a:t> Victim Advocate, Safehouse Progressive Alliance for Nonviolence</a:t>
                      </a:r>
                      <a:r>
                        <a:rPr lang="en-US" sz="1400" dirty="0" smtClean="0">
                          <a:effectLst/>
                        </a:rPr>
                        <a:t> </a:t>
                      </a:r>
                      <a:endParaRPr lang="en-US" sz="1400" b="0" dirty="0" smtClean="0">
                        <a:solidFill>
                          <a:schemeClr val="tx1"/>
                        </a:solidFill>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Abigail Tucker</a:t>
                      </a:r>
                      <a:r>
                        <a:rPr lang="en-US" sz="1400" dirty="0" smtClean="0">
                          <a:solidFill>
                            <a:schemeClr val="tx1"/>
                          </a:solidFill>
                          <a:effectLst/>
                        </a:rPr>
                        <a:t>, </a:t>
                      </a:r>
                      <a:r>
                        <a:rPr lang="en-US" sz="1400" b="0" dirty="0" smtClean="0">
                          <a:solidFill>
                            <a:schemeClr val="tx1"/>
                          </a:solidFill>
                          <a:effectLst/>
                        </a:rPr>
                        <a:t>Community Reach Center</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rPr>
                        <a:t>Meg Williams</a:t>
                      </a:r>
                      <a:r>
                        <a:rPr lang="en-US" sz="1400" dirty="0" smtClean="0">
                          <a:solidFill>
                            <a:schemeClr val="tx1"/>
                          </a:solidFill>
                          <a:effectLst/>
                        </a:rPr>
                        <a:t>, </a:t>
                      </a:r>
                      <a:r>
                        <a:rPr lang="en-US" sz="1400" b="0" dirty="0" smtClean="0">
                          <a:solidFill>
                            <a:schemeClr val="tx1"/>
                          </a:solidFill>
                          <a:effectLst/>
                        </a:rPr>
                        <a:t>Juvenile Parole Board</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effectLst/>
                        </a:rPr>
                        <a:t>Joe</a:t>
                      </a:r>
                      <a:r>
                        <a:rPr lang="en-US" sz="1400" b="1" baseline="0" dirty="0" smtClean="0">
                          <a:effectLst/>
                        </a:rPr>
                        <a:t> Thome</a:t>
                      </a:r>
                      <a:r>
                        <a:rPr lang="en-US" sz="1400" dirty="0" smtClean="0">
                          <a:effectLst/>
                        </a:rPr>
                        <a:t>, </a:t>
                      </a:r>
                      <a:r>
                        <a:rPr lang="en-US" sz="1400" i="1" dirty="0" smtClean="0">
                          <a:effectLst/>
                        </a:rPr>
                        <a:t>ex-officio</a:t>
                      </a:r>
                      <a:r>
                        <a:rPr lang="en-US" sz="1400" dirty="0" smtClean="0">
                          <a:effectLst/>
                        </a:rPr>
                        <a:t>, Director, Division of Criminal Justice</a:t>
                      </a:r>
                      <a:r>
                        <a:rPr lang="en-US" sz="1400" dirty="0">
                          <a:effectLst/>
                        </a:rPr>
                        <a:t> </a:t>
                      </a:r>
                      <a:endParaRPr lang="en-US" sz="1400" dirty="0">
                        <a:effectLst/>
                        <a:latin typeface="Calibri"/>
                        <a:ea typeface="Calibri"/>
                        <a:cs typeface="Times New Roman"/>
                      </a:endParaRPr>
                    </a:p>
                  </a:txBody>
                  <a:tcPr marL="68580" marR="68580" marT="0" marB="0">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
        <p:nvSpPr>
          <p:cNvPr id="13" name="TextBox 12"/>
          <p:cNvSpPr txBox="1"/>
          <p:nvPr/>
        </p:nvSpPr>
        <p:spPr>
          <a:xfrm>
            <a:off x="7772400" y="6395074"/>
            <a:ext cx="1371600" cy="276999"/>
          </a:xfrm>
          <a:prstGeom prst="rect">
            <a:avLst/>
          </a:prstGeom>
          <a:noFill/>
        </p:spPr>
        <p:txBody>
          <a:bodyPr wrap="square" rtlCol="0">
            <a:spAutoFit/>
          </a:bodyPr>
          <a:lstStyle/>
          <a:p>
            <a:r>
              <a:rPr lang="en-US" sz="1200" dirty="0" smtClean="0"/>
              <a:t>August 2018</a:t>
            </a:r>
            <a:endParaRPr lang="en-US" sz="1200" dirty="0"/>
          </a:p>
        </p:txBody>
      </p:sp>
    </p:spTree>
    <p:custDataLst>
      <p:tags r:id="rId1"/>
    </p:custDataLst>
    <p:extLst>
      <p:ext uri="{BB962C8B-B14F-4D97-AF65-F5344CB8AC3E}">
        <p14:creationId xmlns:p14="http://schemas.microsoft.com/office/powerpoint/2010/main" val="1715412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 y="76200"/>
            <a:ext cx="8763000" cy="1097280"/>
            <a:chOff x="152400" y="54864"/>
            <a:chExt cx="8763000" cy="1097280"/>
          </a:xfrm>
        </p:grpSpPr>
        <p:pic>
          <p:nvPicPr>
            <p:cNvPr id="5" name="Picture 4" descr="CCJJ-sm-logo.bmp"/>
            <p:cNvPicPr>
              <a:picLocks noChangeAspect="1"/>
            </p:cNvPicPr>
            <p:nvPr/>
          </p:nvPicPr>
          <p:blipFill>
            <a:blip r:embed="rId3" cstate="print"/>
            <a:stretch>
              <a:fillRect/>
            </a:stretch>
          </p:blipFill>
          <p:spPr>
            <a:xfrm>
              <a:off x="1219199" y="152400"/>
              <a:ext cx="7696201" cy="621793"/>
            </a:xfrm>
            <a:prstGeom prst="rect">
              <a:avLst/>
            </a:prstGeom>
          </p:spPr>
        </p:pic>
        <p:pic>
          <p:nvPicPr>
            <p:cNvPr id="6" name="Picture 5" descr="CCJJ_Logo_103107.JPG"/>
            <p:cNvPicPr>
              <a:picLocks noChangeAspect="1"/>
            </p:cNvPicPr>
            <p:nvPr/>
          </p:nvPicPr>
          <p:blipFill>
            <a:blip r:embed="rId4" cstate="print"/>
            <a:stretch>
              <a:fillRect/>
            </a:stretch>
          </p:blipFill>
          <p:spPr>
            <a:xfrm>
              <a:off x="152400" y="54864"/>
              <a:ext cx="1097280" cy="1097280"/>
            </a:xfrm>
            <a:prstGeom prst="rect">
              <a:avLst/>
            </a:prstGeom>
          </p:spPr>
        </p:pic>
      </p:grpSp>
      <p:sp>
        <p:nvSpPr>
          <p:cNvPr id="2" name="TextBox 1"/>
          <p:cNvSpPr txBox="1"/>
          <p:nvPr/>
        </p:nvSpPr>
        <p:spPr>
          <a:xfrm>
            <a:off x="102381" y="1885507"/>
            <a:ext cx="4648200" cy="4093428"/>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t>Bail Subcommittee</a:t>
            </a:r>
          </a:p>
          <a:p>
            <a:pPr marL="285750" indent="-285750">
              <a:buFont typeface="Arial" panose="020B0604020202020204" pitchFamily="34" charset="0"/>
              <a:buChar char="•"/>
            </a:pPr>
            <a:r>
              <a:rPr lang="en-US" sz="2000" dirty="0" smtClean="0"/>
              <a:t>Community Corrections Task Force</a:t>
            </a:r>
          </a:p>
          <a:p>
            <a:pPr marL="285750" indent="-285750">
              <a:buFont typeface="Arial" panose="020B0604020202020204" pitchFamily="34" charset="0"/>
              <a:buChar char="•"/>
            </a:pPr>
            <a:r>
              <a:rPr lang="en-US" sz="2000" dirty="0" smtClean="0"/>
              <a:t>Cost Savings Subcommittee</a:t>
            </a:r>
          </a:p>
          <a:p>
            <a:pPr marL="285750" indent="-285750">
              <a:buFont typeface="Arial" panose="020B0604020202020204" pitchFamily="34" charset="0"/>
              <a:buChar char="•"/>
            </a:pPr>
            <a:r>
              <a:rPr lang="en-US" sz="2000" dirty="0" smtClean="0"/>
              <a:t>Direct File Subcommittee</a:t>
            </a:r>
          </a:p>
          <a:p>
            <a:pPr marL="285750" indent="-285750">
              <a:buFont typeface="Arial" panose="020B0604020202020204" pitchFamily="34" charset="0"/>
              <a:buChar char="•"/>
            </a:pPr>
            <a:r>
              <a:rPr lang="en-US" sz="2000" dirty="0" smtClean="0"/>
              <a:t>Drug Policy Task Force</a:t>
            </a:r>
          </a:p>
          <a:p>
            <a:pPr marL="285750" indent="-285750">
              <a:buFont typeface="Arial" panose="020B0604020202020204" pitchFamily="34" charset="0"/>
              <a:buChar char="•"/>
            </a:pPr>
            <a:r>
              <a:rPr lang="en-US" sz="2000" dirty="0" smtClean="0"/>
              <a:t>Juvenile Justice Task Force</a:t>
            </a:r>
          </a:p>
          <a:p>
            <a:pPr marL="285750" indent="-285750">
              <a:buFont typeface="Arial" panose="020B0604020202020204" pitchFamily="34" charset="0"/>
              <a:buChar char="•"/>
            </a:pPr>
            <a:r>
              <a:rPr lang="en-US" sz="2000" dirty="0" smtClean="0"/>
              <a:t>Re-Entry Oversight Committee</a:t>
            </a:r>
          </a:p>
          <a:p>
            <a:pPr marL="285750" indent="-285750">
              <a:buFont typeface="Arial" panose="020B0604020202020204" pitchFamily="34" charset="0"/>
              <a:buChar char="•"/>
            </a:pPr>
            <a:r>
              <a:rPr lang="en-US" sz="2000" dirty="0"/>
              <a:t>Behavioral Health Task </a:t>
            </a:r>
            <a:r>
              <a:rPr lang="en-US" sz="2000" dirty="0" smtClean="0"/>
              <a:t>Force</a:t>
            </a:r>
          </a:p>
          <a:p>
            <a:pPr marL="285750" indent="-285750">
              <a:buFont typeface="Arial" panose="020B0604020202020204" pitchFamily="34" charset="0"/>
              <a:buChar char="•"/>
            </a:pPr>
            <a:r>
              <a:rPr lang="en-US" sz="2000" dirty="0" smtClean="0"/>
              <a:t>Cyber-bullying Committee</a:t>
            </a:r>
          </a:p>
          <a:p>
            <a:pPr marL="285750" indent="-285750">
              <a:buFont typeface="Arial" panose="020B0604020202020204" pitchFamily="34" charset="0"/>
              <a:buChar char="•"/>
            </a:pPr>
            <a:r>
              <a:rPr lang="en-US" sz="2000" dirty="0" smtClean="0"/>
              <a:t>Re-entry Task Force</a:t>
            </a:r>
          </a:p>
          <a:p>
            <a:pPr marL="285750" indent="-285750">
              <a:buFont typeface="Arial" panose="020B0604020202020204" pitchFamily="34" charset="0"/>
              <a:buChar char="•"/>
            </a:pPr>
            <a:r>
              <a:rPr lang="en-US" sz="2000" dirty="0" smtClean="0"/>
              <a:t>Juvenile Continuity of Care Task Force</a:t>
            </a:r>
          </a:p>
          <a:p>
            <a:pPr marL="285750" indent="-285750">
              <a:buFont typeface="Arial" panose="020B0604020202020204" pitchFamily="34" charset="0"/>
              <a:buChar char="•"/>
            </a:pPr>
            <a:endParaRPr lang="en-US" sz="2000" b="1" i="1" dirty="0" smtClean="0"/>
          </a:p>
          <a:p>
            <a:pPr marL="285750" indent="-285750">
              <a:buFont typeface="Arial" panose="020B0604020202020204" pitchFamily="34" charset="0"/>
              <a:buChar char="•"/>
            </a:pPr>
            <a:endParaRPr lang="en-US" sz="2000" b="1" i="1" dirty="0"/>
          </a:p>
        </p:txBody>
      </p:sp>
      <p:sp>
        <p:nvSpPr>
          <p:cNvPr id="3" name="TextBox 2"/>
          <p:cNvSpPr txBox="1"/>
          <p:nvPr/>
        </p:nvSpPr>
        <p:spPr>
          <a:xfrm>
            <a:off x="1673743" y="1143000"/>
            <a:ext cx="6406113" cy="523220"/>
          </a:xfrm>
          <a:prstGeom prst="rect">
            <a:avLst/>
          </a:prstGeom>
          <a:ln>
            <a:noFill/>
          </a:ln>
        </p:spPr>
        <p:style>
          <a:lnRef idx="2">
            <a:schemeClr val="accent2"/>
          </a:lnRef>
          <a:fillRef idx="1">
            <a:schemeClr val="lt1"/>
          </a:fillRef>
          <a:effectRef idx="0">
            <a:schemeClr val="accent2"/>
          </a:effectRef>
          <a:fontRef idx="minor">
            <a:schemeClr val="dk1"/>
          </a:fontRef>
        </p:style>
        <p:txBody>
          <a:bodyPr wrap="none" rtlCol="0">
            <a:spAutoFit/>
          </a:bodyPr>
          <a:lstStyle/>
          <a:p>
            <a:r>
              <a:rPr lang="en-US" sz="2800" b="1" dirty="0" smtClean="0"/>
              <a:t>Previous Task Forces and Subcommittees</a:t>
            </a:r>
            <a:endParaRPr lang="en-US" sz="2800" b="1" dirty="0"/>
          </a:p>
        </p:txBody>
      </p:sp>
      <p:sp>
        <p:nvSpPr>
          <p:cNvPr id="7" name="TextBox 6"/>
          <p:cNvSpPr txBox="1"/>
          <p:nvPr/>
        </p:nvSpPr>
        <p:spPr>
          <a:xfrm>
            <a:off x="4748809" y="1892595"/>
            <a:ext cx="4114800" cy="4093428"/>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t>First-Responder Study Group</a:t>
            </a:r>
          </a:p>
          <a:p>
            <a:pPr marL="285750" indent="-285750">
              <a:buFont typeface="Arial" panose="020B0604020202020204" pitchFamily="34" charset="0"/>
              <a:buChar char="•"/>
            </a:pPr>
            <a:r>
              <a:rPr lang="en-US" sz="2000" dirty="0" smtClean="0"/>
              <a:t>MOR </a:t>
            </a:r>
            <a:r>
              <a:rPr lang="en-US" sz="2000" dirty="0"/>
              <a:t>Committee</a:t>
            </a:r>
          </a:p>
          <a:p>
            <a:pPr marL="285750" indent="-285750">
              <a:buFont typeface="Arial" panose="020B0604020202020204" pitchFamily="34" charset="0"/>
              <a:buChar char="•"/>
            </a:pPr>
            <a:r>
              <a:rPr lang="en-US" sz="2000" dirty="0" smtClean="0"/>
              <a:t>Mandatory Parole Committee</a:t>
            </a:r>
          </a:p>
          <a:p>
            <a:pPr marL="285750" indent="-285750">
              <a:buFont typeface="Arial" panose="020B0604020202020204" pitchFamily="34" charset="0"/>
              <a:buChar char="•"/>
            </a:pPr>
            <a:r>
              <a:rPr lang="en-US" sz="2000" dirty="0" smtClean="0"/>
              <a:t>Probation </a:t>
            </a:r>
            <a:r>
              <a:rPr lang="en-US" sz="2000" dirty="0"/>
              <a:t>Task Force</a:t>
            </a:r>
          </a:p>
          <a:p>
            <a:pPr marL="285750" indent="-285750">
              <a:buFont typeface="Arial" panose="020B0604020202020204" pitchFamily="34" charset="0"/>
              <a:buChar char="•"/>
            </a:pPr>
            <a:r>
              <a:rPr lang="en-US" sz="2000" dirty="0"/>
              <a:t>Incarceration Task Force</a:t>
            </a:r>
          </a:p>
          <a:p>
            <a:pPr marL="285750" indent="-285750">
              <a:buFont typeface="Arial" panose="020B0604020202020204" pitchFamily="34" charset="0"/>
              <a:buChar char="•"/>
            </a:pPr>
            <a:r>
              <a:rPr lang="en-US" sz="2000" dirty="0"/>
              <a:t>Transition Task Force</a:t>
            </a:r>
          </a:p>
          <a:p>
            <a:pPr marL="285750" indent="-285750">
              <a:buFont typeface="Arial" panose="020B0604020202020204" pitchFamily="34" charset="0"/>
              <a:buChar char="•"/>
            </a:pPr>
            <a:r>
              <a:rPr lang="en-US" sz="2000" dirty="0"/>
              <a:t>Post-Incarceration Supervision Task Force</a:t>
            </a:r>
          </a:p>
          <a:p>
            <a:pPr marL="285750" indent="-285750">
              <a:buFont typeface="Arial" panose="020B0604020202020204" pitchFamily="34" charset="0"/>
              <a:buChar char="•"/>
            </a:pPr>
            <a:r>
              <a:rPr lang="en-US" sz="2000" dirty="0"/>
              <a:t>Sentencing Task Force</a:t>
            </a:r>
          </a:p>
          <a:p>
            <a:pPr marL="285750" indent="-285750">
              <a:buFont typeface="Arial" panose="020B0604020202020204" pitchFamily="34" charset="0"/>
              <a:buChar char="•"/>
            </a:pPr>
            <a:r>
              <a:rPr lang="en-US" sz="2000" dirty="0"/>
              <a:t>Sex Offense/Offender Task </a:t>
            </a:r>
            <a:r>
              <a:rPr lang="en-US" sz="2000" dirty="0" smtClean="0"/>
              <a:t>Force</a:t>
            </a:r>
          </a:p>
          <a:p>
            <a:pPr marL="285750" indent="-285750">
              <a:buFont typeface="Arial" panose="020B0604020202020204" pitchFamily="34" charset="0"/>
              <a:buChar char="•"/>
            </a:pPr>
            <a:r>
              <a:rPr lang="en-US" sz="2000" dirty="0" smtClean="0"/>
              <a:t>Human Trafficking Working Group</a:t>
            </a:r>
          </a:p>
          <a:p>
            <a:pPr marL="285750" indent="-285750">
              <a:buFont typeface="Arial" panose="020B0604020202020204" pitchFamily="34" charset="0"/>
              <a:buChar char="•"/>
            </a:pPr>
            <a:r>
              <a:rPr lang="en-US" sz="2000" dirty="0" smtClean="0"/>
              <a:t>Jessica’s Law Working Group</a:t>
            </a:r>
          </a:p>
          <a:p>
            <a:pPr marL="285750" indent="-285750">
              <a:buFont typeface="Arial" panose="020B0604020202020204" pitchFamily="34" charset="0"/>
              <a:buChar char="•"/>
            </a:pPr>
            <a:endParaRPr lang="en-US" sz="2000" b="1" i="1" dirty="0"/>
          </a:p>
        </p:txBody>
      </p:sp>
      <p:sp>
        <p:nvSpPr>
          <p:cNvPr id="11" name="TextBox 10"/>
          <p:cNvSpPr txBox="1"/>
          <p:nvPr/>
        </p:nvSpPr>
        <p:spPr>
          <a:xfrm>
            <a:off x="7772400" y="6553200"/>
            <a:ext cx="1371600" cy="276999"/>
          </a:xfrm>
          <a:prstGeom prst="rect">
            <a:avLst/>
          </a:prstGeom>
          <a:noFill/>
        </p:spPr>
        <p:txBody>
          <a:bodyPr wrap="square" rtlCol="0">
            <a:spAutoFit/>
          </a:bodyPr>
          <a:lstStyle/>
          <a:p>
            <a:r>
              <a:rPr lang="en-US" sz="1200" dirty="0" smtClean="0"/>
              <a:t>August 2018</a:t>
            </a:r>
            <a:endParaRPr lang="en-US" sz="1200" dirty="0"/>
          </a:p>
        </p:txBody>
      </p:sp>
    </p:spTree>
    <p:extLst>
      <p:ext uri="{BB962C8B-B14F-4D97-AF65-F5344CB8AC3E}">
        <p14:creationId xmlns:p14="http://schemas.microsoft.com/office/powerpoint/2010/main" val="473462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239000" y="3048000"/>
            <a:ext cx="457200" cy="369332"/>
          </a:xfrm>
          <a:prstGeom prst="rect">
            <a:avLst/>
          </a:prstGeom>
          <a:noFill/>
        </p:spPr>
        <p:txBody>
          <a:bodyPr wrap="square" rtlCol="0">
            <a:spAutoFit/>
          </a:bodyPr>
          <a:lstStyle/>
          <a:p>
            <a:pPr algn="ctr"/>
            <a:endParaRPr lang="en-US" b="1" dirty="0"/>
          </a:p>
        </p:txBody>
      </p:sp>
      <p:grpSp>
        <p:nvGrpSpPr>
          <p:cNvPr id="9" name="Group 8"/>
          <p:cNvGrpSpPr/>
          <p:nvPr/>
        </p:nvGrpSpPr>
        <p:grpSpPr>
          <a:xfrm>
            <a:off x="152400" y="76200"/>
            <a:ext cx="8763000" cy="1097280"/>
            <a:chOff x="152400" y="54864"/>
            <a:chExt cx="8763000" cy="1097280"/>
          </a:xfrm>
        </p:grpSpPr>
        <p:pic>
          <p:nvPicPr>
            <p:cNvPr id="10" name="Picture 9" descr="CCJJ-sm-logo.bmp"/>
            <p:cNvPicPr>
              <a:picLocks noChangeAspect="1"/>
            </p:cNvPicPr>
            <p:nvPr/>
          </p:nvPicPr>
          <p:blipFill>
            <a:blip r:embed="rId4" cstate="print"/>
            <a:stretch>
              <a:fillRect/>
            </a:stretch>
          </p:blipFill>
          <p:spPr>
            <a:xfrm>
              <a:off x="1219199" y="152400"/>
              <a:ext cx="7696201" cy="621793"/>
            </a:xfrm>
            <a:prstGeom prst="rect">
              <a:avLst/>
            </a:prstGeom>
          </p:spPr>
        </p:pic>
        <p:pic>
          <p:nvPicPr>
            <p:cNvPr id="11" name="Picture 10" descr="CCJJ_Logo_103107.JPG"/>
            <p:cNvPicPr>
              <a:picLocks noChangeAspect="1"/>
            </p:cNvPicPr>
            <p:nvPr/>
          </p:nvPicPr>
          <p:blipFill>
            <a:blip r:embed="rId5" cstate="print"/>
            <a:stretch>
              <a:fillRect/>
            </a:stretch>
          </p:blipFill>
          <p:spPr>
            <a:xfrm>
              <a:off x="152400" y="54864"/>
              <a:ext cx="1097280" cy="1097280"/>
            </a:xfrm>
            <a:prstGeom prst="rect">
              <a:avLst/>
            </a:prstGeom>
          </p:spPr>
        </p:pic>
      </p:grpSp>
      <p:sp>
        <p:nvSpPr>
          <p:cNvPr id="12" name="TextBox 11"/>
          <p:cNvSpPr txBox="1"/>
          <p:nvPr/>
        </p:nvSpPr>
        <p:spPr>
          <a:xfrm>
            <a:off x="1676400" y="1173480"/>
            <a:ext cx="6096000" cy="523220"/>
          </a:xfrm>
          <a:prstGeom prst="rect">
            <a:avLst/>
          </a:prstGeom>
          <a:noFill/>
        </p:spPr>
        <p:txBody>
          <a:bodyPr wrap="square" rtlCol="0">
            <a:spAutoFit/>
          </a:bodyPr>
          <a:lstStyle/>
          <a:p>
            <a:r>
              <a:rPr lang="en-US" sz="2800" b="1" dirty="0" smtClean="0">
                <a:solidFill>
                  <a:srgbClr val="1E2C64"/>
                </a:solidFill>
              </a:rPr>
              <a:t>Current Task Forces &amp; Committees   </a:t>
            </a:r>
            <a:endParaRPr lang="en-US" sz="2800" b="1" dirty="0">
              <a:solidFill>
                <a:srgbClr val="1E2C64"/>
              </a:solidFill>
            </a:endParaRPr>
          </a:p>
        </p:txBody>
      </p:sp>
      <p:sp>
        <p:nvSpPr>
          <p:cNvPr id="16" name="TextBox 15"/>
          <p:cNvSpPr txBox="1"/>
          <p:nvPr/>
        </p:nvSpPr>
        <p:spPr>
          <a:xfrm>
            <a:off x="7759995" y="6537136"/>
            <a:ext cx="1371600" cy="276999"/>
          </a:xfrm>
          <a:prstGeom prst="rect">
            <a:avLst/>
          </a:prstGeom>
          <a:noFill/>
        </p:spPr>
        <p:txBody>
          <a:bodyPr wrap="square" rtlCol="0">
            <a:spAutoFit/>
          </a:bodyPr>
          <a:lstStyle/>
          <a:p>
            <a:r>
              <a:rPr lang="en-US" sz="1200" dirty="0" smtClean="0"/>
              <a:t>August 2018</a:t>
            </a:r>
            <a:endParaRPr lang="en-US" sz="1200" dirty="0"/>
          </a:p>
        </p:txBody>
      </p:sp>
      <p:pic>
        <p:nvPicPr>
          <p:cNvPr id="13" name="Picture 12"/>
          <p:cNvPicPr/>
          <p:nvPr/>
        </p:nvPicPr>
        <p:blipFill rotWithShape="1">
          <a:blip r:embed="rId6"/>
          <a:srcRect l="14853" t="32276" r="14281" b="39138"/>
          <a:stretch/>
        </p:blipFill>
        <p:spPr bwMode="auto">
          <a:xfrm>
            <a:off x="1083501" y="2382033"/>
            <a:ext cx="7010400" cy="2286000"/>
          </a:xfrm>
          <a:prstGeom prst="rect">
            <a:avLst/>
          </a:prstGeom>
          <a:ln>
            <a:noFill/>
          </a:ln>
          <a:extLst>
            <a:ext uri="{53640926-AAD7-44D8-BBD7-CCE9431645EC}">
              <a14:shadowObscured xmlns:a14="http://schemas.microsoft.com/office/drawing/2010/main"/>
            </a:ext>
          </a:extLst>
        </p:spPr>
      </p:pic>
    </p:spTree>
    <p:custDataLst>
      <p:tags r:id="rId1"/>
    </p:custDataLst>
    <p:extLst>
      <p:ext uri="{BB962C8B-B14F-4D97-AF65-F5344CB8AC3E}">
        <p14:creationId xmlns:p14="http://schemas.microsoft.com/office/powerpoint/2010/main" val="39967118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0" y="585216"/>
            <a:ext cx="8229600" cy="914400"/>
          </a:xfrm>
        </p:spPr>
        <p:txBody>
          <a:bodyPr>
            <a:normAutofit/>
          </a:bodyPr>
          <a:lstStyle/>
          <a:p>
            <a:r>
              <a:rPr lang="en-US" sz="3200" b="1" dirty="0" smtClean="0">
                <a:solidFill>
                  <a:srgbClr val="FF0000"/>
                </a:solidFill>
              </a:rPr>
              <a:t>  </a:t>
            </a:r>
            <a:r>
              <a:rPr lang="en-US" sz="3200" b="1" dirty="0" smtClean="0">
                <a:solidFill>
                  <a:schemeClr val="accent1">
                    <a:lumMod val="75000"/>
                  </a:schemeClr>
                </a:solidFill>
              </a:rPr>
              <a:t>Pretrial Release Task Force </a:t>
            </a:r>
            <a:endParaRPr lang="en-US" sz="3200" b="1" dirty="0">
              <a:solidFill>
                <a:schemeClr val="accent1">
                  <a:lumMod val="75000"/>
                </a:schemeClr>
              </a:solidFill>
            </a:endParaRPr>
          </a:p>
        </p:txBody>
      </p:sp>
      <p:sp>
        <p:nvSpPr>
          <p:cNvPr id="5" name="Content Placeholder 4"/>
          <p:cNvSpPr>
            <a:spLocks noGrp="1"/>
          </p:cNvSpPr>
          <p:nvPr>
            <p:ph idx="1"/>
          </p:nvPr>
        </p:nvSpPr>
        <p:spPr>
          <a:xfrm>
            <a:off x="457200" y="1600200"/>
            <a:ext cx="8229600" cy="1447800"/>
          </a:xfrm>
        </p:spPr>
        <p:txBody>
          <a:bodyPr>
            <a:normAutofit fontScale="55000" lnSpcReduction="20000"/>
          </a:bodyPr>
          <a:lstStyle/>
          <a:p>
            <a:pPr marL="0" indent="0" algn="ctr">
              <a:buNone/>
            </a:pPr>
            <a:r>
              <a:rPr lang="en-US" sz="2900" b="1" dirty="0" smtClean="0"/>
              <a:t>The Task Force was established in July 2017 and was charged with examining existing pretrial practices including: the use of a risk assessment tool, communication between key partners, and matters concerning the implementation of the</a:t>
            </a:r>
          </a:p>
          <a:p>
            <a:pPr marL="0" indent="0" algn="ctr">
              <a:buNone/>
            </a:pPr>
            <a:r>
              <a:rPr lang="en-US" sz="2900" b="1" dirty="0" smtClean="0"/>
              <a:t> 2013 </a:t>
            </a:r>
            <a:r>
              <a:rPr lang="en-US" sz="2900" b="1" dirty="0" smtClean="0"/>
              <a:t>statute</a:t>
            </a:r>
            <a:r>
              <a:rPr lang="en-US" sz="2900" b="1" dirty="0" smtClean="0"/>
              <a:t>.</a:t>
            </a:r>
            <a:endParaRPr lang="en-US" sz="2200" b="1" dirty="0" smtClean="0"/>
          </a:p>
          <a:p>
            <a:pPr marL="0" indent="0">
              <a:buNone/>
            </a:pPr>
            <a:endParaRPr lang="en-US" dirty="0" smtClean="0"/>
          </a:p>
          <a:p>
            <a:pPr marL="457200" lvl="1" indent="0">
              <a:buNone/>
            </a:pPr>
            <a:r>
              <a:rPr lang="en-US" dirty="0" smtClean="0"/>
              <a:t>Task Force Membership</a:t>
            </a:r>
          </a:p>
        </p:txBody>
      </p:sp>
      <p:grpSp>
        <p:nvGrpSpPr>
          <p:cNvPr id="19" name="Group 18"/>
          <p:cNvGrpSpPr/>
          <p:nvPr/>
        </p:nvGrpSpPr>
        <p:grpSpPr>
          <a:xfrm>
            <a:off x="152400" y="76200"/>
            <a:ext cx="8763000" cy="1097280"/>
            <a:chOff x="152400" y="54864"/>
            <a:chExt cx="8763000" cy="1097280"/>
          </a:xfrm>
        </p:grpSpPr>
        <p:pic>
          <p:nvPicPr>
            <p:cNvPr id="20" name="Picture 19" descr="CCJJ-sm-logo.bmp"/>
            <p:cNvPicPr>
              <a:picLocks noChangeAspect="1"/>
            </p:cNvPicPr>
            <p:nvPr/>
          </p:nvPicPr>
          <p:blipFill>
            <a:blip r:embed="rId2" cstate="print"/>
            <a:stretch>
              <a:fillRect/>
            </a:stretch>
          </p:blipFill>
          <p:spPr>
            <a:xfrm>
              <a:off x="1219199" y="152400"/>
              <a:ext cx="7696201" cy="621793"/>
            </a:xfrm>
            <a:prstGeom prst="rect">
              <a:avLst/>
            </a:prstGeom>
          </p:spPr>
        </p:pic>
        <p:pic>
          <p:nvPicPr>
            <p:cNvPr id="21" name="Picture 20" descr="CCJJ_Logo_103107.JPG"/>
            <p:cNvPicPr>
              <a:picLocks noChangeAspect="1"/>
            </p:cNvPicPr>
            <p:nvPr/>
          </p:nvPicPr>
          <p:blipFill>
            <a:blip r:embed="rId3" cstate="print"/>
            <a:stretch>
              <a:fillRect/>
            </a:stretch>
          </p:blipFill>
          <p:spPr>
            <a:xfrm>
              <a:off x="152400" y="54864"/>
              <a:ext cx="1097280" cy="1097280"/>
            </a:xfrm>
            <a:prstGeom prst="rect">
              <a:avLst/>
            </a:prstGeom>
          </p:spPr>
        </p:pic>
      </p:grpSp>
      <p:graphicFrame>
        <p:nvGraphicFramePr>
          <p:cNvPr id="6" name="Table 5"/>
          <p:cNvGraphicFramePr>
            <a:graphicFrameLocks noGrp="1"/>
          </p:cNvGraphicFramePr>
          <p:nvPr>
            <p:extLst>
              <p:ext uri="{D42A27DB-BD31-4B8C-83A1-F6EECF244321}">
                <p14:modId xmlns:p14="http://schemas.microsoft.com/office/powerpoint/2010/main" val="3086684337"/>
              </p:ext>
            </p:extLst>
          </p:nvPr>
        </p:nvGraphicFramePr>
        <p:xfrm>
          <a:off x="838201" y="3148581"/>
          <a:ext cx="7467598" cy="2554229"/>
        </p:xfrm>
        <a:graphic>
          <a:graphicData uri="http://schemas.openxmlformats.org/drawingml/2006/table">
            <a:tbl>
              <a:tblPr firstRow="1" firstCol="1" bandRow="1"/>
              <a:tblGrid>
                <a:gridCol w="3733799">
                  <a:extLst>
                    <a:ext uri="{9D8B030D-6E8A-4147-A177-3AD203B41FA5}">
                      <a16:colId xmlns:a16="http://schemas.microsoft.com/office/drawing/2014/main" val="1440552942"/>
                    </a:ext>
                  </a:extLst>
                </a:gridCol>
                <a:gridCol w="3733799">
                  <a:extLst>
                    <a:ext uri="{9D8B030D-6E8A-4147-A177-3AD203B41FA5}">
                      <a16:colId xmlns:a16="http://schemas.microsoft.com/office/drawing/2014/main" val="228405435"/>
                    </a:ext>
                  </a:extLst>
                </a:gridCol>
              </a:tblGrid>
              <a:tr h="271882">
                <a:tc>
                  <a:txBody>
                    <a:bodyPr/>
                    <a:lstStyle/>
                    <a:p>
                      <a:pPr marL="0" marR="0" algn="l">
                        <a:spcBef>
                          <a:spcPts val="0"/>
                        </a:spcBef>
                        <a:spcAft>
                          <a:spcPts val="0"/>
                        </a:spcAft>
                      </a:pPr>
                      <a:r>
                        <a:rPr lang="en-US" sz="1200" dirty="0">
                          <a:effectLst/>
                          <a:latin typeface="Calibri" panose="020F0502020204030204" pitchFamily="34" charset="0"/>
                          <a:ea typeface="Times New Roman" panose="02020603050405020304" pitchFamily="18" charset="0"/>
                        </a:rPr>
                        <a:t>Stan Hilkey, Dept. of Public Safety / Chair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200" dirty="0">
                          <a:effectLst/>
                          <a:latin typeface="Calibri" panose="020F0502020204030204" pitchFamily="34" charset="0"/>
                          <a:ea typeface="Times New Roman" panose="02020603050405020304" pitchFamily="18" charset="0"/>
                        </a:rPr>
                        <a:t>Greg Mauro, Denver Community Corrections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3921793"/>
                  </a:ext>
                </a:extLst>
              </a:tr>
              <a:tr h="271882">
                <a:tc>
                  <a:txBody>
                    <a:bodyPr/>
                    <a:lstStyle/>
                    <a:p>
                      <a:pPr marL="0" marR="0" algn="l">
                        <a:spcBef>
                          <a:spcPts val="0"/>
                        </a:spcBef>
                        <a:spcAft>
                          <a:spcPts val="0"/>
                        </a:spcAft>
                      </a:pPr>
                      <a:r>
                        <a:rPr lang="en-US" sz="1200" dirty="0">
                          <a:effectLst/>
                          <a:latin typeface="Calibri" panose="020F0502020204030204" pitchFamily="34" charset="0"/>
                          <a:ea typeface="Times New Roman" panose="02020603050405020304" pitchFamily="18" charset="0"/>
                        </a:rPr>
                        <a:t>Judge Chris Bachmeyer, 1</a:t>
                      </a:r>
                      <a:r>
                        <a:rPr lang="en-US" sz="1200" baseline="30000" dirty="0">
                          <a:effectLst/>
                          <a:latin typeface="Calibri" panose="020F0502020204030204" pitchFamily="34" charset="0"/>
                          <a:ea typeface="Times New Roman" panose="02020603050405020304" pitchFamily="18" charset="0"/>
                        </a:rPr>
                        <a:t>st</a:t>
                      </a:r>
                      <a:r>
                        <a:rPr lang="en-US" sz="1200" dirty="0">
                          <a:effectLst/>
                          <a:latin typeface="Calibri" panose="020F0502020204030204" pitchFamily="34" charset="0"/>
                          <a:ea typeface="Times New Roman" panose="02020603050405020304" pitchFamily="18" charset="0"/>
                        </a:rPr>
                        <a:t> Judicial District</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200">
                          <a:effectLst/>
                          <a:latin typeface="Calibri" panose="020F0502020204030204" pitchFamily="34" charset="0"/>
                          <a:ea typeface="Times New Roman" panose="02020603050405020304" pitchFamily="18" charset="0"/>
                        </a:rPr>
                        <a:t>Lucienne Ohanian, Public Defender’s Office</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0397016"/>
                  </a:ext>
                </a:extLst>
              </a:tr>
              <a:tr h="271882">
                <a:tc>
                  <a:txBody>
                    <a:bodyPr/>
                    <a:lstStyle/>
                    <a:p>
                      <a:pPr marL="0" marR="0" algn="l">
                        <a:spcBef>
                          <a:spcPts val="0"/>
                        </a:spcBef>
                        <a:spcAft>
                          <a:spcPts val="0"/>
                        </a:spcAft>
                      </a:pPr>
                      <a:r>
                        <a:rPr lang="en-US" sz="1200" dirty="0">
                          <a:effectLst/>
                          <a:latin typeface="Calibri" panose="020F0502020204030204" pitchFamily="34" charset="0"/>
                          <a:ea typeface="Times New Roman" panose="02020603050405020304" pitchFamily="18" charset="0"/>
                        </a:rPr>
                        <a:t>Jennifer Bradford, Metro State University of Denver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200">
                          <a:effectLst/>
                          <a:latin typeface="Calibri" panose="020F0502020204030204" pitchFamily="34" charset="0"/>
                          <a:ea typeface="Times New Roman" panose="02020603050405020304" pitchFamily="18" charset="0"/>
                        </a:rPr>
                        <a:t>Clifford Riedel, Larimer County District Attorney</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3268410"/>
                  </a:ext>
                </a:extLst>
              </a:tr>
              <a:tr h="379173">
                <a:tc>
                  <a:txBody>
                    <a:bodyPr/>
                    <a:lstStyle/>
                    <a:p>
                      <a:pPr marL="0" marR="0" algn="l">
                        <a:spcBef>
                          <a:spcPts val="0"/>
                        </a:spcBef>
                        <a:spcAft>
                          <a:spcPts val="0"/>
                        </a:spcAft>
                      </a:pPr>
                      <a:r>
                        <a:rPr lang="en-US" sz="1200" dirty="0">
                          <a:effectLst/>
                          <a:latin typeface="Calibri" panose="020F0502020204030204" pitchFamily="34" charset="0"/>
                          <a:ea typeface="Times New Roman" panose="02020603050405020304" pitchFamily="18" charset="0"/>
                        </a:rPr>
                        <a:t>Maureen Cain, Criminal Defense Attorney</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200" dirty="0">
                          <a:effectLst/>
                          <a:latin typeface="Calibri" panose="020F0502020204030204" pitchFamily="34" charset="0"/>
                          <a:ea typeface="Times New Roman" panose="02020603050405020304" pitchFamily="18" charset="0"/>
                        </a:rPr>
                        <a:t>Monica Rotner, Boulder County </a:t>
                      </a:r>
                      <a:r>
                        <a:rPr lang="en-US" sz="1200" dirty="0" smtClean="0">
                          <a:effectLst/>
                          <a:latin typeface="Calibri" panose="020F0502020204030204" pitchFamily="34" charset="0"/>
                          <a:ea typeface="Times New Roman" panose="02020603050405020304" pitchFamily="18" charset="0"/>
                        </a:rPr>
                        <a:t>Community</a:t>
                      </a:r>
                    </a:p>
                    <a:p>
                      <a:pPr marL="0" marR="0" algn="l">
                        <a:spcBef>
                          <a:spcPts val="0"/>
                        </a:spcBef>
                        <a:spcAft>
                          <a:spcPts val="0"/>
                        </a:spcAft>
                      </a:pPr>
                      <a:r>
                        <a:rPr lang="en-US" sz="1200" dirty="0" smtClean="0">
                          <a:effectLst/>
                          <a:latin typeface="Calibri" panose="020F0502020204030204" pitchFamily="34" charset="0"/>
                          <a:ea typeface="Times New Roman" panose="02020603050405020304" pitchFamily="18" charset="0"/>
                        </a:rPr>
                        <a:t>Justice </a:t>
                      </a:r>
                      <a:r>
                        <a:rPr lang="en-US" sz="1200" dirty="0">
                          <a:effectLst/>
                          <a:latin typeface="Calibri" panose="020F0502020204030204" pitchFamily="34" charset="0"/>
                          <a:ea typeface="Times New Roman" panose="02020603050405020304" pitchFamily="18" charset="0"/>
                        </a:rPr>
                        <a:t>Services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9885579"/>
                  </a:ext>
                </a:extLst>
              </a:tr>
              <a:tr h="271882">
                <a:tc>
                  <a:txBody>
                    <a:bodyPr/>
                    <a:lstStyle/>
                    <a:p>
                      <a:pPr marL="0" marR="0" algn="l">
                        <a:spcBef>
                          <a:spcPts val="0"/>
                        </a:spcBef>
                        <a:spcAft>
                          <a:spcPts val="0"/>
                        </a:spcAft>
                      </a:pPr>
                      <a:r>
                        <a:rPr lang="en-US" sz="1200">
                          <a:effectLst/>
                          <a:latin typeface="Calibri" panose="020F0502020204030204" pitchFamily="34" charset="0"/>
                          <a:ea typeface="Times New Roman" panose="02020603050405020304" pitchFamily="18" charset="0"/>
                        </a:rPr>
                        <a:t>Steve Chin, Mesa County Pretrial Services</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200" dirty="0">
                          <a:effectLst/>
                          <a:latin typeface="Calibri" panose="020F0502020204030204" pitchFamily="34" charset="0"/>
                          <a:ea typeface="Times New Roman" panose="02020603050405020304" pitchFamily="18" charset="0"/>
                        </a:rPr>
                        <a:t>Glenn Tapia, Judicial, Probation Services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9835297"/>
                  </a:ext>
                </a:extLst>
              </a:tr>
              <a:tr h="271882">
                <a:tc>
                  <a:txBody>
                    <a:bodyPr/>
                    <a:lstStyle/>
                    <a:p>
                      <a:pPr marL="0" marR="0" algn="l">
                        <a:spcBef>
                          <a:spcPts val="0"/>
                        </a:spcBef>
                        <a:spcAft>
                          <a:spcPts val="0"/>
                        </a:spcAft>
                      </a:pPr>
                      <a:r>
                        <a:rPr lang="en-US" sz="1200">
                          <a:effectLst/>
                          <a:latin typeface="Calibri" panose="020F0502020204030204" pitchFamily="34" charset="0"/>
                          <a:ea typeface="Times New Roman" panose="02020603050405020304" pitchFamily="18" charset="0"/>
                        </a:rPr>
                        <a:t>Judge Shawn Day, Aurora Municipal Court</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200" dirty="0">
                          <a:effectLst/>
                          <a:latin typeface="Calibri" panose="020F0502020204030204" pitchFamily="34" charset="0"/>
                          <a:ea typeface="Times New Roman" panose="02020603050405020304" pitchFamily="18" charset="0"/>
                        </a:rPr>
                        <a:t>Kirk Taylor, Pueblo County Sheriff</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0539669"/>
                  </a:ext>
                </a:extLst>
              </a:tr>
              <a:tr h="271882">
                <a:tc>
                  <a:txBody>
                    <a:bodyPr/>
                    <a:lstStyle/>
                    <a:p>
                      <a:pPr marL="0" marR="0" algn="l">
                        <a:spcBef>
                          <a:spcPts val="0"/>
                        </a:spcBef>
                        <a:spcAft>
                          <a:spcPts val="0"/>
                        </a:spcAft>
                      </a:pPr>
                      <a:r>
                        <a:rPr lang="en-US" sz="1200">
                          <a:effectLst/>
                          <a:latin typeface="Calibri" panose="020F0502020204030204" pitchFamily="34" charset="0"/>
                          <a:ea typeface="Times New Roman" panose="02020603050405020304" pitchFamily="18" charset="0"/>
                        </a:rPr>
                        <a:t>Valarie Finks, Victim Services, 18</a:t>
                      </a:r>
                      <a:r>
                        <a:rPr lang="en-US" sz="1200" baseline="30000">
                          <a:effectLst/>
                          <a:latin typeface="Calibri" panose="020F0502020204030204" pitchFamily="34" charset="0"/>
                          <a:ea typeface="Times New Roman" panose="02020603050405020304" pitchFamily="18" charset="0"/>
                        </a:rPr>
                        <a:t>th</a:t>
                      </a:r>
                      <a:r>
                        <a:rPr lang="en-US" sz="1200">
                          <a:effectLst/>
                          <a:latin typeface="Calibri" panose="020F0502020204030204" pitchFamily="34" charset="0"/>
                          <a:ea typeface="Times New Roman" panose="02020603050405020304" pitchFamily="18" charset="0"/>
                        </a:rPr>
                        <a:t> Judicial District</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200" dirty="0">
                          <a:effectLst/>
                          <a:latin typeface="Calibri" panose="020F0502020204030204" pitchFamily="34" charset="0"/>
                          <a:ea typeface="Times New Roman" panose="02020603050405020304" pitchFamily="18" charset="0"/>
                        </a:rPr>
                        <a:t>Joe Salazar, Representative, House District 31</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7373793"/>
                  </a:ext>
                </a:extLst>
              </a:tr>
              <a:tr h="271882">
                <a:tc>
                  <a:txBody>
                    <a:bodyPr/>
                    <a:lstStyle/>
                    <a:p>
                      <a:pPr marL="0" marR="0" algn="l">
                        <a:spcBef>
                          <a:spcPts val="0"/>
                        </a:spcBef>
                        <a:spcAft>
                          <a:spcPts val="0"/>
                        </a:spcAft>
                      </a:pPr>
                      <a:r>
                        <a:rPr lang="en-US" sz="1200">
                          <a:effectLst/>
                          <a:latin typeface="Calibri" panose="020F0502020204030204" pitchFamily="34" charset="0"/>
                          <a:ea typeface="Times New Roman" panose="02020603050405020304" pitchFamily="18" charset="0"/>
                        </a:rPr>
                        <a:t>Bill Kilpatrick, Golden Police Department</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200" dirty="0">
                          <a:effectLst/>
                          <a:latin typeface="Calibri" panose="020F0502020204030204" pitchFamily="34" charset="0"/>
                          <a:ea typeface="Times New Roman" panose="02020603050405020304" pitchFamily="18" charset="0"/>
                        </a:rPr>
                        <a:t>Lang Sias, Representative, House District 27</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8867183"/>
                  </a:ext>
                </a:extLst>
              </a:tr>
              <a:tr h="271882">
                <a:tc>
                  <a:txBody>
                    <a:bodyPr/>
                    <a:lstStyle/>
                    <a:p>
                      <a:pPr marL="0" marR="0" algn="l">
                        <a:spcBef>
                          <a:spcPts val="0"/>
                        </a:spcBef>
                        <a:spcAft>
                          <a:spcPts val="0"/>
                        </a:spcAft>
                      </a:pPr>
                      <a:r>
                        <a:rPr lang="en-US" sz="1200" dirty="0">
                          <a:effectLst/>
                          <a:latin typeface="Calibri" panose="020F0502020204030204" pitchFamily="34" charset="0"/>
                          <a:ea typeface="Times New Roman" panose="02020603050405020304" pitchFamily="18" charset="0"/>
                        </a:rPr>
                        <a:t>Mindy Masias, State Court Administrator’s Offices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200" dirty="0">
                          <a:effectLst/>
                          <a:latin typeface="Calibri" panose="020F0502020204030204" pitchFamily="34" charset="0"/>
                          <a:ea typeface="Times New Roman" panose="02020603050405020304" pitchFamily="18" charset="0"/>
                        </a:rPr>
                        <a:t>Bo Zeerip, District Attorney 21</a:t>
                      </a:r>
                      <a:r>
                        <a:rPr lang="en-US" sz="1200" baseline="30000" dirty="0">
                          <a:effectLst/>
                          <a:latin typeface="Calibri" panose="020F0502020204030204" pitchFamily="34" charset="0"/>
                          <a:ea typeface="Times New Roman" panose="02020603050405020304" pitchFamily="18" charset="0"/>
                        </a:rPr>
                        <a:t>st</a:t>
                      </a:r>
                      <a:r>
                        <a:rPr lang="en-US" sz="1200" dirty="0">
                          <a:effectLst/>
                          <a:latin typeface="Calibri" panose="020F0502020204030204" pitchFamily="34" charset="0"/>
                          <a:ea typeface="Times New Roman" panose="02020603050405020304" pitchFamily="18" charset="0"/>
                        </a:rPr>
                        <a:t> Judicial District</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1489541"/>
                  </a:ext>
                </a:extLst>
              </a:tr>
            </a:tbl>
          </a:graphicData>
        </a:graphic>
      </p:graphicFrame>
      <p:sp>
        <p:nvSpPr>
          <p:cNvPr id="10" name="TextBox 9"/>
          <p:cNvSpPr txBox="1"/>
          <p:nvPr/>
        </p:nvSpPr>
        <p:spPr>
          <a:xfrm>
            <a:off x="7752761" y="6477000"/>
            <a:ext cx="1371600" cy="276999"/>
          </a:xfrm>
          <a:prstGeom prst="rect">
            <a:avLst/>
          </a:prstGeom>
          <a:noFill/>
        </p:spPr>
        <p:txBody>
          <a:bodyPr wrap="square" rtlCol="0">
            <a:spAutoFit/>
          </a:bodyPr>
          <a:lstStyle/>
          <a:p>
            <a:r>
              <a:rPr lang="en-US" sz="1200" dirty="0" smtClean="0"/>
              <a:t>August 2018</a:t>
            </a:r>
            <a:endParaRPr lang="en-US" sz="1200" dirty="0"/>
          </a:p>
        </p:txBody>
      </p:sp>
    </p:spTree>
    <p:extLst>
      <p:ext uri="{BB962C8B-B14F-4D97-AF65-F5344CB8AC3E}">
        <p14:creationId xmlns:p14="http://schemas.microsoft.com/office/powerpoint/2010/main" val="32473596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0" y="585216"/>
            <a:ext cx="8229600" cy="914400"/>
          </a:xfrm>
        </p:spPr>
        <p:txBody>
          <a:bodyPr>
            <a:normAutofit/>
          </a:bodyPr>
          <a:lstStyle/>
          <a:p>
            <a:r>
              <a:rPr lang="en-US" sz="3200" b="1" dirty="0" smtClean="0">
                <a:solidFill>
                  <a:srgbClr val="FF0000"/>
                </a:solidFill>
              </a:rPr>
              <a:t>  </a:t>
            </a:r>
            <a:r>
              <a:rPr lang="en-US" sz="3200" b="1" dirty="0" smtClean="0">
                <a:solidFill>
                  <a:schemeClr val="accent1">
                    <a:lumMod val="75000"/>
                  </a:schemeClr>
                </a:solidFill>
              </a:rPr>
              <a:t>Pretrial Release Task Force </a:t>
            </a:r>
            <a:endParaRPr lang="en-US" sz="3200" b="1" dirty="0">
              <a:solidFill>
                <a:schemeClr val="accent1">
                  <a:lumMod val="75000"/>
                </a:schemeClr>
              </a:solidFill>
            </a:endParaRPr>
          </a:p>
        </p:txBody>
      </p:sp>
      <p:sp>
        <p:nvSpPr>
          <p:cNvPr id="5" name="Content Placeholder 4"/>
          <p:cNvSpPr>
            <a:spLocks noGrp="1"/>
          </p:cNvSpPr>
          <p:nvPr>
            <p:ph idx="1"/>
          </p:nvPr>
        </p:nvSpPr>
        <p:spPr>
          <a:xfrm>
            <a:off x="457200" y="1600200"/>
            <a:ext cx="8229600" cy="4495800"/>
          </a:xfrm>
        </p:spPr>
        <p:txBody>
          <a:bodyPr>
            <a:normAutofit/>
          </a:bodyPr>
          <a:lstStyle/>
          <a:p>
            <a:pPr marL="0" indent="0">
              <a:buNone/>
            </a:pPr>
            <a:r>
              <a:rPr lang="en-US" b="1" dirty="0" smtClean="0"/>
              <a:t>Review of data and information:</a:t>
            </a:r>
          </a:p>
          <a:p>
            <a:pPr marL="0" indent="0">
              <a:buNone/>
            </a:pPr>
            <a:endParaRPr lang="en-US" sz="800" b="1" dirty="0" smtClean="0"/>
          </a:p>
          <a:p>
            <a:pPr lvl="1"/>
            <a:r>
              <a:rPr lang="en-US" sz="2700" dirty="0" smtClean="0"/>
              <a:t>The Task Force engaged in an extensive analysis of Colorado data and information concerning the use of personal recognizance bonds, the existence of pretrial services, and the use of the CPAT risk assessment tool.</a:t>
            </a:r>
          </a:p>
          <a:p>
            <a:pPr lvl="1"/>
            <a:r>
              <a:rPr lang="en-US" sz="2700" dirty="0" smtClean="0"/>
              <a:t>The Task Force also examined work taking place in other jurisdictions concerning bail/bond reform</a:t>
            </a:r>
            <a:r>
              <a:rPr lang="en-US" dirty="0" smtClean="0"/>
              <a:t>.</a:t>
            </a:r>
          </a:p>
          <a:p>
            <a:pPr lvl="1"/>
            <a:endParaRPr lang="en-US" dirty="0" smtClean="0"/>
          </a:p>
          <a:p>
            <a:pPr lvl="1"/>
            <a:endParaRPr lang="en-US" dirty="0" smtClean="0"/>
          </a:p>
          <a:p>
            <a:pPr lvl="1"/>
            <a:endParaRPr lang="en-US" dirty="0" smtClean="0"/>
          </a:p>
        </p:txBody>
      </p:sp>
      <p:grpSp>
        <p:nvGrpSpPr>
          <p:cNvPr id="19" name="Group 18"/>
          <p:cNvGrpSpPr/>
          <p:nvPr/>
        </p:nvGrpSpPr>
        <p:grpSpPr>
          <a:xfrm>
            <a:off x="152400" y="76200"/>
            <a:ext cx="8763000" cy="1097280"/>
            <a:chOff x="152400" y="54864"/>
            <a:chExt cx="8763000" cy="1097280"/>
          </a:xfrm>
        </p:grpSpPr>
        <p:pic>
          <p:nvPicPr>
            <p:cNvPr id="20" name="Picture 19" descr="CCJJ-sm-logo.bmp"/>
            <p:cNvPicPr>
              <a:picLocks noChangeAspect="1"/>
            </p:cNvPicPr>
            <p:nvPr/>
          </p:nvPicPr>
          <p:blipFill>
            <a:blip r:embed="rId2" cstate="print"/>
            <a:stretch>
              <a:fillRect/>
            </a:stretch>
          </p:blipFill>
          <p:spPr>
            <a:xfrm>
              <a:off x="1219199" y="152400"/>
              <a:ext cx="7696201" cy="621793"/>
            </a:xfrm>
            <a:prstGeom prst="rect">
              <a:avLst/>
            </a:prstGeom>
          </p:spPr>
        </p:pic>
        <p:pic>
          <p:nvPicPr>
            <p:cNvPr id="21" name="Picture 20" descr="CCJJ_Logo_103107.JPG"/>
            <p:cNvPicPr>
              <a:picLocks noChangeAspect="1"/>
            </p:cNvPicPr>
            <p:nvPr/>
          </p:nvPicPr>
          <p:blipFill>
            <a:blip r:embed="rId3" cstate="print"/>
            <a:stretch>
              <a:fillRect/>
            </a:stretch>
          </p:blipFill>
          <p:spPr>
            <a:xfrm>
              <a:off x="152400" y="54864"/>
              <a:ext cx="1097280" cy="1097280"/>
            </a:xfrm>
            <a:prstGeom prst="rect">
              <a:avLst/>
            </a:prstGeom>
          </p:spPr>
        </p:pic>
      </p:grpSp>
      <p:sp>
        <p:nvSpPr>
          <p:cNvPr id="9" name="TextBox 8"/>
          <p:cNvSpPr txBox="1"/>
          <p:nvPr/>
        </p:nvSpPr>
        <p:spPr>
          <a:xfrm>
            <a:off x="7752761" y="6477000"/>
            <a:ext cx="1371600" cy="276999"/>
          </a:xfrm>
          <a:prstGeom prst="rect">
            <a:avLst/>
          </a:prstGeom>
          <a:noFill/>
        </p:spPr>
        <p:txBody>
          <a:bodyPr wrap="square" rtlCol="0">
            <a:spAutoFit/>
          </a:bodyPr>
          <a:lstStyle/>
          <a:p>
            <a:r>
              <a:rPr lang="en-US" sz="1200" dirty="0" smtClean="0"/>
              <a:t>August 2018</a:t>
            </a:r>
            <a:endParaRPr lang="en-US" sz="1200" dirty="0"/>
          </a:p>
        </p:txBody>
      </p:sp>
    </p:spTree>
    <p:extLst>
      <p:ext uri="{BB962C8B-B14F-4D97-AF65-F5344CB8AC3E}">
        <p14:creationId xmlns:p14="http://schemas.microsoft.com/office/powerpoint/2010/main" val="6493562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0" y="585216"/>
            <a:ext cx="8229600" cy="914400"/>
          </a:xfrm>
        </p:spPr>
        <p:txBody>
          <a:bodyPr>
            <a:normAutofit/>
          </a:bodyPr>
          <a:lstStyle/>
          <a:p>
            <a:r>
              <a:rPr lang="en-US" sz="3200" b="1" dirty="0" smtClean="0">
                <a:solidFill>
                  <a:srgbClr val="FF0000"/>
                </a:solidFill>
              </a:rPr>
              <a:t>  </a:t>
            </a:r>
            <a:r>
              <a:rPr lang="en-US" sz="3200" b="1" dirty="0" smtClean="0">
                <a:solidFill>
                  <a:schemeClr val="accent1">
                    <a:lumMod val="75000"/>
                  </a:schemeClr>
                </a:solidFill>
              </a:rPr>
              <a:t>Pretrial Release Task Force </a:t>
            </a:r>
            <a:endParaRPr lang="en-US" sz="3200" b="1" dirty="0">
              <a:solidFill>
                <a:schemeClr val="accent1">
                  <a:lumMod val="75000"/>
                </a:schemeClr>
              </a:solidFill>
            </a:endParaRPr>
          </a:p>
        </p:txBody>
      </p:sp>
      <p:sp>
        <p:nvSpPr>
          <p:cNvPr id="5" name="Content Placeholder 4"/>
          <p:cNvSpPr>
            <a:spLocks noGrp="1"/>
          </p:cNvSpPr>
          <p:nvPr>
            <p:ph idx="1"/>
          </p:nvPr>
        </p:nvSpPr>
        <p:spPr>
          <a:xfrm>
            <a:off x="457200" y="1600200"/>
            <a:ext cx="8229600" cy="4495800"/>
          </a:xfrm>
        </p:spPr>
        <p:txBody>
          <a:bodyPr>
            <a:normAutofit fontScale="85000" lnSpcReduction="20000"/>
          </a:bodyPr>
          <a:lstStyle/>
          <a:p>
            <a:pPr marL="0" indent="0">
              <a:buNone/>
            </a:pPr>
            <a:r>
              <a:rPr lang="en-US" b="1" dirty="0" smtClean="0"/>
              <a:t>Conclusions:</a:t>
            </a:r>
          </a:p>
          <a:p>
            <a:pPr lvl="1"/>
            <a:r>
              <a:rPr lang="en-US" dirty="0" smtClean="0"/>
              <a:t>While many counties use a CPAT risk tool and have pretrial service agencies, many still do not (37 counties have no pretrial service or risk assessment).</a:t>
            </a:r>
          </a:p>
          <a:p>
            <a:pPr lvl="1"/>
            <a:r>
              <a:rPr lang="en-US" dirty="0" smtClean="0"/>
              <a:t>After passage of the 2013 legislation, several counties expanded the use of personal recognizance bonds rather than requiring the posting of cash bonds or surety. </a:t>
            </a:r>
          </a:p>
          <a:p>
            <a:pPr lvl="2"/>
            <a:r>
              <a:rPr lang="en-US" dirty="0"/>
              <a:t>The use of PR bonds </a:t>
            </a:r>
            <a:r>
              <a:rPr lang="en-US" dirty="0" smtClean="0"/>
              <a:t>(as an alternative to cash/property/ surety bonds) increased </a:t>
            </a:r>
            <a:r>
              <a:rPr lang="en-US" dirty="0"/>
              <a:t>from </a:t>
            </a:r>
            <a:r>
              <a:rPr lang="en-US" dirty="0" smtClean="0"/>
              <a:t>18% to 31% in District Court cases and </a:t>
            </a:r>
            <a:r>
              <a:rPr lang="en-US" dirty="0"/>
              <a:t>from </a:t>
            </a:r>
            <a:r>
              <a:rPr lang="en-US" dirty="0" smtClean="0"/>
              <a:t>26% to 46% </a:t>
            </a:r>
            <a:r>
              <a:rPr lang="en-US" dirty="0"/>
              <a:t>in </a:t>
            </a:r>
            <a:r>
              <a:rPr lang="en-US" dirty="0" smtClean="0"/>
              <a:t>County Court cases, between 2013-2016.</a:t>
            </a:r>
            <a:endParaRPr lang="en-US" dirty="0" smtClean="0">
              <a:solidFill>
                <a:srgbClr val="FF0000"/>
              </a:solidFill>
            </a:endParaRPr>
          </a:p>
          <a:p>
            <a:pPr lvl="1"/>
            <a:r>
              <a:rPr lang="en-US" dirty="0" smtClean="0"/>
              <a:t>Several jurisdictions (NM, NJ, DC, DE) were revising their approach to bail/bond decision making and reducing or eliminating cash bonds. </a:t>
            </a:r>
          </a:p>
          <a:p>
            <a:pPr lvl="1"/>
            <a:endParaRPr lang="en-US" dirty="0" smtClean="0"/>
          </a:p>
          <a:p>
            <a:pPr lvl="1"/>
            <a:endParaRPr lang="en-US" dirty="0" smtClean="0"/>
          </a:p>
        </p:txBody>
      </p:sp>
      <p:grpSp>
        <p:nvGrpSpPr>
          <p:cNvPr id="19" name="Group 18"/>
          <p:cNvGrpSpPr/>
          <p:nvPr/>
        </p:nvGrpSpPr>
        <p:grpSpPr>
          <a:xfrm>
            <a:off x="152400" y="76200"/>
            <a:ext cx="8763000" cy="1097280"/>
            <a:chOff x="152400" y="54864"/>
            <a:chExt cx="8763000" cy="1097280"/>
          </a:xfrm>
        </p:grpSpPr>
        <p:pic>
          <p:nvPicPr>
            <p:cNvPr id="20" name="Picture 19" descr="CCJJ-sm-logo.bmp"/>
            <p:cNvPicPr>
              <a:picLocks noChangeAspect="1"/>
            </p:cNvPicPr>
            <p:nvPr/>
          </p:nvPicPr>
          <p:blipFill>
            <a:blip r:embed="rId3" cstate="print"/>
            <a:stretch>
              <a:fillRect/>
            </a:stretch>
          </p:blipFill>
          <p:spPr>
            <a:xfrm>
              <a:off x="1219199" y="152400"/>
              <a:ext cx="7696201" cy="621793"/>
            </a:xfrm>
            <a:prstGeom prst="rect">
              <a:avLst/>
            </a:prstGeom>
          </p:spPr>
        </p:pic>
        <p:pic>
          <p:nvPicPr>
            <p:cNvPr id="21" name="Picture 20" descr="CCJJ_Logo_103107.JPG"/>
            <p:cNvPicPr>
              <a:picLocks noChangeAspect="1"/>
            </p:cNvPicPr>
            <p:nvPr/>
          </p:nvPicPr>
          <p:blipFill>
            <a:blip r:embed="rId4" cstate="print"/>
            <a:stretch>
              <a:fillRect/>
            </a:stretch>
          </p:blipFill>
          <p:spPr>
            <a:xfrm>
              <a:off x="152400" y="54864"/>
              <a:ext cx="1097280" cy="1097280"/>
            </a:xfrm>
            <a:prstGeom prst="rect">
              <a:avLst/>
            </a:prstGeom>
          </p:spPr>
        </p:pic>
      </p:grpSp>
      <p:sp>
        <p:nvSpPr>
          <p:cNvPr id="9" name="TextBox 8"/>
          <p:cNvSpPr txBox="1"/>
          <p:nvPr/>
        </p:nvSpPr>
        <p:spPr>
          <a:xfrm>
            <a:off x="7772400" y="6553200"/>
            <a:ext cx="1371600" cy="276999"/>
          </a:xfrm>
          <a:prstGeom prst="rect">
            <a:avLst/>
          </a:prstGeom>
          <a:noFill/>
        </p:spPr>
        <p:txBody>
          <a:bodyPr wrap="square" rtlCol="0">
            <a:spAutoFit/>
          </a:bodyPr>
          <a:lstStyle/>
          <a:p>
            <a:r>
              <a:rPr lang="en-US" sz="1200" dirty="0" smtClean="0"/>
              <a:t>April 2018</a:t>
            </a:r>
            <a:endParaRPr lang="en-US" sz="1200" dirty="0"/>
          </a:p>
        </p:txBody>
      </p:sp>
    </p:spTree>
    <p:extLst>
      <p:ext uri="{BB962C8B-B14F-4D97-AF65-F5344CB8AC3E}">
        <p14:creationId xmlns:p14="http://schemas.microsoft.com/office/powerpoint/2010/main" val="25275936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0" y="585216"/>
            <a:ext cx="8229600" cy="914400"/>
          </a:xfrm>
        </p:spPr>
        <p:txBody>
          <a:bodyPr>
            <a:normAutofit/>
          </a:bodyPr>
          <a:lstStyle/>
          <a:p>
            <a:r>
              <a:rPr lang="en-US" sz="3200" b="1" dirty="0" smtClean="0">
                <a:solidFill>
                  <a:srgbClr val="FF0000"/>
                </a:solidFill>
              </a:rPr>
              <a:t>  </a:t>
            </a:r>
            <a:r>
              <a:rPr lang="en-US" sz="3200" b="1" dirty="0" smtClean="0">
                <a:solidFill>
                  <a:schemeClr val="accent1">
                    <a:lumMod val="75000"/>
                  </a:schemeClr>
                </a:solidFill>
              </a:rPr>
              <a:t>Pretrial Release Task Force </a:t>
            </a:r>
            <a:endParaRPr lang="en-US" sz="3200" b="1" dirty="0">
              <a:solidFill>
                <a:schemeClr val="accent1">
                  <a:lumMod val="75000"/>
                </a:schemeClr>
              </a:solidFill>
            </a:endParaRPr>
          </a:p>
        </p:txBody>
      </p:sp>
      <p:sp>
        <p:nvSpPr>
          <p:cNvPr id="5" name="Content Placeholder 4"/>
          <p:cNvSpPr>
            <a:spLocks noGrp="1"/>
          </p:cNvSpPr>
          <p:nvPr>
            <p:ph idx="1"/>
          </p:nvPr>
        </p:nvSpPr>
        <p:spPr>
          <a:xfrm>
            <a:off x="457200" y="1600200"/>
            <a:ext cx="8229600" cy="4495800"/>
          </a:xfrm>
        </p:spPr>
        <p:txBody>
          <a:bodyPr>
            <a:normAutofit/>
          </a:bodyPr>
          <a:lstStyle/>
          <a:p>
            <a:pPr marL="0" indent="0">
              <a:buNone/>
            </a:pPr>
            <a:r>
              <a:rPr lang="en-US" b="1" dirty="0" smtClean="0"/>
              <a:t>The Task Force identified three areas of focus:</a:t>
            </a:r>
          </a:p>
          <a:p>
            <a:pPr lvl="1"/>
            <a:r>
              <a:rPr lang="en-US" sz="2700" dirty="0"/>
              <a:t>Developing recommendations regarding the use of pretrial services and risk assessment tools on a statewide basis</a:t>
            </a:r>
          </a:p>
          <a:p>
            <a:pPr lvl="1"/>
            <a:r>
              <a:rPr lang="en-US" sz="2700" dirty="0"/>
              <a:t>Exploring the possible development of a pretrial detention </a:t>
            </a:r>
            <a:r>
              <a:rPr lang="en-US" sz="2700" dirty="0" smtClean="0"/>
              <a:t>approach which could reduce the reliance on cash bonds</a:t>
            </a:r>
            <a:endParaRPr lang="en-US" sz="2700" dirty="0"/>
          </a:p>
          <a:p>
            <a:pPr lvl="1"/>
            <a:r>
              <a:rPr lang="en-US" sz="2700" dirty="0" smtClean="0"/>
              <a:t>Examining opportunities to improve implementation of 2013 statutory changes</a:t>
            </a:r>
          </a:p>
          <a:p>
            <a:pPr lvl="1"/>
            <a:endParaRPr lang="en-US" dirty="0" smtClean="0"/>
          </a:p>
          <a:p>
            <a:pPr lvl="1"/>
            <a:endParaRPr lang="en-US" dirty="0" smtClean="0"/>
          </a:p>
          <a:p>
            <a:pPr lvl="1"/>
            <a:endParaRPr lang="en-US" dirty="0" smtClean="0"/>
          </a:p>
        </p:txBody>
      </p:sp>
      <p:grpSp>
        <p:nvGrpSpPr>
          <p:cNvPr id="19" name="Group 18"/>
          <p:cNvGrpSpPr/>
          <p:nvPr/>
        </p:nvGrpSpPr>
        <p:grpSpPr>
          <a:xfrm>
            <a:off x="152400" y="76200"/>
            <a:ext cx="8763000" cy="1097280"/>
            <a:chOff x="152400" y="54864"/>
            <a:chExt cx="8763000" cy="1097280"/>
          </a:xfrm>
        </p:grpSpPr>
        <p:pic>
          <p:nvPicPr>
            <p:cNvPr id="20" name="Picture 19" descr="CCJJ-sm-logo.bmp"/>
            <p:cNvPicPr>
              <a:picLocks noChangeAspect="1"/>
            </p:cNvPicPr>
            <p:nvPr/>
          </p:nvPicPr>
          <p:blipFill>
            <a:blip r:embed="rId2" cstate="print"/>
            <a:stretch>
              <a:fillRect/>
            </a:stretch>
          </p:blipFill>
          <p:spPr>
            <a:xfrm>
              <a:off x="1219199" y="152400"/>
              <a:ext cx="7696201" cy="621793"/>
            </a:xfrm>
            <a:prstGeom prst="rect">
              <a:avLst/>
            </a:prstGeom>
          </p:spPr>
        </p:pic>
        <p:pic>
          <p:nvPicPr>
            <p:cNvPr id="21" name="Picture 20" descr="CCJJ_Logo_103107.JPG"/>
            <p:cNvPicPr>
              <a:picLocks noChangeAspect="1"/>
            </p:cNvPicPr>
            <p:nvPr/>
          </p:nvPicPr>
          <p:blipFill>
            <a:blip r:embed="rId3" cstate="print"/>
            <a:stretch>
              <a:fillRect/>
            </a:stretch>
          </p:blipFill>
          <p:spPr>
            <a:xfrm>
              <a:off x="152400" y="54864"/>
              <a:ext cx="1097280" cy="1097280"/>
            </a:xfrm>
            <a:prstGeom prst="rect">
              <a:avLst/>
            </a:prstGeom>
          </p:spPr>
        </p:pic>
      </p:grpSp>
      <p:sp>
        <p:nvSpPr>
          <p:cNvPr id="9" name="TextBox 8"/>
          <p:cNvSpPr txBox="1"/>
          <p:nvPr/>
        </p:nvSpPr>
        <p:spPr>
          <a:xfrm>
            <a:off x="7772400" y="6553200"/>
            <a:ext cx="1371600" cy="276999"/>
          </a:xfrm>
          <a:prstGeom prst="rect">
            <a:avLst/>
          </a:prstGeom>
          <a:noFill/>
        </p:spPr>
        <p:txBody>
          <a:bodyPr wrap="square" rtlCol="0">
            <a:spAutoFit/>
          </a:bodyPr>
          <a:lstStyle/>
          <a:p>
            <a:r>
              <a:rPr lang="en-US" sz="1200" dirty="0" smtClean="0"/>
              <a:t>April 2018</a:t>
            </a:r>
            <a:endParaRPr lang="en-US" sz="1200" dirty="0"/>
          </a:p>
        </p:txBody>
      </p:sp>
    </p:spTree>
    <p:extLst>
      <p:ext uri="{BB962C8B-B14F-4D97-AF65-F5344CB8AC3E}">
        <p14:creationId xmlns:p14="http://schemas.microsoft.com/office/powerpoint/2010/main" val="223836728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PVERSION" val="2008"/>
  <p:tag name="POWERPOINTVERSION" val="12.0"/>
  <p:tag name="PPVERSION" val="12.0"/>
  <p:tag name="DELIMITERS" val="3.1"/>
  <p:tag name="SHOWBARVISIBLE" val="True"/>
  <p:tag name="USESECONDARYMONITOR" val="True"/>
  <p:tag name="SAVECSVWITHSESSION" val="True"/>
  <p:tag name="CSVFORMAT" val="0"/>
  <p:tag name="BULLETTYPE" val="3"/>
  <p:tag name="ANSWERNOWSTYLE" val="-1"/>
  <p:tag name="ANSWERNOWTEXT" val="Answer Now"/>
  <p:tag name="COUNTDOWNSTYLE" val="-1"/>
  <p:tag name="RESPCOUNTERSTYLE" val="-1"/>
  <p:tag name="RESPCOUNTERFORMAT" val="0"/>
  <p:tag name="RESPTABLESTYLE" val="-1"/>
  <p:tag name="COUNTDOWNSECONDS" val="10"/>
  <p:tag name="INPUTSOURCE" val="1"/>
  <p:tag name="NUMRESPONSES" val="1"/>
  <p:tag name="ALLOWDUPLICATES" val="False"/>
  <p:tag name="BACKUPSESSIONS" val="True"/>
  <p:tag name="BACKUPMAINTENANCE" val="7"/>
  <p:tag name="CHARTVALUEFORMAT" val="0"/>
  <p:tag name="AUTOADVANCE" val="False"/>
  <p:tag name="REVIEWONLY" val="False"/>
  <p:tag name="ROTATIONINTERVAL" val="2"/>
  <p:tag name="AUTOUPDATEALIASES" val="True"/>
  <p:tag name="STDCHART" val="1"/>
  <p:tag name="RACEENDPOINTS" val="100"/>
  <p:tag name="RACERSMAXDISPLAYED" val="5"/>
  <p:tag name="RACEANIMATIONSPEED" val="3"/>
  <p:tag name="SKIPREMAININGRACESLIDES" val="True"/>
  <p:tag name="PARTICIPANTSINLEADERBOARD" val="20"/>
  <p:tag name="TEAMSINLEADERBOARD" val="5"/>
  <p:tag name="MAXRESPONDERS" val="5"/>
  <p:tag name="BUBBLENAMEVISIBLE" val="True"/>
  <p:tag name="BUBBLESIZEVISIBLE" val="True"/>
  <p:tag name="BUBBLEVALUEFORMAT" val="0.0"/>
  <p:tag name="BUBBLEGROUPING" val="3"/>
  <p:tag name="DEFAULTNUMTEAMS" val="5"/>
  <p:tag name="CUSTOMGRIDBACKCOLOR" val="-2830136"/>
  <p:tag name="CUSTOMCELLFORECOLOR" val="-16777216"/>
  <p:tag name="CUSTOMCELLBACKCOLOR1" val="-657956"/>
  <p:tag name="CUSTOMCELLBACKCOLOR2" val="-13395457"/>
  <p:tag name="CUSTOMCELLBACKCOLOR3" val="-268652"/>
  <p:tag name="CUSTOMCELLBACKCOLOR4" val="-8355712"/>
  <p:tag name="USESCHEMECOLORS" val="True"/>
  <p:tag name="DISPLAYNAME" val="True"/>
  <p:tag name="DISPLAYDEVICENUMBER" val="True"/>
  <p:tag name="DISPLAYDEVICEID" val="True"/>
  <p:tag name="GRIDOPACITY" val="90"/>
  <p:tag name="GRIDROTATIONINTERVAL" val="2"/>
  <p:tag name="AUTOSIZEGRID" val="True"/>
  <p:tag name="GRIDSIZE" val="{Width=800, Height=600}"/>
  <p:tag name="GRIDPOSITION" val="1"/>
  <p:tag name="POLLINGCYCLE" val="2"/>
  <p:tag name="CHARTCOLORS" val="0"/>
  <p:tag name="CHARTLABELS" val="1"/>
  <p:tag name="RESETCHARTS" val="True"/>
  <p:tag name="INCLUDENONRESPONDERS" val="False"/>
  <p:tag name="MULTIRESPDIVISOR" val="1"/>
  <p:tag name="PARTLISTDEFAULT" val="1"/>
  <p:tag name="INCLUDEPPT" val="True"/>
  <p:tag name="ALLOWUSERFEEDBACK" val="True"/>
  <p:tag name="CORRECTPOINTVALUE" val="1"/>
  <p:tag name="INCORRECTPOINTVALUE" val="0"/>
  <p:tag name="REALTIMEBACKUP" val="False"/>
  <p:tag name="REALTIMEBACKUPPATH" val="(None)"/>
  <p:tag name="ZEROBASED" val="False"/>
  <p:tag name="AUTOADJUSTPARTRANGE" val="True"/>
  <p:tag name="CHARTSCALE" val="False"/>
  <p:tag name="ADVANCEDSETTINGSVIEW" val="True"/>
  <p:tag name="FIBDISPLAYRESULTS" val="True"/>
  <p:tag name="FIBNUMRESULTS" val="5"/>
  <p:tag name="FIBINCLUDEOTHER" val="True"/>
  <p:tag name="FIBDISPLAYKEYWORDS" val="True"/>
  <p:tag name="PRRESPONSE1" val="4"/>
  <p:tag name="PRRESPONSE2" val="3"/>
  <p:tag name="PRRESPONSE3" val="2"/>
  <p:tag name="PRRESPONSE4" val="1"/>
  <p:tag name="PRRESPONSE5" val="6"/>
  <p:tag name="PRRESPONSE6" val="5"/>
  <p:tag name="PRRESPONSE7" val="4"/>
  <p:tag name="PRRESPONSE8" val="3"/>
  <p:tag name="PRRESPONSE9" val="2"/>
  <p:tag name="PRRESPONSE10" val="1"/>
  <p:tag name="SHOWFLASHWARNING" val="True"/>
  <p:tag name="ALWAYSOPENPOLL" val="False"/>
  <p:tag name="LUIDIAENABLED" val="False"/>
  <p:tag name="TPFULLVERSION" val="4.3.2.1178"/>
  <p:tag name="EXPANDSHOWBAR" val="True"/>
</p:tagLst>
</file>

<file path=ppt/tags/tag2.xml><?xml version="1.0" encoding="utf-8"?>
<p:tagLst xmlns:a="http://schemas.openxmlformats.org/drawingml/2006/main" xmlns:r="http://schemas.openxmlformats.org/officeDocument/2006/relationships" xmlns:p="http://schemas.openxmlformats.org/presentationml/2006/main">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DELIMITERS" val="3.1"/>
  <p:tag name="COUNTDOWNSOUND" val="(None)"/>
</p:tagLst>
</file>

<file path=ppt/tags/tag4.xml><?xml version="1.0" encoding="utf-8"?>
<p:tagLst xmlns:a="http://schemas.openxmlformats.org/drawingml/2006/main" xmlns:r="http://schemas.openxmlformats.org/officeDocument/2006/relationships" xmlns:p="http://schemas.openxmlformats.org/presentationml/2006/main">
  <p:tag name="DELIMITERS" val="3.1"/>
  <p:tag name="COUNTDOWNSOUND" val="(None)"/>
</p:tagLst>
</file>

<file path=ppt/tags/tag5.xml><?xml version="1.0" encoding="utf-8"?>
<p:tagLst xmlns:a="http://schemas.openxmlformats.org/drawingml/2006/main" xmlns:r="http://schemas.openxmlformats.org/officeDocument/2006/relationships" xmlns:p="http://schemas.openxmlformats.org/presentationml/2006/main">
  <p:tag name="DELIMITERS" val="3.1"/>
  <p:tag name="COUNTDOWNSOUND" val="(Non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3481</TotalTime>
  <Words>1164</Words>
  <Application>Microsoft Office PowerPoint</Application>
  <PresentationFormat>On-screen Show (4:3)</PresentationFormat>
  <Paragraphs>151</Paragraphs>
  <Slides>13</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  Pretrial Release Task Force </vt:lpstr>
      <vt:lpstr>  Pretrial Release Task Force </vt:lpstr>
      <vt:lpstr>  Pretrial Release Task Force </vt:lpstr>
      <vt:lpstr>  Pretrial Release Task Force </vt:lpstr>
      <vt:lpstr>  Pretrial Release Task Force </vt:lpstr>
      <vt:lpstr>  Pretrial Release Task Force </vt:lpstr>
      <vt:lpstr>  Pretrial Release Task Force </vt:lpstr>
      <vt:lpstr>PowerPoint Presentation</vt:lpstr>
    </vt:vector>
  </TitlesOfParts>
  <Company>CDPS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CCJJ Recommendations</dc:title>
  <dc:creator>cshea</dc:creator>
  <cp:lastModifiedBy>Germaine Miera</cp:lastModifiedBy>
  <cp:revision>182</cp:revision>
  <dcterms:created xsi:type="dcterms:W3CDTF">2012-01-12T17:14:30Z</dcterms:created>
  <dcterms:modified xsi:type="dcterms:W3CDTF">2018-08-15T15:47:42Z</dcterms:modified>
</cp:coreProperties>
</file>