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6"/>
  </p:notesMasterIdLst>
  <p:handoutMasterIdLst>
    <p:handoutMasterId r:id="rId27"/>
  </p:handoutMasterIdLst>
  <p:sldIdLst>
    <p:sldId id="312" r:id="rId5"/>
    <p:sldId id="328" r:id="rId6"/>
    <p:sldId id="304" r:id="rId7"/>
    <p:sldId id="307" r:id="rId8"/>
    <p:sldId id="330" r:id="rId9"/>
    <p:sldId id="324" r:id="rId10"/>
    <p:sldId id="325" r:id="rId11"/>
    <p:sldId id="326" r:id="rId12"/>
    <p:sldId id="323" r:id="rId13"/>
    <p:sldId id="327" r:id="rId14"/>
    <p:sldId id="281" r:id="rId15"/>
    <p:sldId id="329" r:id="rId16"/>
    <p:sldId id="331" r:id="rId17"/>
    <p:sldId id="282" r:id="rId18"/>
    <p:sldId id="332" r:id="rId19"/>
    <p:sldId id="333" r:id="rId20"/>
    <p:sldId id="314" r:id="rId21"/>
    <p:sldId id="335" r:id="rId22"/>
    <p:sldId id="336" r:id="rId23"/>
    <p:sldId id="315" r:id="rId24"/>
    <p:sldId id="297" r:id="rId25"/>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88" autoAdjust="0"/>
  </p:normalViewPr>
  <p:slideViewPr>
    <p:cSldViewPr snapToGrid="0" snapToObjects="1">
      <p:cViewPr varScale="1">
        <p:scale>
          <a:sx n="111" d="100"/>
          <a:sy n="111" d="100"/>
        </p:scale>
        <p:origin x="2226" y="96"/>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2024</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8766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64974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dirty="0"/>
              <a:t>Click icon to add picture</a:t>
            </a:r>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810227"/>
            <a:ext cx="6392421" cy="3831221"/>
          </a:xfrm>
        </p:spPr>
        <p:txBody>
          <a:bodyPr anchor="ctr"/>
          <a:lstStyle/>
          <a:p>
            <a:r>
              <a:rPr lang="en-US" dirty="0"/>
              <a:t>Involuntary mental health law</a:t>
            </a:r>
            <a:br>
              <a:rPr lang="en-US" dirty="0"/>
            </a:br>
            <a:r>
              <a:rPr lang="en-US" sz="1800" dirty="0"/>
              <a:t>October 24, 2024</a:t>
            </a:r>
            <a:br>
              <a:rPr lang="en-US" sz="1800" dirty="0"/>
            </a:br>
            <a:r>
              <a:rPr lang="en-US" sz="1800" dirty="0"/>
              <a:t>Legal Resource Day</a:t>
            </a: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9072A4-497D-333C-B6B6-41A831435EB3}"/>
              </a:ext>
            </a:extLst>
          </p:cNvPr>
          <p:cNvSpPr>
            <a:spLocks noGrp="1"/>
          </p:cNvSpPr>
          <p:nvPr>
            <p:ph type="title"/>
          </p:nvPr>
        </p:nvSpPr>
        <p:spPr/>
        <p:txBody>
          <a:bodyPr/>
          <a:lstStyle/>
          <a:p>
            <a:r>
              <a:rPr lang="en-US" dirty="0"/>
              <a:t>Voluntary Treatment</a:t>
            </a:r>
          </a:p>
        </p:txBody>
      </p:sp>
      <p:sp>
        <p:nvSpPr>
          <p:cNvPr id="6" name="Content Placeholder 5">
            <a:extLst>
              <a:ext uri="{FF2B5EF4-FFF2-40B4-BE49-F238E27FC236}">
                <a16:creationId xmlns:a16="http://schemas.microsoft.com/office/drawing/2014/main" id="{3091D15E-3912-28F3-D737-47904AE9AF19}"/>
              </a:ext>
            </a:extLst>
          </p:cNvPr>
          <p:cNvSpPr>
            <a:spLocks noGrp="1"/>
          </p:cNvSpPr>
          <p:nvPr>
            <p:ph sz="half" idx="2"/>
          </p:nvPr>
        </p:nvSpPr>
        <p:spPr/>
        <p:txBody>
          <a:bodyPr>
            <a:normAutofit/>
          </a:bodyPr>
          <a:lstStyle/>
          <a:p>
            <a:pPr marL="0" indent="0">
              <a:buNone/>
            </a:pPr>
            <a:r>
              <a:rPr lang="en-US" sz="2400" i="1" dirty="0"/>
              <a:t>“The person has been advised of the availability of, but has not accepted, voluntary treatment; but, if reasonable grounds exist to believe that the person will not remain in a voluntary treatment program, the person's acceptance of voluntary treatment does not preclude certification”</a:t>
            </a:r>
          </a:p>
        </p:txBody>
      </p:sp>
      <p:sp>
        <p:nvSpPr>
          <p:cNvPr id="3" name="Slide Number Placeholder 2">
            <a:extLst>
              <a:ext uri="{FF2B5EF4-FFF2-40B4-BE49-F238E27FC236}">
                <a16:creationId xmlns:a16="http://schemas.microsoft.com/office/drawing/2014/main" id="{C431F222-625C-C892-6257-A3CFA4182630}"/>
              </a:ext>
            </a:extLst>
          </p:cNvPr>
          <p:cNvSpPr>
            <a:spLocks noGrp="1"/>
          </p:cNvSpPr>
          <p:nvPr>
            <p:ph type="sldNum" sz="quarter" idx="10"/>
          </p:nvPr>
        </p:nvSpPr>
        <p:spPr/>
        <p:txBody>
          <a:bodyPr/>
          <a:lstStyle/>
          <a:p>
            <a:fld id="{48F63A3B-78C7-47BE-AE5E-E10140E04643}" type="slidenum">
              <a:rPr lang="en-US" smtClean="0"/>
              <a:pPr/>
              <a:t>10</a:t>
            </a:fld>
            <a:endParaRPr lang="en-US" dirty="0"/>
          </a:p>
        </p:txBody>
      </p:sp>
    </p:spTree>
    <p:extLst>
      <p:ext uri="{BB962C8B-B14F-4D97-AF65-F5344CB8AC3E}">
        <p14:creationId xmlns:p14="http://schemas.microsoft.com/office/powerpoint/2010/main" val="1587074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914400" y="1057275"/>
            <a:ext cx="5259554" cy="2495028"/>
          </a:xfrm>
        </p:spPr>
        <p:txBody>
          <a:bodyPr/>
          <a:lstStyle/>
          <a:p>
            <a:r>
              <a:rPr lang="en-US" dirty="0"/>
              <a:t>Who can place a Certification?</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idx="1"/>
          </p:nvPr>
        </p:nvSpPr>
        <p:spPr>
          <a:xfrm>
            <a:off x="914400" y="3808750"/>
            <a:ext cx="5259554" cy="2233233"/>
          </a:xfrm>
        </p:spPr>
        <p:txBody>
          <a:bodyPr/>
          <a:lstStyle/>
          <a:p>
            <a:r>
              <a:rPr lang="en-US" dirty="0"/>
              <a:t>A licensed physician or psychologist working in a “designated facility”</a:t>
            </a:r>
          </a:p>
        </p:txBody>
      </p:sp>
      <p:sp>
        <p:nvSpPr>
          <p:cNvPr id="5" name="Picture Placeholder 4">
            <a:extLst>
              <a:ext uri="{FF2B5EF4-FFF2-40B4-BE49-F238E27FC236}">
                <a16:creationId xmlns:a16="http://schemas.microsoft.com/office/drawing/2014/main" id="{20490E0A-45CD-A69D-AD6E-4E5590B6E575}"/>
              </a:ext>
            </a:extLst>
          </p:cNvPr>
          <p:cNvSpPr>
            <a:spLocks noGrp="1"/>
          </p:cNvSpPr>
          <p:nvPr>
            <p:ph type="pic" sz="quarter" idx="11"/>
          </p:nvPr>
        </p:nvSpPr>
        <p:spPr/>
      </p:sp>
    </p:spTree>
    <p:extLst>
      <p:ext uri="{BB962C8B-B14F-4D97-AF65-F5344CB8AC3E}">
        <p14:creationId xmlns:p14="http://schemas.microsoft.com/office/powerpoint/2010/main" val="2952923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7729C-2B06-F99F-63FA-3501D35FCE8E}"/>
              </a:ext>
            </a:extLst>
          </p:cNvPr>
          <p:cNvSpPr>
            <a:spLocks noGrp="1"/>
          </p:cNvSpPr>
          <p:nvPr>
            <p:ph type="title"/>
          </p:nvPr>
        </p:nvSpPr>
        <p:spPr/>
        <p:txBody>
          <a:bodyPr/>
          <a:lstStyle/>
          <a:p>
            <a:r>
              <a:rPr lang="en-US" dirty="0"/>
              <a:t>How long does a certification last?</a:t>
            </a:r>
          </a:p>
        </p:txBody>
      </p:sp>
      <p:sp>
        <p:nvSpPr>
          <p:cNvPr id="3" name="Content Placeholder 2">
            <a:extLst>
              <a:ext uri="{FF2B5EF4-FFF2-40B4-BE49-F238E27FC236}">
                <a16:creationId xmlns:a16="http://schemas.microsoft.com/office/drawing/2014/main" id="{ED33B5E0-17CD-C68E-21EB-E78FE44515EA}"/>
              </a:ext>
            </a:extLst>
          </p:cNvPr>
          <p:cNvSpPr>
            <a:spLocks noGrp="1"/>
          </p:cNvSpPr>
          <p:nvPr>
            <p:ph idx="1"/>
          </p:nvPr>
        </p:nvSpPr>
        <p:spPr/>
        <p:txBody>
          <a:bodyPr/>
          <a:lstStyle/>
          <a:p>
            <a:r>
              <a:rPr lang="en-US" dirty="0"/>
              <a:t>A doctor can end a certification at any time (hours), or it can be renewed indefinitely with court reviews every 3-6 months</a:t>
            </a:r>
          </a:p>
        </p:txBody>
      </p:sp>
      <p:sp>
        <p:nvSpPr>
          <p:cNvPr id="4" name="Picture Placeholder 3">
            <a:extLst>
              <a:ext uri="{FF2B5EF4-FFF2-40B4-BE49-F238E27FC236}">
                <a16:creationId xmlns:a16="http://schemas.microsoft.com/office/drawing/2014/main" id="{3A527380-9977-570E-7BAB-C5CA1704CFC5}"/>
              </a:ext>
            </a:extLst>
          </p:cNvPr>
          <p:cNvSpPr>
            <a:spLocks noGrp="1"/>
          </p:cNvSpPr>
          <p:nvPr>
            <p:ph type="pic" sz="quarter" idx="11"/>
          </p:nvPr>
        </p:nvSpPr>
        <p:spPr/>
      </p:sp>
    </p:spTree>
    <p:extLst>
      <p:ext uri="{BB962C8B-B14F-4D97-AF65-F5344CB8AC3E}">
        <p14:creationId xmlns:p14="http://schemas.microsoft.com/office/powerpoint/2010/main" val="2821887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E1DA-06CD-1B6F-235C-B29A6DCBF8AD}"/>
              </a:ext>
            </a:extLst>
          </p:cNvPr>
          <p:cNvSpPr>
            <a:spLocks noGrp="1"/>
          </p:cNvSpPr>
          <p:nvPr>
            <p:ph type="title"/>
          </p:nvPr>
        </p:nvSpPr>
        <p:spPr/>
        <p:txBody>
          <a:bodyPr/>
          <a:lstStyle/>
          <a:p>
            <a:r>
              <a:rPr lang="en-US" dirty="0"/>
              <a:t>Where does a certified person receive treatment?</a:t>
            </a:r>
          </a:p>
        </p:txBody>
      </p:sp>
      <p:sp>
        <p:nvSpPr>
          <p:cNvPr id="3" name="Content Placeholder 2">
            <a:extLst>
              <a:ext uri="{FF2B5EF4-FFF2-40B4-BE49-F238E27FC236}">
                <a16:creationId xmlns:a16="http://schemas.microsoft.com/office/drawing/2014/main" id="{659273E3-BEAA-B26C-570B-7923C63CDFD3}"/>
              </a:ext>
            </a:extLst>
          </p:cNvPr>
          <p:cNvSpPr>
            <a:spLocks noGrp="1"/>
          </p:cNvSpPr>
          <p:nvPr>
            <p:ph idx="1"/>
          </p:nvPr>
        </p:nvSpPr>
        <p:spPr/>
        <p:txBody>
          <a:bodyPr/>
          <a:lstStyle/>
          <a:p>
            <a:pPr marL="342900" indent="-342900">
              <a:buFont typeface="Arial" panose="020B0604020202020204" pitchFamily="34" charset="0"/>
              <a:buChar char="•"/>
            </a:pPr>
            <a:r>
              <a:rPr lang="en-US" dirty="0"/>
              <a:t>The certification can be transferred between facilities and even held on an outpatient basis</a:t>
            </a:r>
          </a:p>
          <a:p>
            <a:pPr marL="342900" indent="-342900">
              <a:buFont typeface="Arial" panose="020B0604020202020204" pitchFamily="34" charset="0"/>
              <a:buChar char="•"/>
            </a:pPr>
            <a:r>
              <a:rPr lang="en-US" dirty="0"/>
              <a:t>Must be “least restrictive”</a:t>
            </a:r>
          </a:p>
        </p:txBody>
      </p:sp>
      <p:sp>
        <p:nvSpPr>
          <p:cNvPr id="4" name="Picture Placeholder 3">
            <a:extLst>
              <a:ext uri="{FF2B5EF4-FFF2-40B4-BE49-F238E27FC236}">
                <a16:creationId xmlns:a16="http://schemas.microsoft.com/office/drawing/2014/main" id="{235EFD59-5BC0-8BBE-0948-973CFC88CFD6}"/>
              </a:ext>
            </a:extLst>
          </p:cNvPr>
          <p:cNvSpPr>
            <a:spLocks noGrp="1"/>
          </p:cNvSpPr>
          <p:nvPr>
            <p:ph type="pic" sz="quarter" idx="11"/>
          </p:nvPr>
        </p:nvSpPr>
        <p:spPr/>
      </p:sp>
    </p:spTree>
    <p:extLst>
      <p:ext uri="{BB962C8B-B14F-4D97-AF65-F5344CB8AC3E}">
        <p14:creationId xmlns:p14="http://schemas.microsoft.com/office/powerpoint/2010/main" val="2780985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1057274"/>
            <a:ext cx="7965461" cy="994164"/>
          </a:xfrm>
        </p:spPr>
        <p:txBody>
          <a:bodyPr/>
          <a:lstStyle/>
          <a:p>
            <a:r>
              <a:rPr lang="en-US" dirty="0"/>
              <a:t>Someone might qualify, how do I get them certified?</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460565" y="2303029"/>
            <a:ext cx="7965460" cy="3497698"/>
          </a:xfrm>
        </p:spPr>
        <p:txBody>
          <a:bodyPr/>
          <a:lstStyle/>
          <a:p>
            <a:r>
              <a:rPr lang="en-US" dirty="0"/>
              <a:t>Ultimately it is up to the doctor</a:t>
            </a:r>
          </a:p>
          <a:p>
            <a:r>
              <a:rPr lang="en-US" dirty="0"/>
              <a:t>Two ways to get someone evaluated:</a:t>
            </a:r>
          </a:p>
          <a:p>
            <a:pPr lvl="1"/>
            <a:r>
              <a:rPr lang="en-US" dirty="0"/>
              <a:t>72-hour hold</a:t>
            </a:r>
          </a:p>
          <a:p>
            <a:pPr lvl="1"/>
            <a:r>
              <a:rPr lang="en-US" dirty="0"/>
              <a:t>Petition for Court Ordered Evaluation</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14</a:t>
            </a:fld>
            <a:endParaRPr lang="en-US" dirty="0"/>
          </a:p>
        </p:txBody>
      </p:sp>
    </p:spTree>
    <p:extLst>
      <p:ext uri="{BB962C8B-B14F-4D97-AF65-F5344CB8AC3E}">
        <p14:creationId xmlns:p14="http://schemas.microsoft.com/office/powerpoint/2010/main" val="685681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0720-3A43-49BC-3031-B8CF6FB5CD40}"/>
              </a:ext>
            </a:extLst>
          </p:cNvPr>
          <p:cNvSpPr>
            <a:spLocks noGrp="1"/>
          </p:cNvSpPr>
          <p:nvPr>
            <p:ph type="title"/>
          </p:nvPr>
        </p:nvSpPr>
        <p:spPr/>
        <p:txBody>
          <a:bodyPr/>
          <a:lstStyle/>
          <a:p>
            <a:r>
              <a:rPr lang="en-US" dirty="0"/>
              <a:t>72-hour hold</a:t>
            </a:r>
          </a:p>
        </p:txBody>
      </p:sp>
      <p:sp>
        <p:nvSpPr>
          <p:cNvPr id="3" name="Content Placeholder 2">
            <a:extLst>
              <a:ext uri="{FF2B5EF4-FFF2-40B4-BE49-F238E27FC236}">
                <a16:creationId xmlns:a16="http://schemas.microsoft.com/office/drawing/2014/main" id="{676BAFCF-E383-B615-068D-73CE5416143C}"/>
              </a:ext>
            </a:extLst>
          </p:cNvPr>
          <p:cNvSpPr>
            <a:spLocks noGrp="1"/>
          </p:cNvSpPr>
          <p:nvPr>
            <p:ph sz="half" idx="2"/>
          </p:nvPr>
        </p:nvSpPr>
        <p:spPr/>
        <p:txBody>
          <a:bodyPr/>
          <a:lstStyle/>
          <a:p>
            <a:r>
              <a:rPr lang="en-US" dirty="0"/>
              <a:t>Also called “M1 Hold”</a:t>
            </a:r>
          </a:p>
          <a:p>
            <a:r>
              <a:rPr lang="en-US" dirty="0"/>
              <a:t>Police, social workers, professional persons, and other mental health professional may take individuals to a hospital to be evaluated by a doctor.</a:t>
            </a:r>
          </a:p>
          <a:p>
            <a:r>
              <a:rPr lang="en-US" dirty="0"/>
              <a:t>Similar criteria:</a:t>
            </a:r>
            <a:r>
              <a:rPr lang="en-US" i="1" dirty="0"/>
              <a:t> “a person appears to have a mental health disorder and, as a result of the mental health disorder, appears to be an </a:t>
            </a:r>
            <a:r>
              <a:rPr lang="en-US" i="1" u="sng" dirty="0"/>
              <a:t>imminent</a:t>
            </a:r>
            <a:r>
              <a:rPr lang="en-US" i="1" dirty="0"/>
              <a:t> danger to the person's self or others or appears to be gravely disabled.”</a:t>
            </a:r>
          </a:p>
          <a:p>
            <a:r>
              <a:rPr lang="en-US" dirty="0"/>
              <a:t>Can take individual to hospital for </a:t>
            </a:r>
            <a:r>
              <a:rPr lang="en-US" u="sng" dirty="0"/>
              <a:t>up to </a:t>
            </a:r>
            <a:r>
              <a:rPr lang="en-US" dirty="0"/>
              <a:t>72-hours for evaluation.</a:t>
            </a:r>
          </a:p>
        </p:txBody>
      </p:sp>
      <p:sp>
        <p:nvSpPr>
          <p:cNvPr id="4" name="Slide Number Placeholder 3">
            <a:extLst>
              <a:ext uri="{FF2B5EF4-FFF2-40B4-BE49-F238E27FC236}">
                <a16:creationId xmlns:a16="http://schemas.microsoft.com/office/drawing/2014/main" id="{33387058-36E7-9AC9-42A3-7120143C51A7}"/>
              </a:ext>
            </a:extLst>
          </p:cNvPr>
          <p:cNvSpPr>
            <a:spLocks noGrp="1"/>
          </p:cNvSpPr>
          <p:nvPr>
            <p:ph type="sldNum" sz="quarter" idx="10"/>
          </p:nvPr>
        </p:nvSpPr>
        <p:spPr/>
        <p:txBody>
          <a:bodyPr/>
          <a:lstStyle/>
          <a:p>
            <a:fld id="{48F63A3B-78C7-47BE-AE5E-E10140E04643}" type="slidenum">
              <a:rPr lang="en-US" smtClean="0"/>
              <a:pPr/>
              <a:t>15</a:t>
            </a:fld>
            <a:endParaRPr lang="en-US" dirty="0"/>
          </a:p>
        </p:txBody>
      </p:sp>
    </p:spTree>
    <p:extLst>
      <p:ext uri="{BB962C8B-B14F-4D97-AF65-F5344CB8AC3E}">
        <p14:creationId xmlns:p14="http://schemas.microsoft.com/office/powerpoint/2010/main" val="42273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CA11-008D-2733-5329-1F93A89ADD14}"/>
              </a:ext>
            </a:extLst>
          </p:cNvPr>
          <p:cNvSpPr>
            <a:spLocks noGrp="1"/>
          </p:cNvSpPr>
          <p:nvPr>
            <p:ph type="title"/>
          </p:nvPr>
        </p:nvSpPr>
        <p:spPr/>
        <p:txBody>
          <a:bodyPr/>
          <a:lstStyle/>
          <a:p>
            <a:r>
              <a:rPr lang="en-US" dirty="0"/>
              <a:t>Petition for Court Ordered Screening </a:t>
            </a:r>
            <a:r>
              <a:rPr lang="en-US" dirty="0" err="1"/>
              <a:t>anD</a:t>
            </a:r>
            <a:r>
              <a:rPr lang="en-US" dirty="0"/>
              <a:t> Evaluation</a:t>
            </a:r>
          </a:p>
        </p:txBody>
      </p:sp>
      <p:sp>
        <p:nvSpPr>
          <p:cNvPr id="3" name="Content Placeholder 2">
            <a:extLst>
              <a:ext uri="{FF2B5EF4-FFF2-40B4-BE49-F238E27FC236}">
                <a16:creationId xmlns:a16="http://schemas.microsoft.com/office/drawing/2014/main" id="{28D5F221-E583-E67C-CD23-062B87603F3B}"/>
              </a:ext>
            </a:extLst>
          </p:cNvPr>
          <p:cNvSpPr>
            <a:spLocks noGrp="1"/>
          </p:cNvSpPr>
          <p:nvPr>
            <p:ph sz="half" idx="2"/>
          </p:nvPr>
        </p:nvSpPr>
        <p:spPr/>
        <p:txBody>
          <a:bodyPr/>
          <a:lstStyle/>
          <a:p>
            <a:r>
              <a:rPr lang="en-US" dirty="0"/>
              <a:t>Another way to get an individual evaluated to see if they meet certification criteria</a:t>
            </a:r>
          </a:p>
          <a:p>
            <a:r>
              <a:rPr lang="en-US" dirty="0"/>
              <a:t>File paperwork in the county where individual resides or is physically present</a:t>
            </a:r>
          </a:p>
          <a:p>
            <a:r>
              <a:rPr lang="en-US" dirty="0"/>
              <a:t>Court reviews paperwork. If granted, may order individual to receive evaluation. If necessary, certified peace officer or secure transportation can be ordered to take individual to evaluation. </a:t>
            </a:r>
          </a:p>
        </p:txBody>
      </p:sp>
      <p:sp>
        <p:nvSpPr>
          <p:cNvPr id="4" name="Slide Number Placeholder 3">
            <a:extLst>
              <a:ext uri="{FF2B5EF4-FFF2-40B4-BE49-F238E27FC236}">
                <a16:creationId xmlns:a16="http://schemas.microsoft.com/office/drawing/2014/main" id="{DFDC8098-66E4-3BB4-E14E-61ABCB90E771}"/>
              </a:ext>
            </a:extLst>
          </p:cNvPr>
          <p:cNvSpPr>
            <a:spLocks noGrp="1"/>
          </p:cNvSpPr>
          <p:nvPr>
            <p:ph type="sldNum" sz="quarter" idx="10"/>
          </p:nvPr>
        </p:nvSpPr>
        <p:spPr/>
        <p:txBody>
          <a:bodyPr/>
          <a:lstStyle/>
          <a:p>
            <a:fld id="{48F63A3B-78C7-47BE-AE5E-E10140E04643}" type="slidenum">
              <a:rPr lang="en-US" smtClean="0"/>
              <a:pPr/>
              <a:t>16</a:t>
            </a:fld>
            <a:endParaRPr lang="en-US" dirty="0"/>
          </a:p>
        </p:txBody>
      </p:sp>
    </p:spTree>
    <p:extLst>
      <p:ext uri="{BB962C8B-B14F-4D97-AF65-F5344CB8AC3E}">
        <p14:creationId xmlns:p14="http://schemas.microsoft.com/office/powerpoint/2010/main" val="2630276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p:txBody>
          <a:bodyPr/>
          <a:lstStyle/>
          <a:p>
            <a:r>
              <a:rPr lang="en-US" dirty="0"/>
              <a:t>Involuntary Medication</a:t>
            </a:r>
          </a:p>
        </p:txBody>
      </p:sp>
      <p:sp>
        <p:nvSpPr>
          <p:cNvPr id="4" name="Content Placeholder 3">
            <a:extLst>
              <a:ext uri="{FF2B5EF4-FFF2-40B4-BE49-F238E27FC236}">
                <a16:creationId xmlns:a16="http://schemas.microsoft.com/office/drawing/2014/main" id="{BDDD6BDC-E008-6AB7-55A1-46ED9BCF054F}"/>
              </a:ext>
            </a:extLst>
          </p:cNvPr>
          <p:cNvSpPr>
            <a:spLocks noGrp="1"/>
          </p:cNvSpPr>
          <p:nvPr>
            <p:ph idx="13"/>
          </p:nvPr>
        </p:nvSpPr>
        <p:spPr/>
        <p:txBody>
          <a:bodyPr/>
          <a:lstStyle/>
          <a:p>
            <a:r>
              <a:rPr lang="en-US" dirty="0"/>
              <a:t>A doctor may petition the court for an order allowing involuntary medications once a Respondent is certified</a:t>
            </a:r>
          </a:p>
        </p:txBody>
      </p:sp>
      <p:sp>
        <p:nvSpPr>
          <p:cNvPr id="5" name="Picture Placeholder 4">
            <a:extLst>
              <a:ext uri="{FF2B5EF4-FFF2-40B4-BE49-F238E27FC236}">
                <a16:creationId xmlns:a16="http://schemas.microsoft.com/office/drawing/2014/main" id="{68619989-1846-8086-0E50-4F795A33E86C}"/>
              </a:ext>
            </a:extLst>
          </p:cNvPr>
          <p:cNvSpPr>
            <a:spLocks noGrp="1"/>
          </p:cNvSpPr>
          <p:nvPr>
            <p:ph type="pic" sz="quarter" idx="14"/>
          </p:nvPr>
        </p:nvSpPr>
        <p:spPr/>
      </p:sp>
      <p:sp>
        <p:nvSpPr>
          <p:cNvPr id="3" name="Slide Number Placeholder 2">
            <a:extLst>
              <a:ext uri="{FF2B5EF4-FFF2-40B4-BE49-F238E27FC236}">
                <a16:creationId xmlns:a16="http://schemas.microsoft.com/office/drawing/2014/main" id="{370AEC4F-E711-8552-9C34-82C1514A1E37}"/>
              </a:ext>
            </a:extLst>
          </p:cNvPr>
          <p:cNvSpPr>
            <a:spLocks noGrp="1"/>
          </p:cNvSpPr>
          <p:nvPr>
            <p:ph type="sldNum" sz="quarter" idx="10"/>
          </p:nvPr>
        </p:nvSpPr>
        <p:spPr/>
        <p:txBody>
          <a:bodyPr/>
          <a:lstStyle/>
          <a:p>
            <a:fld id="{48F63A3B-78C7-47BE-AE5E-E10140E04643}" type="slidenum">
              <a:rPr lang="en-US" smtClean="0"/>
              <a:pPr/>
              <a:t>17</a:t>
            </a:fld>
            <a:endParaRPr lang="en-US" dirty="0"/>
          </a:p>
        </p:txBody>
      </p:sp>
    </p:spTree>
    <p:extLst>
      <p:ext uri="{BB962C8B-B14F-4D97-AF65-F5344CB8AC3E}">
        <p14:creationId xmlns:p14="http://schemas.microsoft.com/office/powerpoint/2010/main" val="1131718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3FD2E-655F-A808-DF27-2BDDDA68C4D2}"/>
              </a:ext>
            </a:extLst>
          </p:cNvPr>
          <p:cNvSpPr>
            <a:spLocks noGrp="1"/>
          </p:cNvSpPr>
          <p:nvPr>
            <p:ph type="title"/>
          </p:nvPr>
        </p:nvSpPr>
        <p:spPr/>
        <p:txBody>
          <a:bodyPr/>
          <a:lstStyle/>
          <a:p>
            <a:r>
              <a:rPr lang="en-US" dirty="0"/>
              <a:t>Mental Health Court Hearings</a:t>
            </a:r>
          </a:p>
        </p:txBody>
      </p:sp>
      <p:sp>
        <p:nvSpPr>
          <p:cNvPr id="5" name="TextBox 4">
            <a:extLst>
              <a:ext uri="{FF2B5EF4-FFF2-40B4-BE49-F238E27FC236}">
                <a16:creationId xmlns:a16="http://schemas.microsoft.com/office/drawing/2014/main" id="{0F2D5229-97C7-772F-934D-FB9DD66D8600}"/>
              </a:ext>
            </a:extLst>
          </p:cNvPr>
          <p:cNvSpPr txBox="1"/>
          <p:nvPr/>
        </p:nvSpPr>
        <p:spPr>
          <a:xfrm>
            <a:off x="1524000" y="1409700"/>
            <a:ext cx="35433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60"/>
                </a:solidFill>
              </a:rPr>
              <a:t>Assigned an attorney free of charge</a:t>
            </a:r>
          </a:p>
          <a:p>
            <a:pPr marL="285750" indent="-285750">
              <a:buFont typeface="Arial" panose="020B0604020202020204" pitchFamily="34" charset="0"/>
              <a:buChar char="•"/>
            </a:pPr>
            <a:r>
              <a:rPr lang="en-US" dirty="0">
                <a:solidFill>
                  <a:srgbClr val="002060"/>
                </a:solidFill>
              </a:rPr>
              <a:t>Right to a hearing within 10 days upon request </a:t>
            </a:r>
          </a:p>
          <a:p>
            <a:pPr marL="285750" indent="-285750">
              <a:buFont typeface="Arial" panose="020B0604020202020204" pitchFamily="34" charset="0"/>
              <a:buChar char="•"/>
            </a:pPr>
            <a:r>
              <a:rPr lang="en-US" dirty="0">
                <a:solidFill>
                  <a:srgbClr val="002060"/>
                </a:solidFill>
              </a:rPr>
              <a:t>The Court cannot dictate to the professional person whether or not to certify that individual nor can the Court dictate to the professional person that the respondent must remain in involuntary treatment for a longer period of time than deemed appropriate by the professional person. </a:t>
            </a:r>
          </a:p>
        </p:txBody>
      </p:sp>
    </p:spTree>
    <p:extLst>
      <p:ext uri="{BB962C8B-B14F-4D97-AF65-F5344CB8AC3E}">
        <p14:creationId xmlns:p14="http://schemas.microsoft.com/office/powerpoint/2010/main" val="2535136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DB8E09-8424-DB86-B178-770A4B18FD79}"/>
              </a:ext>
            </a:extLst>
          </p:cNvPr>
          <p:cNvSpPr>
            <a:spLocks noGrp="1"/>
          </p:cNvSpPr>
          <p:nvPr>
            <p:ph type="title"/>
          </p:nvPr>
        </p:nvSpPr>
        <p:spPr/>
        <p:txBody>
          <a:bodyPr/>
          <a:lstStyle/>
          <a:p>
            <a:r>
              <a:rPr lang="en-US" dirty="0"/>
              <a:t>Other Types of Involuntary Treatment</a:t>
            </a:r>
          </a:p>
        </p:txBody>
      </p:sp>
      <p:sp>
        <p:nvSpPr>
          <p:cNvPr id="5" name="Content Placeholder 4">
            <a:extLst>
              <a:ext uri="{FF2B5EF4-FFF2-40B4-BE49-F238E27FC236}">
                <a16:creationId xmlns:a16="http://schemas.microsoft.com/office/drawing/2014/main" id="{400D692A-89C8-8260-61F6-267AF2760648}"/>
              </a:ext>
            </a:extLst>
          </p:cNvPr>
          <p:cNvSpPr>
            <a:spLocks noGrp="1"/>
          </p:cNvSpPr>
          <p:nvPr>
            <p:ph sz="half" idx="2"/>
          </p:nvPr>
        </p:nvSpPr>
        <p:spPr/>
        <p:txBody>
          <a:bodyPr/>
          <a:lstStyle/>
          <a:p>
            <a:pPr marL="285750" indent="-285750">
              <a:buFont typeface="Arial" panose="020B0604020202020204" pitchFamily="34" charset="0"/>
              <a:buChar char="•"/>
            </a:pPr>
            <a:r>
              <a:rPr lang="en-US" dirty="0"/>
              <a:t>Involuntary Commitments for Substance Abuse</a:t>
            </a:r>
          </a:p>
        </p:txBody>
      </p:sp>
      <p:sp>
        <p:nvSpPr>
          <p:cNvPr id="6" name="Content Placeholder 5">
            <a:extLst>
              <a:ext uri="{FF2B5EF4-FFF2-40B4-BE49-F238E27FC236}">
                <a16:creationId xmlns:a16="http://schemas.microsoft.com/office/drawing/2014/main" id="{64E4A6F4-F6CD-136F-1634-29D78AA7BDAD}"/>
              </a:ext>
            </a:extLst>
          </p:cNvPr>
          <p:cNvSpPr>
            <a:spLocks noGrp="1"/>
          </p:cNvSpPr>
          <p:nvPr>
            <p:ph sz="quarter" idx="4"/>
          </p:nvPr>
        </p:nvSpPr>
        <p:spPr/>
        <p:txBody>
          <a:bodyPr/>
          <a:lstStyle/>
          <a:p>
            <a:pPr marL="285750" indent="-285750">
              <a:buFont typeface="Arial" panose="020B0604020202020204" pitchFamily="34" charset="0"/>
              <a:buChar char="•"/>
            </a:pPr>
            <a:r>
              <a:rPr lang="en-US" dirty="0"/>
              <a:t>Imposition of Legal Disability for individuals with intellectual or developmental disability</a:t>
            </a:r>
          </a:p>
        </p:txBody>
      </p:sp>
    </p:spTree>
    <p:extLst>
      <p:ext uri="{BB962C8B-B14F-4D97-AF65-F5344CB8AC3E}">
        <p14:creationId xmlns:p14="http://schemas.microsoft.com/office/powerpoint/2010/main" val="142485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D173720-9652-7D7A-2ABE-947A7E6B4D77}"/>
              </a:ext>
            </a:extLst>
          </p:cNvPr>
          <p:cNvSpPr>
            <a:spLocks noGrp="1"/>
          </p:cNvSpPr>
          <p:nvPr>
            <p:ph type="title"/>
          </p:nvPr>
        </p:nvSpPr>
        <p:spPr/>
        <p:txBody>
          <a:bodyPr/>
          <a:lstStyle/>
          <a:p>
            <a:r>
              <a:rPr lang="en-US" dirty="0"/>
              <a:t>Introduction</a:t>
            </a:r>
          </a:p>
        </p:txBody>
      </p:sp>
      <p:sp>
        <p:nvSpPr>
          <p:cNvPr id="10" name="Content Placeholder 9">
            <a:extLst>
              <a:ext uri="{FF2B5EF4-FFF2-40B4-BE49-F238E27FC236}">
                <a16:creationId xmlns:a16="http://schemas.microsoft.com/office/drawing/2014/main" id="{75E73C07-6B08-EE22-C20B-0E1F6171D5E9}"/>
              </a:ext>
            </a:extLst>
          </p:cNvPr>
          <p:cNvSpPr>
            <a:spLocks noGrp="1"/>
          </p:cNvSpPr>
          <p:nvPr>
            <p:ph sz="half" idx="2"/>
          </p:nvPr>
        </p:nvSpPr>
        <p:spPr/>
        <p:txBody>
          <a:bodyPr>
            <a:normAutofit/>
          </a:bodyPr>
          <a:lstStyle/>
          <a:p>
            <a:pPr marL="0" indent="0">
              <a:buNone/>
            </a:pPr>
            <a:r>
              <a:rPr lang="en-US" sz="2400" dirty="0"/>
              <a:t>How do you help someone who does not understand they need help?</a:t>
            </a:r>
          </a:p>
          <a:p>
            <a:pPr marL="0" indent="0">
              <a:buNone/>
            </a:pPr>
            <a:endParaRPr lang="en-US" sz="2400" dirty="0"/>
          </a:p>
          <a:p>
            <a:pPr marL="0" indent="0">
              <a:buNone/>
            </a:pPr>
            <a:r>
              <a:rPr lang="en-US" sz="2400" dirty="0"/>
              <a:t>The city attorney “conducts” adversarial proceedings</a:t>
            </a:r>
          </a:p>
          <a:p>
            <a:pPr marL="0" indent="0">
              <a:buNone/>
            </a:pPr>
            <a:endParaRPr lang="en-US" sz="2400" dirty="0"/>
          </a:p>
          <a:p>
            <a:pPr marL="0" indent="0">
              <a:buNone/>
            </a:pPr>
            <a:r>
              <a:rPr lang="en-US" sz="2400" dirty="0"/>
              <a:t>The “respondent” is the person subject to mental health proceedings</a:t>
            </a:r>
          </a:p>
        </p:txBody>
      </p:sp>
      <p:sp>
        <p:nvSpPr>
          <p:cNvPr id="11" name="Content Placeholder 10">
            <a:extLst>
              <a:ext uri="{FF2B5EF4-FFF2-40B4-BE49-F238E27FC236}">
                <a16:creationId xmlns:a16="http://schemas.microsoft.com/office/drawing/2014/main" id="{58A764E5-C972-4363-F131-34C281392138}"/>
              </a:ext>
            </a:extLst>
          </p:cNvPr>
          <p:cNvSpPr>
            <a:spLocks noGrp="1"/>
          </p:cNvSpPr>
          <p:nvPr>
            <p:ph sz="half" idx="15"/>
          </p:nvPr>
        </p:nvSpPr>
        <p:spPr/>
        <p:txBody>
          <a:bodyPr/>
          <a:lstStyle/>
          <a:p>
            <a:endParaRPr lang="en-US" dirty="0"/>
          </a:p>
        </p:txBody>
      </p:sp>
      <p:sp>
        <p:nvSpPr>
          <p:cNvPr id="4" name="Slide Number Placeholder 3">
            <a:extLst>
              <a:ext uri="{FF2B5EF4-FFF2-40B4-BE49-F238E27FC236}">
                <a16:creationId xmlns:a16="http://schemas.microsoft.com/office/drawing/2014/main" id="{F73D66A7-18A1-999A-CF09-7AEEEC7D9397}"/>
              </a:ext>
            </a:extLst>
          </p:cNvPr>
          <p:cNvSpPr>
            <a:spLocks noGrp="1"/>
          </p:cNvSpPr>
          <p:nvPr>
            <p:ph type="sldNum" sz="quarter" idx="10"/>
          </p:nvPr>
        </p:nvSpPr>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4198531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4A6-22BC-27A4-2C79-EE98A4943B14}"/>
              </a:ext>
            </a:extLst>
          </p:cNvPr>
          <p:cNvSpPr>
            <a:spLocks noGrp="1"/>
          </p:cNvSpPr>
          <p:nvPr>
            <p:ph type="title"/>
          </p:nvPr>
        </p:nvSpPr>
        <p:spPr>
          <a:xfrm>
            <a:off x="914399" y="834635"/>
            <a:ext cx="7796464" cy="1222385"/>
          </a:xfrm>
        </p:spPr>
        <p:txBody>
          <a:bodyPr/>
          <a:lstStyle/>
          <a:p>
            <a:r>
              <a:rPr lang="en-US" dirty="0"/>
              <a:t>Involuntary Commitment for Substance Abuse </a:t>
            </a:r>
          </a:p>
        </p:txBody>
      </p:sp>
      <p:sp>
        <p:nvSpPr>
          <p:cNvPr id="3" name="Slide Number Placeholder 2">
            <a:extLst>
              <a:ext uri="{FF2B5EF4-FFF2-40B4-BE49-F238E27FC236}">
                <a16:creationId xmlns:a16="http://schemas.microsoft.com/office/drawing/2014/main" id="{7267C004-8B72-C872-98FB-00A2A584D05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20</a:t>
            </a:fld>
            <a:endParaRPr lang="en-US" dirty="0"/>
          </a:p>
        </p:txBody>
      </p:sp>
      <p:sp>
        <p:nvSpPr>
          <p:cNvPr id="16" name="Content Placeholder 4">
            <a:extLst>
              <a:ext uri="{FF2B5EF4-FFF2-40B4-BE49-F238E27FC236}">
                <a16:creationId xmlns:a16="http://schemas.microsoft.com/office/drawing/2014/main" id="{AEF9954A-E263-8A7E-58B1-4D03F7D1BD9B}"/>
              </a:ext>
            </a:extLst>
          </p:cNvPr>
          <p:cNvSpPr>
            <a:spLocks noGrp="1"/>
          </p:cNvSpPr>
          <p:nvPr>
            <p:ph sz="half" idx="2"/>
          </p:nvPr>
        </p:nvSpPr>
        <p:spPr>
          <a:xfrm>
            <a:off x="914400" y="2303028"/>
            <a:ext cx="3283119" cy="3720337"/>
          </a:xfrm>
        </p:spPr>
        <p:txBody>
          <a:bodyPr>
            <a:normAutofit/>
          </a:bodyPr>
          <a:lstStyle/>
          <a:p>
            <a:r>
              <a:rPr lang="en-US" dirty="0"/>
              <a:t>“Substance use disorder” means a chronic relapsing brain disease, characterized by recurrent use of alcohol, drugs, or both, causing clinically significant impairment, including health problems, disability, and failure to meet major responsibilities at work, school, or home.</a:t>
            </a:r>
          </a:p>
        </p:txBody>
      </p:sp>
      <p:sp>
        <p:nvSpPr>
          <p:cNvPr id="17" name="Content Placeholder 6">
            <a:extLst>
              <a:ext uri="{FF2B5EF4-FFF2-40B4-BE49-F238E27FC236}">
                <a16:creationId xmlns:a16="http://schemas.microsoft.com/office/drawing/2014/main" id="{33680A80-5C61-DD02-1119-0565C0AD5372}"/>
              </a:ext>
            </a:extLst>
          </p:cNvPr>
          <p:cNvSpPr>
            <a:spLocks noGrp="1"/>
          </p:cNvSpPr>
          <p:nvPr>
            <p:ph sz="quarter" idx="4"/>
          </p:nvPr>
        </p:nvSpPr>
        <p:spPr>
          <a:xfrm>
            <a:off x="4782159" y="2303028"/>
            <a:ext cx="3284951" cy="3720337"/>
          </a:xfrm>
        </p:spPr>
        <p:txBody>
          <a:bodyPr>
            <a:normAutofit lnSpcReduction="10000"/>
          </a:bodyPr>
          <a:lstStyle/>
          <a:p>
            <a:r>
              <a:rPr lang="en-US" dirty="0"/>
              <a:t>“Incapacitated” means that a person, as a result of the use of substances, is unconscious, has his or her judgment otherwise so impaired that he or she is </a:t>
            </a:r>
            <a:r>
              <a:rPr lang="en-US" u="sng" dirty="0"/>
              <a:t>incapable of realizing and making a rational decision with respect to his or her need for treatment, is unable to take care of his or her basic personal needs or safety, or lacks sufficient understanding or capacity to make or communicate rational decisions about himself or herself</a:t>
            </a:r>
            <a:r>
              <a:rPr lang="en-US" dirty="0"/>
              <a:t>.</a:t>
            </a:r>
          </a:p>
        </p:txBody>
      </p:sp>
      <p:sp>
        <p:nvSpPr>
          <p:cNvPr id="4" name="TextBox 3">
            <a:extLst>
              <a:ext uri="{FF2B5EF4-FFF2-40B4-BE49-F238E27FC236}">
                <a16:creationId xmlns:a16="http://schemas.microsoft.com/office/drawing/2014/main" id="{51EB4537-9C2D-80DE-CD2E-433D9347D8CF}"/>
              </a:ext>
            </a:extLst>
          </p:cNvPr>
          <p:cNvSpPr txBox="1"/>
          <p:nvPr/>
        </p:nvSpPr>
        <p:spPr>
          <a:xfrm>
            <a:off x="886970" y="5946207"/>
            <a:ext cx="6219972" cy="646331"/>
          </a:xfrm>
          <a:prstGeom prst="rect">
            <a:avLst/>
          </a:prstGeom>
          <a:noFill/>
        </p:spPr>
        <p:txBody>
          <a:bodyPr wrap="none" rtlCol="0">
            <a:spAutoFit/>
          </a:bodyPr>
          <a:lstStyle/>
          <a:p>
            <a:r>
              <a:rPr lang="en-US" dirty="0"/>
              <a:t>More information at:</a:t>
            </a:r>
          </a:p>
          <a:p>
            <a:r>
              <a:rPr lang="en-US" dirty="0"/>
              <a:t>https://bha.colorado.gov/resources/substance-use-commitment</a:t>
            </a:r>
          </a:p>
        </p:txBody>
      </p:sp>
    </p:spTree>
    <p:extLst>
      <p:ext uri="{BB962C8B-B14F-4D97-AF65-F5344CB8AC3E}">
        <p14:creationId xmlns:p14="http://schemas.microsoft.com/office/powerpoint/2010/main" val="2468595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5715000" cy="2727709"/>
          </a:xfrm>
        </p:spPr>
        <p:txBody>
          <a:bodyPr/>
          <a:lstStyle/>
          <a:p>
            <a:r>
              <a:rPr lang="en-US" dirty="0"/>
              <a:t>Thank </a:t>
            </a:r>
            <a:br>
              <a:rPr lang="en-US" dirty="0"/>
            </a:br>
            <a:r>
              <a:rPr lang="en-US" dirty="0"/>
              <a:t>you</a:t>
            </a:r>
          </a:p>
        </p:txBody>
      </p:sp>
      <p:sp>
        <p:nvSpPr>
          <p:cNvPr id="3" name="Subtitle 2">
            <a:extLst>
              <a:ext uri="{FF2B5EF4-FFF2-40B4-BE49-F238E27FC236}">
                <a16:creationId xmlns:a16="http://schemas.microsoft.com/office/drawing/2014/main" id="{D8B5CEF2-E667-BBB5-2EA6-C06F93B6DE12}"/>
              </a:ext>
            </a:extLst>
          </p:cNvPr>
          <p:cNvSpPr>
            <a:spLocks noGrp="1"/>
          </p:cNvSpPr>
          <p:nvPr>
            <p:ph type="subTitle" idx="1"/>
          </p:nvPr>
        </p:nvSpPr>
        <p:spPr>
          <a:xfrm>
            <a:off x="914401" y="3813606"/>
            <a:ext cx="5715000" cy="2234642"/>
          </a:xfrm>
        </p:spPr>
        <p:txBody>
          <a:bodyPr/>
          <a:lstStyle/>
          <a:p>
            <a:r>
              <a:rPr lang="en-US" dirty="0"/>
              <a:t>Daniel Horwitz,</a:t>
            </a:r>
          </a:p>
          <a:p>
            <a:r>
              <a:rPr lang="en-US" dirty="0"/>
              <a:t>Assistant City Attorney</a:t>
            </a:r>
          </a:p>
          <a:p>
            <a:r>
              <a:rPr lang="en-US" dirty="0"/>
              <a:t>City &amp; County of Denver</a:t>
            </a:r>
          </a:p>
        </p:txBody>
      </p:sp>
    </p:spTree>
    <p:extLst>
      <p:ext uri="{BB962C8B-B14F-4D97-AF65-F5344CB8AC3E}">
        <p14:creationId xmlns:p14="http://schemas.microsoft.com/office/powerpoint/2010/main" val="197317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914400" y="1057274"/>
            <a:ext cx="6583680" cy="1531357"/>
          </a:xfrm>
        </p:spPr>
        <p:txBody>
          <a:bodyPr/>
          <a:lstStyle/>
          <a:p>
            <a:r>
              <a:rPr lang="en-US" dirty="0"/>
              <a:t>Civil Certification</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914400" y="2834640"/>
            <a:ext cx="6583680" cy="3207344"/>
          </a:xfrm>
        </p:spPr>
        <p:txBody>
          <a:bodyPr/>
          <a:lstStyle/>
          <a:p>
            <a:pPr marL="342900" indent="-342900">
              <a:buFont typeface="Arial" panose="020B0604020202020204" pitchFamily="34" charset="0"/>
              <a:buChar char="•"/>
            </a:pPr>
            <a:r>
              <a:rPr lang="en-US" dirty="0"/>
              <a:t>“certification” is the legal authority to involuntarily treat someone</a:t>
            </a:r>
          </a:p>
          <a:p>
            <a:endParaRPr lang="en-US" dirty="0"/>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3</a:t>
            </a:fld>
            <a:endParaRPr lang="en-US" dirty="0"/>
          </a:p>
        </p:txBody>
      </p:sp>
      <p:sp>
        <p:nvSpPr>
          <p:cNvPr id="5" name="TextBox 4">
            <a:extLst>
              <a:ext uri="{FF2B5EF4-FFF2-40B4-BE49-F238E27FC236}">
                <a16:creationId xmlns:a16="http://schemas.microsoft.com/office/drawing/2014/main" id="{8D7320CE-253E-3EBB-1E9B-A2D7B07EC21B}"/>
              </a:ext>
            </a:extLst>
          </p:cNvPr>
          <p:cNvSpPr txBox="1"/>
          <p:nvPr/>
        </p:nvSpPr>
        <p:spPr>
          <a:xfrm>
            <a:off x="3143250" y="470535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1321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p:txBody>
          <a:bodyPr/>
          <a:lstStyle/>
          <a:p>
            <a:r>
              <a:rPr lang="en-US" dirty="0"/>
              <a:t>Criteria for certification</a:t>
            </a:r>
          </a:p>
        </p:txBody>
      </p:sp>
      <p:sp>
        <p:nvSpPr>
          <p:cNvPr id="5" name="Content Placeholder 4">
            <a:extLst>
              <a:ext uri="{FF2B5EF4-FFF2-40B4-BE49-F238E27FC236}">
                <a16:creationId xmlns:a16="http://schemas.microsoft.com/office/drawing/2014/main" id="{82CF6334-293E-9366-9E7B-9B1E8049AD73}"/>
              </a:ext>
            </a:extLst>
          </p:cNvPr>
          <p:cNvSpPr>
            <a:spLocks noGrp="1"/>
          </p:cNvSpPr>
          <p:nvPr>
            <p:ph idx="13"/>
          </p:nvPr>
        </p:nvSpPr>
        <p:spPr/>
        <p:txBody>
          <a:bodyPr/>
          <a:lstStyle/>
          <a:p>
            <a:pPr marL="342900" indent="-342900">
              <a:buFont typeface="Arial" panose="020B0604020202020204" pitchFamily="34" charset="0"/>
              <a:buChar char="•"/>
            </a:pPr>
            <a:r>
              <a:rPr lang="en-US" dirty="0"/>
              <a:t>Respondent has a </a:t>
            </a:r>
            <a:r>
              <a:rPr lang="en-US" u="sng" dirty="0"/>
              <a:t>mental health disorder</a:t>
            </a:r>
          </a:p>
          <a:p>
            <a:pPr marL="342900" indent="-342900">
              <a:buFont typeface="Arial" panose="020B0604020202020204" pitchFamily="34" charset="0"/>
              <a:buChar char="•"/>
            </a:pPr>
            <a:r>
              <a:rPr lang="en-US" dirty="0"/>
              <a:t>As a result, they are:</a:t>
            </a:r>
          </a:p>
          <a:p>
            <a:pPr marL="690372" lvl="1" indent="-342900"/>
            <a:r>
              <a:rPr lang="en-US" dirty="0"/>
              <a:t>A danger to themselves</a:t>
            </a:r>
          </a:p>
          <a:p>
            <a:pPr marL="690372" lvl="1" indent="-342900"/>
            <a:r>
              <a:rPr lang="en-US" dirty="0"/>
              <a:t>A danger to others</a:t>
            </a:r>
          </a:p>
          <a:p>
            <a:pPr marL="690372" lvl="1" indent="-342900"/>
            <a:r>
              <a:rPr lang="en-US" dirty="0"/>
              <a:t>Gravely Disabled</a:t>
            </a:r>
          </a:p>
          <a:p>
            <a:pPr marL="342900" indent="-342900">
              <a:buFont typeface="Arial" panose="020B0604020202020204" pitchFamily="34" charset="0"/>
              <a:buChar char="•"/>
            </a:pPr>
            <a:r>
              <a:rPr lang="en-US" dirty="0"/>
              <a:t>Respondent has not accepted voluntary treatment</a:t>
            </a:r>
          </a:p>
          <a:p>
            <a:pPr marL="342900" indent="-342900"/>
            <a:endParaRPr lang="en-US" dirty="0"/>
          </a:p>
        </p:txBody>
      </p:sp>
      <p:sp>
        <p:nvSpPr>
          <p:cNvPr id="6" name="Picture Placeholder 5">
            <a:extLst>
              <a:ext uri="{FF2B5EF4-FFF2-40B4-BE49-F238E27FC236}">
                <a16:creationId xmlns:a16="http://schemas.microsoft.com/office/drawing/2014/main" id="{3795716B-DC82-6CEF-0366-F5A20F66CAFD}"/>
              </a:ext>
            </a:extLst>
          </p:cNvPr>
          <p:cNvSpPr>
            <a:spLocks noGrp="1"/>
          </p:cNvSpPr>
          <p:nvPr>
            <p:ph type="pic" sz="quarter" idx="14"/>
          </p:nvPr>
        </p:nvSpPr>
        <p:spPr/>
      </p:sp>
    </p:spTree>
    <p:extLst>
      <p:ext uri="{BB962C8B-B14F-4D97-AF65-F5344CB8AC3E}">
        <p14:creationId xmlns:p14="http://schemas.microsoft.com/office/powerpoint/2010/main" val="290649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58D121-0C23-8E5E-FB08-F5A74E2E87DB}"/>
              </a:ext>
            </a:extLst>
          </p:cNvPr>
          <p:cNvSpPr>
            <a:spLocks noGrp="1"/>
          </p:cNvSpPr>
          <p:nvPr>
            <p:ph type="ctrTitle"/>
          </p:nvPr>
        </p:nvSpPr>
        <p:spPr/>
        <p:txBody>
          <a:bodyPr/>
          <a:lstStyle/>
          <a:p>
            <a:r>
              <a:rPr lang="en-US" dirty="0"/>
              <a:t>Some definitions…</a:t>
            </a:r>
          </a:p>
        </p:txBody>
      </p:sp>
      <p:sp>
        <p:nvSpPr>
          <p:cNvPr id="7" name="Subtitle 6">
            <a:extLst>
              <a:ext uri="{FF2B5EF4-FFF2-40B4-BE49-F238E27FC236}">
                <a16:creationId xmlns:a16="http://schemas.microsoft.com/office/drawing/2014/main" id="{C961827F-347E-56F6-6B24-0B1444215AC1}"/>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BB72A8E8-CC11-970E-0DEA-828ECD1EC6A2}"/>
              </a:ext>
            </a:extLst>
          </p:cNvPr>
          <p:cNvSpPr>
            <a:spLocks noGrp="1"/>
          </p:cNvSpPr>
          <p:nvPr>
            <p:ph type="sldNum" sz="quarter" idx="4294967295"/>
          </p:nvPr>
        </p:nvSpPr>
        <p:spPr>
          <a:xfrm>
            <a:off x="11204575" y="457200"/>
            <a:ext cx="987425" cy="471488"/>
          </a:xfrm>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2904013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B15B-F788-3AAB-2464-C5CCB7EA56B4}"/>
              </a:ext>
            </a:extLst>
          </p:cNvPr>
          <p:cNvSpPr>
            <a:spLocks noGrp="1"/>
          </p:cNvSpPr>
          <p:nvPr>
            <p:ph type="title"/>
          </p:nvPr>
        </p:nvSpPr>
        <p:spPr/>
        <p:txBody>
          <a:bodyPr/>
          <a:lstStyle/>
          <a:p>
            <a:r>
              <a:rPr lang="en-US" dirty="0"/>
              <a:t>Mental health Disorder</a:t>
            </a:r>
          </a:p>
        </p:txBody>
      </p:sp>
      <p:sp>
        <p:nvSpPr>
          <p:cNvPr id="3" name="Content Placeholder 2">
            <a:extLst>
              <a:ext uri="{FF2B5EF4-FFF2-40B4-BE49-F238E27FC236}">
                <a16:creationId xmlns:a16="http://schemas.microsoft.com/office/drawing/2014/main" id="{4780E76F-C48D-8C15-6EAF-EFC62F3BA53C}"/>
              </a:ext>
            </a:extLst>
          </p:cNvPr>
          <p:cNvSpPr>
            <a:spLocks noGrp="1"/>
          </p:cNvSpPr>
          <p:nvPr>
            <p:ph sz="half" idx="2"/>
          </p:nvPr>
        </p:nvSpPr>
        <p:spPr/>
        <p:txBody>
          <a:bodyPr>
            <a:noAutofit/>
          </a:bodyPr>
          <a:lstStyle/>
          <a:p>
            <a:r>
              <a:rPr lang="en-US" sz="2400" dirty="0"/>
              <a:t>“</a:t>
            </a:r>
            <a:r>
              <a:rPr lang="en-US" sz="2400" i="1" dirty="0"/>
              <a:t>Mental health disorder” includes one or more substantial disorders of the cognitive, volitional, or emotional processes that grossly impairs judgment or capacity to recognize reality or to control behavior. An intellectual or developmental disability is insufficient to either justify or exclude a finding of a mental health disorder pursuant to the provisions of this article 65.”</a:t>
            </a:r>
          </a:p>
        </p:txBody>
      </p:sp>
      <p:sp>
        <p:nvSpPr>
          <p:cNvPr id="4" name="Slide Number Placeholder 3">
            <a:extLst>
              <a:ext uri="{FF2B5EF4-FFF2-40B4-BE49-F238E27FC236}">
                <a16:creationId xmlns:a16="http://schemas.microsoft.com/office/drawing/2014/main" id="{AA5CE224-12FD-F2FD-4A88-2774C523983B}"/>
              </a:ext>
            </a:extLst>
          </p:cNvPr>
          <p:cNvSpPr>
            <a:spLocks noGrp="1"/>
          </p:cNvSpPr>
          <p:nvPr>
            <p:ph type="sldNum" sz="quarter" idx="10"/>
          </p:nvPr>
        </p:nvSpPr>
        <p:spPr/>
        <p:txBody>
          <a:bodyPr/>
          <a:lstStyle/>
          <a:p>
            <a:fld id="{48F63A3B-78C7-47BE-AE5E-E10140E04643}" type="slidenum">
              <a:rPr lang="en-US" smtClean="0"/>
              <a:pPr/>
              <a:t>6</a:t>
            </a:fld>
            <a:endParaRPr lang="en-US" dirty="0"/>
          </a:p>
        </p:txBody>
      </p:sp>
    </p:spTree>
    <p:extLst>
      <p:ext uri="{BB962C8B-B14F-4D97-AF65-F5344CB8AC3E}">
        <p14:creationId xmlns:p14="http://schemas.microsoft.com/office/powerpoint/2010/main" val="163191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77836-A6E8-639A-58E6-19FCBBB29D34}"/>
              </a:ext>
            </a:extLst>
          </p:cNvPr>
          <p:cNvSpPr>
            <a:spLocks noGrp="1"/>
          </p:cNvSpPr>
          <p:nvPr>
            <p:ph type="title"/>
          </p:nvPr>
        </p:nvSpPr>
        <p:spPr/>
        <p:txBody>
          <a:bodyPr/>
          <a:lstStyle/>
          <a:p>
            <a:r>
              <a:rPr lang="en-US" dirty="0"/>
              <a:t>Danger to Self</a:t>
            </a:r>
          </a:p>
        </p:txBody>
      </p:sp>
      <p:sp>
        <p:nvSpPr>
          <p:cNvPr id="3" name="Content Placeholder 2">
            <a:extLst>
              <a:ext uri="{FF2B5EF4-FFF2-40B4-BE49-F238E27FC236}">
                <a16:creationId xmlns:a16="http://schemas.microsoft.com/office/drawing/2014/main" id="{0F3AA13D-04F4-30BF-2A8D-4D79FFC13B27}"/>
              </a:ext>
            </a:extLst>
          </p:cNvPr>
          <p:cNvSpPr>
            <a:spLocks noGrp="1"/>
          </p:cNvSpPr>
          <p:nvPr>
            <p:ph idx="13"/>
          </p:nvPr>
        </p:nvSpPr>
        <p:spPr/>
        <p:txBody>
          <a:bodyPr/>
          <a:lstStyle/>
          <a:p>
            <a:r>
              <a:rPr lang="en-US" i="1" dirty="0"/>
              <a:t>“A person poses a substantial risk of physical harm to the person's self as manifested by evidence of recent threats of or attempts at suicide or serious bodily harm to the person's self”</a:t>
            </a:r>
          </a:p>
        </p:txBody>
      </p:sp>
      <p:sp>
        <p:nvSpPr>
          <p:cNvPr id="4" name="Picture Placeholder 3">
            <a:extLst>
              <a:ext uri="{FF2B5EF4-FFF2-40B4-BE49-F238E27FC236}">
                <a16:creationId xmlns:a16="http://schemas.microsoft.com/office/drawing/2014/main" id="{33FB33F8-5D60-EF21-3E07-A047627D3EE5}"/>
              </a:ext>
            </a:extLst>
          </p:cNvPr>
          <p:cNvSpPr>
            <a:spLocks noGrp="1"/>
          </p:cNvSpPr>
          <p:nvPr>
            <p:ph type="pic" sz="quarter" idx="14"/>
          </p:nvPr>
        </p:nvSpPr>
        <p:spPr/>
      </p:sp>
      <p:sp>
        <p:nvSpPr>
          <p:cNvPr id="5" name="Slide Number Placeholder 4">
            <a:extLst>
              <a:ext uri="{FF2B5EF4-FFF2-40B4-BE49-F238E27FC236}">
                <a16:creationId xmlns:a16="http://schemas.microsoft.com/office/drawing/2014/main" id="{BDB06605-8DC4-6BA9-A299-5B7C549CEAFE}"/>
              </a:ext>
            </a:extLst>
          </p:cNvPr>
          <p:cNvSpPr>
            <a:spLocks noGrp="1"/>
          </p:cNvSpPr>
          <p:nvPr>
            <p:ph type="sldNum" sz="quarter" idx="10"/>
          </p:nvPr>
        </p:nvSpPr>
        <p:spPr/>
        <p:txBody>
          <a:bodyPr/>
          <a:lstStyle/>
          <a:p>
            <a:fld id="{48F63A3B-78C7-47BE-AE5E-E10140E04643}" type="slidenum">
              <a:rPr lang="en-US" smtClean="0"/>
              <a:pPr/>
              <a:t>7</a:t>
            </a:fld>
            <a:endParaRPr lang="en-US" dirty="0"/>
          </a:p>
        </p:txBody>
      </p:sp>
    </p:spTree>
    <p:extLst>
      <p:ext uri="{BB962C8B-B14F-4D97-AF65-F5344CB8AC3E}">
        <p14:creationId xmlns:p14="http://schemas.microsoft.com/office/powerpoint/2010/main" val="2729918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10FD-197B-7665-D840-A38F908678AE}"/>
              </a:ext>
            </a:extLst>
          </p:cNvPr>
          <p:cNvSpPr>
            <a:spLocks noGrp="1"/>
          </p:cNvSpPr>
          <p:nvPr>
            <p:ph type="title"/>
          </p:nvPr>
        </p:nvSpPr>
        <p:spPr/>
        <p:txBody>
          <a:bodyPr/>
          <a:lstStyle/>
          <a:p>
            <a:r>
              <a:rPr lang="en-US" dirty="0"/>
              <a:t>Danger to others</a:t>
            </a:r>
          </a:p>
        </p:txBody>
      </p:sp>
      <p:sp>
        <p:nvSpPr>
          <p:cNvPr id="3" name="Content Placeholder 2">
            <a:extLst>
              <a:ext uri="{FF2B5EF4-FFF2-40B4-BE49-F238E27FC236}">
                <a16:creationId xmlns:a16="http://schemas.microsoft.com/office/drawing/2014/main" id="{C6EA99C3-C11C-CE6D-BF81-81CB02748976}"/>
              </a:ext>
            </a:extLst>
          </p:cNvPr>
          <p:cNvSpPr>
            <a:spLocks noGrp="1"/>
          </p:cNvSpPr>
          <p:nvPr>
            <p:ph idx="13"/>
          </p:nvPr>
        </p:nvSpPr>
        <p:spPr/>
        <p:txBody>
          <a:bodyPr/>
          <a:lstStyle/>
          <a:p>
            <a:r>
              <a:rPr lang="en-US" i="1" dirty="0"/>
              <a:t>“A person poses a substantial risk of physical harm to another person or persons, as manifested by evidence of recent homicidal or other violent behavior by the person in question, or by evidence that others are placed in reasonable fear of violent behavior and serious physical harm to them, as evidenced by a recent overt act, attempt, or threat to do serious physical harm by the person in question.”</a:t>
            </a:r>
          </a:p>
        </p:txBody>
      </p:sp>
      <p:sp>
        <p:nvSpPr>
          <p:cNvPr id="4" name="Picture Placeholder 3">
            <a:extLst>
              <a:ext uri="{FF2B5EF4-FFF2-40B4-BE49-F238E27FC236}">
                <a16:creationId xmlns:a16="http://schemas.microsoft.com/office/drawing/2014/main" id="{BEB2F34B-A3C8-857E-E235-0833AD532BC8}"/>
              </a:ext>
            </a:extLst>
          </p:cNvPr>
          <p:cNvSpPr>
            <a:spLocks noGrp="1"/>
          </p:cNvSpPr>
          <p:nvPr>
            <p:ph type="pic" sz="quarter" idx="14"/>
          </p:nvPr>
        </p:nvSpPr>
        <p:spPr/>
      </p:sp>
      <p:sp>
        <p:nvSpPr>
          <p:cNvPr id="5" name="Slide Number Placeholder 4">
            <a:extLst>
              <a:ext uri="{FF2B5EF4-FFF2-40B4-BE49-F238E27FC236}">
                <a16:creationId xmlns:a16="http://schemas.microsoft.com/office/drawing/2014/main" id="{9C350C27-FB7B-6FAE-CDD9-8A44D10FAF6E}"/>
              </a:ext>
            </a:extLst>
          </p:cNvPr>
          <p:cNvSpPr>
            <a:spLocks noGrp="1"/>
          </p:cNvSpPr>
          <p:nvPr>
            <p:ph type="sldNum" sz="quarter" idx="10"/>
          </p:nvPr>
        </p:nvSpPr>
        <p:spPr/>
        <p:txBody>
          <a:body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1834845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8BE461-76AF-F837-23C6-8A186CCC2DF6}"/>
              </a:ext>
            </a:extLst>
          </p:cNvPr>
          <p:cNvSpPr>
            <a:spLocks noGrp="1"/>
          </p:cNvSpPr>
          <p:nvPr>
            <p:ph type="title"/>
          </p:nvPr>
        </p:nvSpPr>
        <p:spPr/>
        <p:txBody>
          <a:bodyPr/>
          <a:lstStyle/>
          <a:p>
            <a:r>
              <a:rPr lang="en-US" dirty="0"/>
              <a:t>Gravely Disabled</a:t>
            </a:r>
          </a:p>
        </p:txBody>
      </p:sp>
      <p:sp>
        <p:nvSpPr>
          <p:cNvPr id="6" name="Content Placeholder 5">
            <a:extLst>
              <a:ext uri="{FF2B5EF4-FFF2-40B4-BE49-F238E27FC236}">
                <a16:creationId xmlns:a16="http://schemas.microsoft.com/office/drawing/2014/main" id="{6B93D8B9-9F9C-F9BA-AFB2-8AF48CC9C57A}"/>
              </a:ext>
            </a:extLst>
          </p:cNvPr>
          <p:cNvSpPr>
            <a:spLocks noGrp="1"/>
          </p:cNvSpPr>
          <p:nvPr>
            <p:ph sz="half" idx="15"/>
          </p:nvPr>
        </p:nvSpPr>
        <p:spPr/>
        <p:txBody>
          <a:bodyPr/>
          <a:lstStyle/>
          <a:p>
            <a:endParaRPr lang="en-US" dirty="0"/>
          </a:p>
        </p:txBody>
      </p:sp>
      <p:sp>
        <p:nvSpPr>
          <p:cNvPr id="10" name="Content Placeholder 9">
            <a:extLst>
              <a:ext uri="{FF2B5EF4-FFF2-40B4-BE49-F238E27FC236}">
                <a16:creationId xmlns:a16="http://schemas.microsoft.com/office/drawing/2014/main" id="{6B5DC353-5019-2839-C213-133661B20E1D}"/>
              </a:ext>
            </a:extLst>
          </p:cNvPr>
          <p:cNvSpPr>
            <a:spLocks noGrp="1"/>
          </p:cNvSpPr>
          <p:nvPr>
            <p:ph sz="half" idx="2"/>
          </p:nvPr>
        </p:nvSpPr>
        <p:spPr/>
        <p:txBody>
          <a:bodyPr>
            <a:normAutofit/>
          </a:bodyPr>
          <a:lstStyle/>
          <a:p>
            <a:pPr marL="0" indent="0">
              <a:buNone/>
            </a:pPr>
            <a:r>
              <a:rPr lang="en-US" i="1" dirty="0"/>
              <a:t>“A condition in which a person, as a result of a mental health disorder, is incapable of making informed decisions about or providing for the person's essential needs without significant supervision and assistance from other people. As a result of being incapable of making these informed decisions, a person who is gravely disabled is at risk of substantial bodily harm, dangerous worsening of any concomitant serious physical illness, significant psychiatric deterioration, or mismanagement of the person's essential needs that could result in substantial bodily harm. A person of any age may be “gravely disabled”, but the term does not include a person whose decision-making capabilities are limited solely by the person's developmental disability.”</a:t>
            </a:r>
          </a:p>
        </p:txBody>
      </p:sp>
    </p:spTree>
    <p:extLst>
      <p:ext uri="{BB962C8B-B14F-4D97-AF65-F5344CB8AC3E}">
        <p14:creationId xmlns:p14="http://schemas.microsoft.com/office/powerpoint/2010/main" val="1122162010"/>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DBB56F-4362-4386-A1A1-3DF89889661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{5109D8D8-0D99-4B48-A37E-23D26EE6ED00}tf78438558_win32</Template>
  <TotalTime>1408</TotalTime>
  <Words>1002</Words>
  <Application>Microsoft Office PowerPoint</Application>
  <PresentationFormat>Widescreen</PresentationFormat>
  <Paragraphs>78</Paragraphs>
  <Slides>21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Calibri</vt:lpstr>
      <vt:lpstr>Sabon Next LT</vt:lpstr>
      <vt:lpstr>Custom</vt:lpstr>
      <vt:lpstr>Involuntary mental health law October 24, 2024 Legal Resource Day</vt:lpstr>
      <vt:lpstr>Introduction</vt:lpstr>
      <vt:lpstr>Civil Certification</vt:lpstr>
      <vt:lpstr>Criteria for certification</vt:lpstr>
      <vt:lpstr>Some definitions…</vt:lpstr>
      <vt:lpstr>Mental health Disorder</vt:lpstr>
      <vt:lpstr>Danger to Self</vt:lpstr>
      <vt:lpstr>Danger to others</vt:lpstr>
      <vt:lpstr>Gravely Disabled</vt:lpstr>
      <vt:lpstr>Voluntary Treatment</vt:lpstr>
      <vt:lpstr>Who can place a Certification?</vt:lpstr>
      <vt:lpstr>How long does a certification last?</vt:lpstr>
      <vt:lpstr>Where does a certified person receive treatment?</vt:lpstr>
      <vt:lpstr>Someone might qualify, how do I get them certified?</vt:lpstr>
      <vt:lpstr>72-hour hold</vt:lpstr>
      <vt:lpstr>Petition for Court Ordered Screening anD Evaluation</vt:lpstr>
      <vt:lpstr>Involuntary Medication</vt:lpstr>
      <vt:lpstr>Mental Health Court Hearings</vt:lpstr>
      <vt:lpstr>Other Types of Involuntary Treatment</vt:lpstr>
      <vt:lpstr>Involuntary Commitment for Substance Abuse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Involuntary mental health law October 24, 2024 Legal Resource Day</dc:title>
  <dc:subject/>
  <dc:creator>Horwitz, Daniel - CAO CL0357 Assistant City Attorney Senior</dc:creator>
  <cp:lastModifiedBy>davis, katharine</cp:lastModifiedBy>
  <cp:revision>3</cp:revision>
  <dcterms:created xsi:type="dcterms:W3CDTF">2024-09-23T20:30:47Z</dcterms:created>
  <dcterms:modified xsi:type="dcterms:W3CDTF">2024-09-24T20:10:38Z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