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75" r:id="rId7"/>
    <p:sldId id="259" r:id="rId8"/>
    <p:sldId id="262" r:id="rId9"/>
    <p:sldId id="265" r:id="rId10"/>
    <p:sldId id="266" r:id="rId11"/>
    <p:sldId id="267" r:id="rId12"/>
    <p:sldId id="270" r:id="rId13"/>
    <p:sldId id="260" r:id="rId14"/>
    <p:sldId id="261" r:id="rId15"/>
    <p:sldId id="272" r:id="rId16"/>
    <p:sldId id="273" r:id="rId17"/>
    <p:sldId id="274" r:id="rId18"/>
    <p:sldId id="271"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2" autoAdjust="0"/>
    <p:restoredTop sz="71379" autoAdjust="0"/>
  </p:normalViewPr>
  <p:slideViewPr>
    <p:cSldViewPr snapToGrid="0">
      <p:cViewPr varScale="1">
        <p:scale>
          <a:sx n="45" d="100"/>
          <a:sy n="45" d="100"/>
        </p:scale>
        <p:origin x="1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9C64B-1C99-4128-AEBC-F8A3D7052F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7D1442-331F-4CFD-9AD6-DCEC2989E8DF}">
      <dgm:prSet/>
      <dgm:spPr>
        <a:solidFill>
          <a:srgbClr val="068F92"/>
        </a:solidFill>
      </dgm:spPr>
      <dgm:t>
        <a:bodyPr/>
        <a:lstStyle/>
        <a:p>
          <a:r>
            <a:rPr lang="es-ES_tradnl" noProof="0" dirty="0"/>
            <a:t>Programa del tribunal sobre derecho de familia</a:t>
          </a:r>
        </a:p>
      </dgm:t>
    </dgm:pt>
    <dgm:pt modelId="{C53A0CEB-DE38-40C4-B690-298D5A328E08}" type="parTrans" cxnId="{CC919503-45C6-423A-B5A3-37E6913D1C44}">
      <dgm:prSet/>
      <dgm:spPr/>
      <dgm:t>
        <a:bodyPr/>
        <a:lstStyle/>
        <a:p>
          <a:endParaRPr lang="en-US"/>
        </a:p>
      </dgm:t>
    </dgm:pt>
    <dgm:pt modelId="{2E69E31C-EA79-43AA-9D99-2EE6FCF900B6}" type="sibTrans" cxnId="{CC919503-45C6-423A-B5A3-37E6913D1C44}">
      <dgm:prSet/>
      <dgm:spPr/>
      <dgm:t>
        <a:bodyPr/>
        <a:lstStyle/>
        <a:p>
          <a:endParaRPr lang="en-US"/>
        </a:p>
      </dgm:t>
    </dgm:pt>
    <dgm:pt modelId="{D9A77892-250C-416B-A2A9-F1EDD40F2729}">
      <dgm:prSet/>
      <dgm:spPr>
        <a:solidFill>
          <a:srgbClr val="068F92"/>
        </a:solidFill>
      </dgm:spPr>
      <dgm:t>
        <a:bodyPr/>
        <a:lstStyle/>
        <a:p>
          <a:r>
            <a:rPr lang="es-ES_tradnl" noProof="0" dirty="0"/>
            <a:t>Asesoría y orientación en derecho de familia</a:t>
          </a:r>
        </a:p>
      </dgm:t>
    </dgm:pt>
    <dgm:pt modelId="{C151BD83-CB34-4830-BA85-C24E217C8015}" type="parTrans" cxnId="{71EB1D0B-EBAB-4C17-9B4F-79717418BE5B}">
      <dgm:prSet/>
      <dgm:spPr/>
      <dgm:t>
        <a:bodyPr/>
        <a:lstStyle/>
        <a:p>
          <a:endParaRPr lang="en-US"/>
        </a:p>
      </dgm:t>
    </dgm:pt>
    <dgm:pt modelId="{6CF56C41-AC44-4484-ACB0-9181FB9D54C2}" type="sibTrans" cxnId="{71EB1D0B-EBAB-4C17-9B4F-79717418BE5B}">
      <dgm:prSet/>
      <dgm:spPr/>
      <dgm:t>
        <a:bodyPr/>
        <a:lstStyle/>
        <a:p>
          <a:endParaRPr lang="en-US"/>
        </a:p>
      </dgm:t>
    </dgm:pt>
    <dgm:pt modelId="{A36561E7-0409-43E7-A2BE-1792589C9645}">
      <dgm:prSet/>
      <dgm:spPr>
        <a:solidFill>
          <a:srgbClr val="068F92"/>
        </a:solidFill>
      </dgm:spPr>
      <dgm:t>
        <a:bodyPr/>
        <a:lstStyle/>
        <a:p>
          <a:r>
            <a:rPr lang="es-ES_tradnl" noProof="0" dirty="0"/>
            <a:t>Mediación</a:t>
          </a:r>
        </a:p>
      </dgm:t>
    </dgm:pt>
    <dgm:pt modelId="{F9504FCD-BA66-4E4D-9B86-77194D36B1DA}" type="parTrans" cxnId="{DF2765AA-6666-4970-8E68-D17DE17DFC49}">
      <dgm:prSet/>
      <dgm:spPr/>
      <dgm:t>
        <a:bodyPr/>
        <a:lstStyle/>
        <a:p>
          <a:endParaRPr lang="en-US"/>
        </a:p>
      </dgm:t>
    </dgm:pt>
    <dgm:pt modelId="{2B413C01-D8B2-4B3A-91C0-C6258EB95B68}" type="sibTrans" cxnId="{DF2765AA-6666-4970-8E68-D17DE17DFC49}">
      <dgm:prSet/>
      <dgm:spPr/>
      <dgm:t>
        <a:bodyPr/>
        <a:lstStyle/>
        <a:p>
          <a:endParaRPr lang="en-US"/>
        </a:p>
      </dgm:t>
    </dgm:pt>
    <dgm:pt modelId="{DE3851C7-8C9F-4CE5-97A3-1A8B7276F6B9}" type="pres">
      <dgm:prSet presAssocID="{68A9C64B-1C99-4128-AEBC-F8A3D7052FFF}" presName="linear" presStyleCnt="0">
        <dgm:presLayoutVars>
          <dgm:animLvl val="lvl"/>
          <dgm:resizeHandles val="exact"/>
        </dgm:presLayoutVars>
      </dgm:prSet>
      <dgm:spPr/>
    </dgm:pt>
    <dgm:pt modelId="{4AE14DE4-EE1A-4F5C-8B83-712F90042EA7}" type="pres">
      <dgm:prSet presAssocID="{517D1442-331F-4CFD-9AD6-DCEC2989E8DF}" presName="parentText" presStyleLbl="node1" presStyleIdx="0" presStyleCnt="3">
        <dgm:presLayoutVars>
          <dgm:chMax val="0"/>
          <dgm:bulletEnabled val="1"/>
        </dgm:presLayoutVars>
      </dgm:prSet>
      <dgm:spPr/>
    </dgm:pt>
    <dgm:pt modelId="{5930DA6D-89FA-4D71-9785-49E896B71334}" type="pres">
      <dgm:prSet presAssocID="{2E69E31C-EA79-43AA-9D99-2EE6FCF900B6}" presName="spacer" presStyleCnt="0"/>
      <dgm:spPr/>
    </dgm:pt>
    <dgm:pt modelId="{15944BBD-7936-4E62-A780-C69DA1911BCB}" type="pres">
      <dgm:prSet presAssocID="{D9A77892-250C-416B-A2A9-F1EDD40F2729}" presName="parentText" presStyleLbl="node1" presStyleIdx="1" presStyleCnt="3">
        <dgm:presLayoutVars>
          <dgm:chMax val="0"/>
          <dgm:bulletEnabled val="1"/>
        </dgm:presLayoutVars>
      </dgm:prSet>
      <dgm:spPr/>
    </dgm:pt>
    <dgm:pt modelId="{6C651009-FA39-48B6-AA01-7B5392B03BCF}" type="pres">
      <dgm:prSet presAssocID="{6CF56C41-AC44-4484-ACB0-9181FB9D54C2}" presName="spacer" presStyleCnt="0"/>
      <dgm:spPr/>
    </dgm:pt>
    <dgm:pt modelId="{836F92BB-0C48-4644-B3F0-527AD1C63487}" type="pres">
      <dgm:prSet presAssocID="{A36561E7-0409-43E7-A2BE-1792589C9645}" presName="parentText" presStyleLbl="node1" presStyleIdx="2" presStyleCnt="3">
        <dgm:presLayoutVars>
          <dgm:chMax val="0"/>
          <dgm:bulletEnabled val="1"/>
        </dgm:presLayoutVars>
      </dgm:prSet>
      <dgm:spPr/>
    </dgm:pt>
  </dgm:ptLst>
  <dgm:cxnLst>
    <dgm:cxn modelId="{CC919503-45C6-423A-B5A3-37E6913D1C44}" srcId="{68A9C64B-1C99-4128-AEBC-F8A3D7052FFF}" destId="{517D1442-331F-4CFD-9AD6-DCEC2989E8DF}" srcOrd="0" destOrd="0" parTransId="{C53A0CEB-DE38-40C4-B690-298D5A328E08}" sibTransId="{2E69E31C-EA79-43AA-9D99-2EE6FCF900B6}"/>
    <dgm:cxn modelId="{71EB1D0B-EBAB-4C17-9B4F-79717418BE5B}" srcId="{68A9C64B-1C99-4128-AEBC-F8A3D7052FFF}" destId="{D9A77892-250C-416B-A2A9-F1EDD40F2729}" srcOrd="1" destOrd="0" parTransId="{C151BD83-CB34-4830-BA85-C24E217C8015}" sibTransId="{6CF56C41-AC44-4484-ACB0-9181FB9D54C2}"/>
    <dgm:cxn modelId="{40F91D2F-FC9F-4116-A33F-09E989365F35}" type="presOf" srcId="{D9A77892-250C-416B-A2A9-F1EDD40F2729}" destId="{15944BBD-7936-4E62-A780-C69DA1911BCB}" srcOrd="0" destOrd="0" presId="urn:microsoft.com/office/officeart/2005/8/layout/vList2"/>
    <dgm:cxn modelId="{F387B35E-2021-412B-8A64-502E31344706}" type="presOf" srcId="{68A9C64B-1C99-4128-AEBC-F8A3D7052FFF}" destId="{DE3851C7-8C9F-4CE5-97A3-1A8B7276F6B9}" srcOrd="0" destOrd="0" presId="urn:microsoft.com/office/officeart/2005/8/layout/vList2"/>
    <dgm:cxn modelId="{7ADEB14A-CF36-4999-AAAD-A7179498EF05}" type="presOf" srcId="{A36561E7-0409-43E7-A2BE-1792589C9645}" destId="{836F92BB-0C48-4644-B3F0-527AD1C63487}" srcOrd="0" destOrd="0" presId="urn:microsoft.com/office/officeart/2005/8/layout/vList2"/>
    <dgm:cxn modelId="{DF2765AA-6666-4970-8E68-D17DE17DFC49}" srcId="{68A9C64B-1C99-4128-AEBC-F8A3D7052FFF}" destId="{A36561E7-0409-43E7-A2BE-1792589C9645}" srcOrd="2" destOrd="0" parTransId="{F9504FCD-BA66-4E4D-9B86-77194D36B1DA}" sibTransId="{2B413C01-D8B2-4B3A-91C0-C6258EB95B68}"/>
    <dgm:cxn modelId="{4DCAD1BF-095A-4424-B5F3-86CBBEA5388B}" type="presOf" srcId="{517D1442-331F-4CFD-9AD6-DCEC2989E8DF}" destId="{4AE14DE4-EE1A-4F5C-8B83-712F90042EA7}" srcOrd="0" destOrd="0" presId="urn:microsoft.com/office/officeart/2005/8/layout/vList2"/>
    <dgm:cxn modelId="{F7892242-8948-4485-9938-BE01DBDE449E}" type="presParOf" srcId="{DE3851C7-8C9F-4CE5-97A3-1A8B7276F6B9}" destId="{4AE14DE4-EE1A-4F5C-8B83-712F90042EA7}" srcOrd="0" destOrd="0" presId="urn:microsoft.com/office/officeart/2005/8/layout/vList2"/>
    <dgm:cxn modelId="{EF8DD460-1AA5-4D0C-8A84-D9AEA9EA1C30}" type="presParOf" srcId="{DE3851C7-8C9F-4CE5-97A3-1A8B7276F6B9}" destId="{5930DA6D-89FA-4D71-9785-49E896B71334}" srcOrd="1" destOrd="0" presId="urn:microsoft.com/office/officeart/2005/8/layout/vList2"/>
    <dgm:cxn modelId="{D187A39B-97B2-4FEC-B14B-AF7510C8E55F}" type="presParOf" srcId="{DE3851C7-8C9F-4CE5-97A3-1A8B7276F6B9}" destId="{15944BBD-7936-4E62-A780-C69DA1911BCB}" srcOrd="2" destOrd="0" presId="urn:microsoft.com/office/officeart/2005/8/layout/vList2"/>
    <dgm:cxn modelId="{4F38704B-2E3F-4218-BC84-6FFB36D37D02}" type="presParOf" srcId="{DE3851C7-8C9F-4CE5-97A3-1A8B7276F6B9}" destId="{6C651009-FA39-48B6-AA01-7B5392B03BCF}" srcOrd="3" destOrd="0" presId="urn:microsoft.com/office/officeart/2005/8/layout/vList2"/>
    <dgm:cxn modelId="{6E34A0AE-4D3A-49C7-B277-F918EFD2110F}" type="presParOf" srcId="{DE3851C7-8C9F-4CE5-97A3-1A8B7276F6B9}" destId="{836F92BB-0C48-4644-B3F0-527AD1C6348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4DE4-EE1A-4F5C-8B83-712F90042EA7}">
      <dsp:nvSpPr>
        <dsp:cNvPr id="0" name=""/>
        <dsp:cNvSpPr/>
      </dsp:nvSpPr>
      <dsp:spPr>
        <a:xfrm>
          <a:off x="0" y="626004"/>
          <a:ext cx="10515600" cy="958230"/>
        </a:xfrm>
        <a:prstGeom prst="roundRect">
          <a:avLst/>
        </a:prstGeom>
        <a:solidFill>
          <a:srgbClr val="068F9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ES_tradnl" sz="3900" kern="1200" noProof="0" dirty="0"/>
            <a:t>Programa del tribunal sobre derecho de familia</a:t>
          </a:r>
        </a:p>
      </dsp:txBody>
      <dsp:txXfrm>
        <a:off x="46777" y="672781"/>
        <a:ext cx="10422046" cy="864676"/>
      </dsp:txXfrm>
    </dsp:sp>
    <dsp:sp modelId="{15944BBD-7936-4E62-A780-C69DA1911BCB}">
      <dsp:nvSpPr>
        <dsp:cNvPr id="0" name=""/>
        <dsp:cNvSpPr/>
      </dsp:nvSpPr>
      <dsp:spPr>
        <a:xfrm>
          <a:off x="0" y="1696554"/>
          <a:ext cx="10515600" cy="958230"/>
        </a:xfrm>
        <a:prstGeom prst="roundRect">
          <a:avLst/>
        </a:prstGeom>
        <a:solidFill>
          <a:srgbClr val="068F9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ES_tradnl" sz="3900" kern="1200" noProof="0" dirty="0"/>
            <a:t>Asesoría y orientación en derecho de familia</a:t>
          </a:r>
        </a:p>
      </dsp:txBody>
      <dsp:txXfrm>
        <a:off x="46777" y="1743331"/>
        <a:ext cx="10422046" cy="864676"/>
      </dsp:txXfrm>
    </dsp:sp>
    <dsp:sp modelId="{836F92BB-0C48-4644-B3F0-527AD1C63487}">
      <dsp:nvSpPr>
        <dsp:cNvPr id="0" name=""/>
        <dsp:cNvSpPr/>
      </dsp:nvSpPr>
      <dsp:spPr>
        <a:xfrm>
          <a:off x="0" y="2767104"/>
          <a:ext cx="10515600" cy="958230"/>
        </a:xfrm>
        <a:prstGeom prst="roundRect">
          <a:avLst/>
        </a:prstGeom>
        <a:solidFill>
          <a:srgbClr val="068F9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ES_tradnl" sz="3900" kern="1200" noProof="0" dirty="0"/>
            <a:t>Mediación</a:t>
          </a:r>
        </a:p>
      </dsp:txBody>
      <dsp:txXfrm>
        <a:off x="46777" y="2813881"/>
        <a:ext cx="10422046" cy="8646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D4D9B-C77A-4150-B506-07C5EF28CA3F}"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2821D-DCD8-4BEB-8D13-4CDD1D29D7BC}" type="slidenum">
              <a:rPr lang="en-US" smtClean="0"/>
              <a:t>‹#›</a:t>
            </a:fld>
            <a:endParaRPr lang="en-US"/>
          </a:p>
        </p:txBody>
      </p:sp>
    </p:spTree>
    <p:extLst>
      <p:ext uri="{BB962C8B-B14F-4D97-AF65-F5344CB8AC3E}">
        <p14:creationId xmlns:p14="http://schemas.microsoft.com/office/powerpoint/2010/main" val="300563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1042821D-DCD8-4BEB-8D13-4CDD1D29D7BC}" type="slidenum">
              <a:rPr lang="en-US" smtClean="0"/>
              <a:t>2</a:t>
            </a:fld>
            <a:endParaRPr lang="en-US"/>
          </a:p>
        </p:txBody>
      </p:sp>
    </p:spTree>
    <p:extLst>
      <p:ext uri="{BB962C8B-B14F-4D97-AF65-F5344CB8AC3E}">
        <p14:creationId xmlns:p14="http://schemas.microsoft.com/office/powerpoint/2010/main" val="71825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La Orden de tramitación de la causa enumera varios documentos que ambas partes tienen que presentar antes de la audiencia final.</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El primer documento es un Certificado conjunto de tramitación del juicio o una Declaración previa al juicio. Si una o ambas partes tienen abogado, las partes presentarán un Certificado conjunto de tramitación del juicio; si ambas partes se representan a sí mismas, cada parte deberá presentar su propia Declaración previa al juicio. Ya sea que presenten un Certificado conjunto de tramitación del juicio o una Declaración previa al juicio, el objetivo de ambos documentos es explicarle al juez su posición sobre cada asunto. Debe dedicar tiempo a detallar el resultado que desea obtener Y por qué desea lo que solicita.</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En los casos de divorcio, ambas partes deben firmar un Acuerdo financiero y sobre los bienes conyugales en que detallen cómo desea cada una de las partes que se dividan los bienes, las deudas y las cuentas. </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Si tienen hijos menores, ya sea en un caso de divorcio o de asignación de responsabilidades de los padres, cada una de las partes debe también presentar un Plan de crianza en que detalle lo que está pidiendo con respecto al tiempo con los hijos, la toma de decisiones y otros asuntos relacionados con los hijos menores. Además, cuando tienen hijos menores, cada parte debe presentar una hoja para el cálculo de la manutención infantil.</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Por último, si las partes estaban casadas, cada una de ellas debe presentar también una hoja de cálculo o una notificación de manutención conyugal. </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Por lo general, estos documentos deben presentarse 7 días antes de la fecha de la audiencia, pero verifique siempre en la Orden de tramitación de la causa para cuándo le ha ordenado el juez que presente estos documentos.</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12</a:t>
            </a:fld>
            <a:endParaRPr lang="en-US"/>
          </a:p>
        </p:txBody>
      </p:sp>
    </p:spTree>
    <p:extLst>
      <p:ext uri="{BB962C8B-B14F-4D97-AF65-F5344CB8AC3E}">
        <p14:creationId xmlns:p14="http://schemas.microsoft.com/office/powerpoint/2010/main" val="72538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Hay dos normas principales que deben tenerse en cuenta al prepararse para una audiencia. La primera son los factores del interés superior del menor, que rigen en cualquier caso que afecte a hijos menores. Los factores del interés superior orientan al juez a la hora de tomar cualquier decisión relativa a los hijos menores. Estos factores incluyen la capacidad que tiene cada una de las partes para poner las necesidades de los hijos por encima de las suyas y proporcionarles un entorno seguro y afectuoso. Las partes deben presentar argumentos que demuestren por qué lo que piden es lo mejor para el(los) hijo(s) menor(es) y no lo mejor/peor para la otra parte. </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La otra norma que deben tener en cuenta es la división equitativa de los bienes, que solo rige en los casos de divorcio. La ley de Colorado exige que los jueces dividan todos los bienes conyugales equitativamente, no en partes iguales. Esta es una distinción sutil, pero esencialmente significa que los jueces deben dividir los bienes conyugales tan equitativamente como sea posible, pero no están obligados a una estricta distribución del 50% de los bienes a cada una de las partes.</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2821D-DCD8-4BEB-8D13-4CDD1D29D7BC}" type="slidenum">
              <a:rPr lang="en-US" smtClean="0"/>
              <a:t>13</a:t>
            </a:fld>
            <a:endParaRPr lang="en-US"/>
          </a:p>
        </p:txBody>
      </p:sp>
    </p:spTree>
    <p:extLst>
      <p:ext uri="{BB962C8B-B14F-4D97-AF65-F5344CB8AC3E}">
        <p14:creationId xmlns:p14="http://schemas.microsoft.com/office/powerpoint/2010/main" val="323475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1042821D-DCD8-4BEB-8D13-4CDD1D29D7BC}" type="slidenum">
              <a:rPr lang="en-US" smtClean="0"/>
              <a:t>14</a:t>
            </a:fld>
            <a:endParaRPr lang="en-US"/>
          </a:p>
        </p:txBody>
      </p:sp>
    </p:spTree>
    <p:extLst>
      <p:ext uri="{BB962C8B-B14F-4D97-AF65-F5344CB8AC3E}">
        <p14:creationId xmlns:p14="http://schemas.microsoft.com/office/powerpoint/2010/main" val="3819034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15</a:t>
            </a:fld>
            <a:endParaRPr lang="en-US"/>
          </a:p>
        </p:txBody>
      </p:sp>
    </p:spTree>
    <p:extLst>
      <p:ext uri="{BB962C8B-B14F-4D97-AF65-F5344CB8AC3E}">
        <p14:creationId xmlns:p14="http://schemas.microsoft.com/office/powerpoint/2010/main" val="913142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1042821D-DCD8-4BEB-8D13-4CDD1D29D7BC}" type="slidenum">
              <a:rPr lang="en-US" smtClean="0"/>
              <a:t>16</a:t>
            </a:fld>
            <a:endParaRPr lang="en-US"/>
          </a:p>
        </p:txBody>
      </p:sp>
    </p:spTree>
    <p:extLst>
      <p:ext uri="{BB962C8B-B14F-4D97-AF65-F5344CB8AC3E}">
        <p14:creationId xmlns:p14="http://schemas.microsoft.com/office/powerpoint/2010/main" val="310303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noProof="0" dirty="0">
                <a:effectLst/>
                <a:latin typeface="Calibri" panose="020F0502020204030204" pitchFamily="34" charset="0"/>
                <a:ea typeface="Calibri" panose="020F0502020204030204" pitchFamily="34" charset="0"/>
              </a:rPr>
              <a:t>Cualquiera de las partes puede solicitar el divorcio o la asignación de responsabilidades de los padres por su cuenta, o las partes pueden solicitarlo(a) conjuntamente (como </a:t>
            </a:r>
            <a:r>
              <a:rPr lang="es-ES_tradnl" sz="1800" noProof="0" dirty="0" err="1">
                <a:effectLst/>
                <a:latin typeface="Calibri" panose="020F0502020204030204" pitchFamily="34" charset="0"/>
                <a:ea typeface="Calibri" panose="020F0502020204030204" pitchFamily="34" charset="0"/>
              </a:rPr>
              <a:t>copeticionarios</a:t>
            </a:r>
            <a:r>
              <a:rPr lang="es-ES_tradnl" sz="1800" noProof="0" dirty="0">
                <a:effectLst/>
                <a:latin typeface="Calibri" panose="020F0502020204030204" pitchFamily="34" charset="0"/>
                <a:ea typeface="Calibri" panose="020F0502020204030204" pitchFamily="34" charset="0"/>
              </a:rPr>
              <a:t>). Es importante tener en cuenta que no se necesita el permiso o el acuerdo de la otra parte para solicitar y obtener el divorcio. Siempre y cuando considere que el matrimonio es irrecuperable, puede solicitar el divorcio</a:t>
            </a:r>
            <a:r>
              <a:rPr lang="es-ES_tradnl" noProof="0" dirty="0"/>
              <a:t>. </a:t>
            </a:r>
          </a:p>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3</a:t>
            </a:fld>
            <a:endParaRPr lang="en-US"/>
          </a:p>
        </p:txBody>
      </p:sp>
    </p:spTree>
    <p:extLst>
      <p:ext uri="{BB962C8B-B14F-4D97-AF65-F5344CB8AC3E}">
        <p14:creationId xmlns:p14="http://schemas.microsoft.com/office/powerpoint/2010/main" val="241068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rPr>
              <a:t>Después de presentar su caso ante el juez, éste emitirá un documento llamado Orden de tramitación de la causa. Este es un documento extremadamente útil e importante que lo orientará en cada etapa de su caso. Ahora hablemos de lo que contiene la Orden de tramitación de la causa</a:t>
            </a:r>
            <a:r>
              <a:rPr lang="en-US" dirty="0"/>
              <a:t>. </a:t>
            </a:r>
          </a:p>
        </p:txBody>
      </p:sp>
      <p:sp>
        <p:nvSpPr>
          <p:cNvPr id="4" name="Slide Number Placeholder 3"/>
          <p:cNvSpPr>
            <a:spLocks noGrp="1"/>
          </p:cNvSpPr>
          <p:nvPr>
            <p:ph type="sldNum" sz="quarter" idx="5"/>
          </p:nvPr>
        </p:nvSpPr>
        <p:spPr/>
        <p:txBody>
          <a:bodyPr/>
          <a:lstStyle/>
          <a:p>
            <a:fld id="{1042821D-DCD8-4BEB-8D13-4CDD1D29D7BC}" type="slidenum">
              <a:rPr lang="en-US" smtClean="0"/>
              <a:t>5</a:t>
            </a:fld>
            <a:endParaRPr lang="en-US"/>
          </a:p>
        </p:txBody>
      </p:sp>
    </p:spTree>
    <p:extLst>
      <p:ext uri="{BB962C8B-B14F-4D97-AF65-F5344CB8AC3E}">
        <p14:creationId xmlns:p14="http://schemas.microsoft.com/office/powerpoint/2010/main" val="19579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El primer paso es la notificación de la demanda. </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rPr>
              <a:t>En la mayoría de los casos, el juez exige que el Demandante (es decir, la parte que presentó la demanda) haga notificar a la otra parte mediante entrega de la documentación legal inicial. La notificación del proceso notifica formalmente a la otra parte que ha sido nombrada en la demanda y, por lo tanto, tiene ciertos derechos y responsabilidades. Hay varias formas de cumplir con el requisito de notificación de la demanda</a:t>
            </a:r>
            <a:r>
              <a:rPr lang="es-US" dirty="0">
                <a:effectLst/>
              </a:rPr>
              <a:t> </a:t>
            </a:r>
            <a:r>
              <a:rPr lang="en-US" dirty="0"/>
              <a:t>. </a:t>
            </a:r>
          </a:p>
          <a:p>
            <a:endParaRPr lang="en-US" dirty="0"/>
          </a:p>
          <a:p>
            <a:pPr marL="342900" marR="0" lvl="0" indent="-342900">
              <a:lnSpc>
                <a:spcPct val="107000"/>
              </a:lnSpc>
              <a:spcBef>
                <a:spcPts val="0"/>
              </a:spcBef>
              <a:spcAft>
                <a:spcPts val="800"/>
              </a:spcAft>
              <a:buFont typeface="+mj-lt"/>
              <a:buAutoNum type="arabicPeriod"/>
              <a:tabLst>
                <a:tab pos="457200" algn="l"/>
              </a:tabLst>
            </a:pPr>
            <a:r>
              <a:rPr lang="es-ES" sz="1800" kern="100" dirty="0">
                <a:effectLst/>
                <a:latin typeface="Calibri" panose="020F0502020204030204" pitchFamily="34" charset="0"/>
                <a:ea typeface="Calibri" panose="020F0502020204030204" pitchFamily="34" charset="0"/>
                <a:cs typeface="Calibri" panose="020F0502020204030204" pitchFamily="34" charset="0"/>
              </a:rPr>
              <a:t>Si las partes presentan la demanda conjuntamente (es decir, ambas partes firman la petición inicial), el juez no exige la notificación de la demanda.</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s-ES" sz="1800" kern="100" dirty="0">
                <a:effectLst/>
                <a:latin typeface="Calibri" panose="020F0502020204030204" pitchFamily="34" charset="0"/>
                <a:ea typeface="Calibri" panose="020F0502020204030204" pitchFamily="34" charset="0"/>
                <a:cs typeface="Calibri" panose="020F0502020204030204" pitchFamily="34" charset="0"/>
              </a:rPr>
              <a:t>El demandante puede pedirle a la otra parte que firme una renuncia a la notificación. Si la parte está de acuerdo, el demandante puede presentar la renuncia a la notificación en lugar de hacer entrega de la misma.</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s-ES" sz="1800" kern="100" dirty="0">
                <a:effectLst/>
                <a:latin typeface="Calibri" panose="020F0502020204030204" pitchFamily="34" charset="0"/>
                <a:ea typeface="Calibri" panose="020F0502020204030204" pitchFamily="34" charset="0"/>
                <a:cs typeface="Calibri" panose="020F0502020204030204" pitchFamily="34" charset="0"/>
              </a:rPr>
              <a:t>Otra opción común es utilizar un notificador de citatorios para la entrega de la notificación. Hay notificadores de citatorios privados, pero a menudo sugerimos que se comunique con la oficina del sheriff del condado </a:t>
            </a:r>
            <a:r>
              <a:rPr lang="es-ES" sz="1800" u="sng" kern="100" dirty="0">
                <a:effectLst/>
                <a:latin typeface="Calibri" panose="020F0502020204030204" pitchFamily="34" charset="0"/>
                <a:ea typeface="Calibri" panose="020F0502020204030204" pitchFamily="34" charset="0"/>
                <a:cs typeface="Calibri" panose="020F0502020204030204" pitchFamily="34" charset="0"/>
              </a:rPr>
              <a:t>en que vive la otra parte </a:t>
            </a:r>
            <a:r>
              <a:rPr lang="es-ES" sz="1800" kern="100" dirty="0">
                <a:effectLst/>
                <a:latin typeface="Calibri" panose="020F0502020204030204" pitchFamily="34" charset="0"/>
                <a:ea typeface="Calibri" panose="020F0502020204030204" pitchFamily="34" charset="0"/>
                <a:cs typeface="Calibri" panose="020F0502020204030204" pitchFamily="34" charset="0"/>
              </a:rPr>
              <a:t>para preguntar sobre la posibilidad de que ellos entreguen la notificación. Asegúrese de pedirle al notificador, ya sea privado o de la oficina del sheriff, que le entregue un acuse de recibo que incluya información sobre la entrega de la notificación (si se logró hacer). </a:t>
            </a:r>
          </a:p>
          <a:p>
            <a:pPr marL="342900" marR="0" lvl="0" indent="-342900">
              <a:lnSpc>
                <a:spcPct val="107000"/>
              </a:lnSpc>
              <a:spcBef>
                <a:spcPts val="0"/>
              </a:spcBef>
              <a:spcAft>
                <a:spcPts val="800"/>
              </a:spcAft>
              <a:buFont typeface="+mj-lt"/>
              <a:buAutoNum type="arabicPeriod"/>
              <a:tabLst>
                <a:tab pos="457200" algn="l"/>
              </a:tabLst>
            </a:pPr>
            <a:r>
              <a:rPr lang="es-ES" sz="1800" dirty="0">
                <a:effectLst/>
                <a:latin typeface="Calibri" panose="020F0502020204030204" pitchFamily="34" charset="0"/>
                <a:ea typeface="Calibri" panose="020F0502020204030204" pitchFamily="34" charset="0"/>
              </a:rPr>
              <a:t>Por último, si no puede localizar a la otra parte después de haber hecho esfuerzos significativos para localizarla, puede pedirle autorización al juez para hacer la notificación mediante publicación. Esté preparado para demostrarle al juez los intentos concretos que hizo para localizar a la otra parte</a:t>
            </a:r>
            <a:r>
              <a:rPr lang="es-US" dirty="0">
                <a:effectLst/>
              </a:rPr>
              <a:t> </a:t>
            </a:r>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6</a:t>
            </a:fld>
            <a:endParaRPr lang="en-US"/>
          </a:p>
        </p:txBody>
      </p:sp>
    </p:spTree>
    <p:extLst>
      <p:ext uri="{BB962C8B-B14F-4D97-AF65-F5344CB8AC3E}">
        <p14:creationId xmlns:p14="http://schemas.microsoft.com/office/powerpoint/2010/main" val="154965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Poco después de que se presente la demanda, el juez programará una reunión inicial a la que deben asistir ambas partes. A menudo se celebran virtualmente, por teléfono, para que las partes no tengan que acudir al tribunal. Sin embargo, verifique en la Orden de tramitación de la causa o en la Notificación de reunión inicial de la causa si debe llamar por teléfono o si tiene que comparecer en persona. </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La reunión inicial suele ser muy breve (10-15 minutos) y tiene por objeto confirmar que el caso está avanzando y que ambas partes saben lo que tienen que hacer. La reunión inicial suele celebrarse con un facilitador del tribunal de lo familiar, en lugar de con un juez. Usted puede hacerle preguntas al facilitador del tribunal de lo familiar sobre la documentación y los plazos, pero el facilitador no puede darle asesoría legal. En la reunión inicial, las partes deben estar preparadas para actualizar al facilitador o al juez sobre el estado de la notificación del proceso y la programación de la mediación.</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2821D-DCD8-4BEB-8D13-4CDD1D29D7BC}" type="slidenum">
              <a:rPr lang="en-US" smtClean="0"/>
              <a:t>7</a:t>
            </a:fld>
            <a:endParaRPr lang="en-US"/>
          </a:p>
        </p:txBody>
      </p:sp>
    </p:spTree>
    <p:extLst>
      <p:ext uri="{BB962C8B-B14F-4D97-AF65-F5344CB8AC3E}">
        <p14:creationId xmlns:p14="http://schemas.microsoft.com/office/powerpoint/2010/main" val="27674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En todos los casos, tanto en los de divorcio como en los de asignación de responsabilidades de los padres, las partes tienen que intercambiar pruebas de sus ingresos y gastos mensuales. Si las partes están casadas, es decir, sólo en los casos de divorcio, ambas partes también tienen que intercambiar pruebas de bienes, deudas y otras cuentas. Antes de la reunión inicial, cada una de las partes tiene que presentar su propia Declaración jurada financiera, en que se detallan los ingresos, gastos y activos/deudas/cuentas de cada parte, si es el caso.</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rPr>
              <a:t>Adicionalmente, las partes tienen que intercambiar pruebas adicionales de información financiera. Consulte el FORMULARIO 35.1 para obtener una lista completa de la información cuya divulgación se exige, pero la información más común incluye extractos de tarjetas de crédito y cuentas bancarias, talones de pago, declaraciones de impuestos e información sobre planes de pensiones. Estos documentos sólo se intercambian entre las partes; las partes </a:t>
            </a:r>
            <a:r>
              <a:rPr lang="es-ES" sz="1800" b="1" dirty="0">
                <a:effectLst/>
                <a:latin typeface="Calibri" panose="020F0502020204030204" pitchFamily="34" charset="0"/>
                <a:ea typeface="Calibri" panose="020F0502020204030204" pitchFamily="34" charset="0"/>
              </a:rPr>
              <a:t>no </a:t>
            </a:r>
            <a:r>
              <a:rPr lang="es-ES" sz="1800" dirty="0">
                <a:effectLst/>
                <a:latin typeface="Calibri" panose="020F0502020204030204" pitchFamily="34" charset="0"/>
                <a:ea typeface="Calibri" panose="020F0502020204030204" pitchFamily="34" charset="0"/>
              </a:rPr>
              <a:t>presentan ninguno de estos documentos en el tribunal. En lugar de ello, ambas partes tienen que presentar un Certificado de cumplimiento con la divulgación obligatoria de información financiera. Al firmar y presentar este documento, cada una de las partes certifica al juez que ha intercambiado la información financiera requerida con la otra parte</a:t>
            </a:r>
            <a:r>
              <a:rPr lang="es-US" dirty="0">
                <a:effectLst/>
              </a:rPr>
              <a:t> </a:t>
            </a:r>
            <a:r>
              <a:rPr lang="en-US" b="0" dirty="0"/>
              <a:t>. </a:t>
            </a:r>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8</a:t>
            </a:fld>
            <a:endParaRPr lang="en-US"/>
          </a:p>
        </p:txBody>
      </p:sp>
    </p:spTree>
    <p:extLst>
      <p:ext uri="{BB962C8B-B14F-4D97-AF65-F5344CB8AC3E}">
        <p14:creationId xmlns:p14="http://schemas.microsoft.com/office/powerpoint/2010/main" val="69999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Deberá verificar en su Orden de tramitación de la causa los cursos específicos que acepta su tribunal. </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La mayoría de los cursos ofrecen una versión en línea, pero también hay opciones en persona para quienes lo prefieran. Además, si se le aprobó la exención del pago cuando presentó su demanda (o sea, si no tuvo que pagar para presentar la causa) es posible que también reúna los requisitos para una exención o tarifa reducida para la clase de crianza compartida. </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Por último, esta clase no está diseñada para enseñarles a </a:t>
            </a:r>
            <a:r>
              <a:rPr lang="es-ES" sz="1800" i="1" kern="100" dirty="0">
                <a:effectLst/>
                <a:latin typeface="Calibri" panose="020F0502020204030204" pitchFamily="34" charset="0"/>
                <a:ea typeface="Calibri" panose="020F0502020204030204" pitchFamily="34" charset="0"/>
                <a:cs typeface="Calibri" panose="020F0502020204030204" pitchFamily="34" charset="0"/>
              </a:rPr>
              <a:t>ser padres</a:t>
            </a:r>
            <a:r>
              <a:rPr lang="es-ES" sz="1800" kern="100" dirty="0">
                <a:effectLst/>
                <a:latin typeface="Calibri" panose="020F0502020204030204" pitchFamily="34" charset="0"/>
                <a:ea typeface="Calibri" panose="020F0502020204030204" pitchFamily="34" charset="0"/>
                <a:cs typeface="Calibri" panose="020F0502020204030204" pitchFamily="34" charset="0"/>
              </a:rPr>
              <a:t>; la clase está diseñada para enseñarles a </a:t>
            </a:r>
            <a:r>
              <a:rPr lang="es-ES" sz="1800" i="1" kern="100" dirty="0">
                <a:effectLst/>
                <a:latin typeface="Calibri" panose="020F0502020204030204" pitchFamily="34" charset="0"/>
                <a:ea typeface="Calibri" panose="020F0502020204030204" pitchFamily="34" charset="0"/>
                <a:cs typeface="Calibri" panose="020F0502020204030204" pitchFamily="34" charset="0"/>
              </a:rPr>
              <a:t>compartir la crianza </a:t>
            </a:r>
            <a:r>
              <a:rPr lang="es-ES" sz="1800" kern="100" dirty="0">
                <a:effectLst/>
                <a:latin typeface="Calibri" panose="020F0502020204030204" pitchFamily="34" charset="0"/>
                <a:ea typeface="Calibri" panose="020F0502020204030204" pitchFamily="34" charset="0"/>
                <a:cs typeface="Calibri" panose="020F0502020204030204" pitchFamily="34" charset="0"/>
              </a:rPr>
              <a:t>ahora que van a criar a su(s) hijo(s) por separado.</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042821D-DCD8-4BEB-8D13-4CDD1D29D7BC}" type="slidenum">
              <a:rPr lang="en-US" smtClean="0"/>
              <a:t>9</a:t>
            </a:fld>
            <a:endParaRPr lang="en-US"/>
          </a:p>
        </p:txBody>
      </p:sp>
    </p:spTree>
    <p:extLst>
      <p:ext uri="{BB962C8B-B14F-4D97-AF65-F5344CB8AC3E}">
        <p14:creationId xmlns:p14="http://schemas.microsoft.com/office/powerpoint/2010/main" val="294994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Los mediadores suelen ser abogados, aunque no siempre lo son. Sin embargo, cuando actúan en calidad de mediadores, no pueden dar asesoría legal a ninguna de las partes. El trabajo del mediador consiste en escuchar lo que piden ambas partes y tratar de ayudarlas a encontrar un término medio en el que ambas partes estén de acuerdo. Aunque la mediación puede ser un proceso extremadamente útil y eficaz, no le aporta nada a las partes si no son capaces de llegar a un acuerdo. En dicho caso, la causa simplemente pasará a una audiencia disputada y un juez tomará la decisión final tras escuchar a ambas partes. Además, es posible que las partes lleguen a acuerdos parciales (sobre determinadas cuestiones) y procedan a una audiencia en que se traten exclusivamente los asuntos restantes sobre los cuales no llegaron a un acuerdo.</a:t>
            </a:r>
          </a:p>
          <a:p>
            <a:pPr marL="0" marR="0">
              <a:lnSpc>
                <a:spcPct val="107000"/>
              </a:lnSpc>
              <a:spcBef>
                <a:spcPts val="0"/>
              </a:spcBef>
              <a:spcAft>
                <a:spcPts val="800"/>
              </a:spcAft>
            </a:pP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La Oficina de Resolución de Disputas ofrece sesiones de mediación más asequibles y acepta las exenciones de pago por presentación de la demanda como requisito previo para conceder una tarifa reducida para la mediación.  Las partes también pueden optar por recurrir a un mediador privado, cuyos honorarios pueden variar considerablemente. </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ES"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s-ES" sz="1800" kern="100" dirty="0">
                <a:effectLst/>
                <a:latin typeface="Calibri" panose="020F0502020204030204" pitchFamily="34" charset="0"/>
                <a:ea typeface="Calibri" panose="020F0502020204030204" pitchFamily="34" charset="0"/>
                <a:cs typeface="Calibri" panose="020F0502020204030204" pitchFamily="34" charset="0"/>
              </a:rPr>
              <a:t>Una vez finalizada la mediación, pregúntele a su mediador si le presentará un Acta de mediación al juez o si lo debe presentar usted. Dicha acta se tiene que presentar indistintamente de que se haya llegado a un acuerdo durante la mediación.</a:t>
            </a:r>
            <a:endParaRPr lang="es-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42821D-DCD8-4BEB-8D13-4CDD1D29D7BC}" type="slidenum">
              <a:rPr lang="en-US" smtClean="0"/>
              <a:t>10</a:t>
            </a:fld>
            <a:endParaRPr lang="en-US"/>
          </a:p>
        </p:txBody>
      </p:sp>
    </p:spTree>
    <p:extLst>
      <p:ext uri="{BB962C8B-B14F-4D97-AF65-F5344CB8AC3E}">
        <p14:creationId xmlns:p14="http://schemas.microsoft.com/office/powerpoint/2010/main" val="31591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42821D-DCD8-4BEB-8D13-4CDD1D29D7BC}" type="slidenum">
              <a:rPr lang="en-US" smtClean="0"/>
              <a:t>11</a:t>
            </a:fld>
            <a:endParaRPr lang="en-US"/>
          </a:p>
        </p:txBody>
      </p:sp>
    </p:spTree>
    <p:extLst>
      <p:ext uri="{BB962C8B-B14F-4D97-AF65-F5344CB8AC3E}">
        <p14:creationId xmlns:p14="http://schemas.microsoft.com/office/powerpoint/2010/main" val="168147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97BD-EBD5-C328-38A1-EC29E025DB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597ABC-2051-E992-4E64-96FE368F3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E11AC9-B2B6-92F0-E05B-A59AF943DEF2}"/>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5" name="Footer Placeholder 4">
            <a:extLst>
              <a:ext uri="{FF2B5EF4-FFF2-40B4-BE49-F238E27FC236}">
                <a16:creationId xmlns:a16="http://schemas.microsoft.com/office/drawing/2014/main" id="{94FFAC57-250C-63B8-0A71-018FBF832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977A4-B0A3-9791-6648-CBEE859649B7}"/>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08191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8546-3EB8-E593-B3E5-8C5BC0F31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A4A8B-D7BC-469D-5101-D5683F1C5A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738CC-EF82-17DD-14D9-9088B8E25C25}"/>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5" name="Footer Placeholder 4">
            <a:extLst>
              <a:ext uri="{FF2B5EF4-FFF2-40B4-BE49-F238E27FC236}">
                <a16:creationId xmlns:a16="http://schemas.microsoft.com/office/drawing/2014/main" id="{600E2935-48EA-0A4F-8594-25C000B7D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846C2-E32D-CEDF-4A51-D38D4B60C67A}"/>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76536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43F0C-ED59-5560-0EFC-B54B3E4FEE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9C5EF-3E50-6C36-D4BA-A8595D98D9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27095-A78F-4834-239D-6D0AB32CEAAB}"/>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5" name="Footer Placeholder 4">
            <a:extLst>
              <a:ext uri="{FF2B5EF4-FFF2-40B4-BE49-F238E27FC236}">
                <a16:creationId xmlns:a16="http://schemas.microsoft.com/office/drawing/2014/main" id="{622EE684-7FCA-9A9E-5B9C-AFB30DAF5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9FFC-17D7-E675-F67B-90658CBA6DBF}"/>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400187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80B0-3BFD-843E-8C44-3F43C2CFB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682437-37E8-2E07-C7D1-821432D0B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8DA1F-6B44-3C1F-B934-D217585934C1}"/>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5" name="Footer Placeholder 4">
            <a:extLst>
              <a:ext uri="{FF2B5EF4-FFF2-40B4-BE49-F238E27FC236}">
                <a16:creationId xmlns:a16="http://schemas.microsoft.com/office/drawing/2014/main" id="{DD2073FB-E7AF-D5C0-A4C4-F944A7DD1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3568D-E5DF-EA6B-B647-AD01F2633A5F}"/>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4351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1965-0CF4-5671-7F5D-579D15DBD3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2A5FD7-C5C1-D619-5FE5-6C6CEE6112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49697-F64C-03F6-FC22-46688EC662A2}"/>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5" name="Footer Placeholder 4">
            <a:extLst>
              <a:ext uri="{FF2B5EF4-FFF2-40B4-BE49-F238E27FC236}">
                <a16:creationId xmlns:a16="http://schemas.microsoft.com/office/drawing/2014/main" id="{F86D6DC8-D891-A9DC-0A9D-EEF2A8FF6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2F2FE-8CC9-4E10-6A91-7C70B4EA4BC9}"/>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239564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63406-9F76-1B5A-31A4-53C3FE294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02BC3-5C52-28B6-CC32-2E490D6F81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3EBE7-B8FF-C1D2-DE16-C84C51EB1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4F3FBA-6138-47FA-A57A-959E006DC9F6}"/>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6" name="Footer Placeholder 5">
            <a:extLst>
              <a:ext uri="{FF2B5EF4-FFF2-40B4-BE49-F238E27FC236}">
                <a16:creationId xmlns:a16="http://schemas.microsoft.com/office/drawing/2014/main" id="{29182CE7-AA7D-2631-369C-BFC35C234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0B57A-E2C7-43E1-1734-6F30EE262DF8}"/>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69347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7DB2-DD74-3894-CAEB-3A2A5920A4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E7883E-6086-84B8-1FA5-B8F1E10B9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AC93ED-F70C-EC21-679F-7AF6236A6B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A932E-78AC-9938-AB67-502ED6B01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02525-9EB6-71DA-0CDD-9A0E3875F1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4E850F-B886-57B0-9D44-C14A0A83AB44}"/>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8" name="Footer Placeholder 7">
            <a:extLst>
              <a:ext uri="{FF2B5EF4-FFF2-40B4-BE49-F238E27FC236}">
                <a16:creationId xmlns:a16="http://schemas.microsoft.com/office/drawing/2014/main" id="{CD6DE248-68B2-9E2B-5040-FA3D001C5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21E3F0-9001-187D-19DE-EEA9C1A630FF}"/>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206007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E1C8-A77B-F47A-F803-5314D0263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8ADBA1-92D3-831F-5E79-0D010B13BC0F}"/>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4" name="Footer Placeholder 3">
            <a:extLst>
              <a:ext uri="{FF2B5EF4-FFF2-40B4-BE49-F238E27FC236}">
                <a16:creationId xmlns:a16="http://schemas.microsoft.com/office/drawing/2014/main" id="{ACEEE8C9-4325-90D7-90BB-8F1B6C9D65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69DAAD-CB9B-499F-3BB6-C9059268CC59}"/>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70379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514B7-EA41-4EC1-7F3B-47547DF8A9D3}"/>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3" name="Footer Placeholder 2">
            <a:extLst>
              <a:ext uri="{FF2B5EF4-FFF2-40B4-BE49-F238E27FC236}">
                <a16:creationId xmlns:a16="http://schemas.microsoft.com/office/drawing/2014/main" id="{AF8D81EA-609E-9B5E-95F6-3E3C3E199E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A93C9D-7044-E5F6-8782-2142E166D80E}"/>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254490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3E30-B756-4384-6308-AA27257BB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A74DC2-27DB-4160-D9EF-60D3FCA9C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AA994-4BBF-C1AF-1333-C302099D5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1AC31-7F37-1985-EBB2-EED61D5742F0}"/>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6" name="Footer Placeholder 5">
            <a:extLst>
              <a:ext uri="{FF2B5EF4-FFF2-40B4-BE49-F238E27FC236}">
                <a16:creationId xmlns:a16="http://schemas.microsoft.com/office/drawing/2014/main" id="{1FEA6FFB-9EC4-9DA6-4DD9-FB729355A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424D4-3889-010B-5703-43E5AA89E244}"/>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142102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7790-7E23-8D38-34C0-EA3980D19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212F2E-8F64-5BF9-13B8-55A8E9C0A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5D646-7AF6-6970-0D12-797C63309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17F01-0EDB-606E-1432-354816B4A3E5}"/>
              </a:ext>
            </a:extLst>
          </p:cNvPr>
          <p:cNvSpPr>
            <a:spLocks noGrp="1"/>
          </p:cNvSpPr>
          <p:nvPr>
            <p:ph type="dt" sz="half" idx="10"/>
          </p:nvPr>
        </p:nvSpPr>
        <p:spPr/>
        <p:txBody>
          <a:bodyPr/>
          <a:lstStyle/>
          <a:p>
            <a:fld id="{A90C0237-42B7-4477-870A-56E5244931B9}" type="datetimeFigureOut">
              <a:rPr lang="en-US" smtClean="0"/>
              <a:t>10/8/2024</a:t>
            </a:fld>
            <a:endParaRPr lang="en-US"/>
          </a:p>
        </p:txBody>
      </p:sp>
      <p:sp>
        <p:nvSpPr>
          <p:cNvPr id="6" name="Footer Placeholder 5">
            <a:extLst>
              <a:ext uri="{FF2B5EF4-FFF2-40B4-BE49-F238E27FC236}">
                <a16:creationId xmlns:a16="http://schemas.microsoft.com/office/drawing/2014/main" id="{5F7CA5D6-6A6D-E17D-418F-6F4E969E3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A2E02-28B5-C9C4-25B2-24F48992E007}"/>
              </a:ext>
            </a:extLst>
          </p:cNvPr>
          <p:cNvSpPr>
            <a:spLocks noGrp="1"/>
          </p:cNvSpPr>
          <p:nvPr>
            <p:ph type="sldNum" sz="quarter" idx="12"/>
          </p:nvPr>
        </p:nvSpPr>
        <p:spPr/>
        <p:txBody>
          <a:bodyPr/>
          <a:lstStyle/>
          <a:p>
            <a:fld id="{D0473821-4286-40FA-8343-F8342F9779C3}" type="slidenum">
              <a:rPr lang="en-US" smtClean="0"/>
              <a:t>‹#›</a:t>
            </a:fld>
            <a:endParaRPr lang="en-US"/>
          </a:p>
        </p:txBody>
      </p:sp>
    </p:spTree>
    <p:extLst>
      <p:ext uri="{BB962C8B-B14F-4D97-AF65-F5344CB8AC3E}">
        <p14:creationId xmlns:p14="http://schemas.microsoft.com/office/powerpoint/2010/main" val="371035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45B29-1F83-7F38-8FF9-A335BF996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8C5A23-F0DE-2B10-B387-5C971C6431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5B926-067F-00ED-6174-670339FFE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0C0237-42B7-4477-870A-56E5244931B9}" type="datetimeFigureOut">
              <a:rPr lang="en-US" smtClean="0"/>
              <a:t>10/8/2024</a:t>
            </a:fld>
            <a:endParaRPr lang="en-US"/>
          </a:p>
        </p:txBody>
      </p:sp>
      <p:sp>
        <p:nvSpPr>
          <p:cNvPr id="5" name="Footer Placeholder 4">
            <a:extLst>
              <a:ext uri="{FF2B5EF4-FFF2-40B4-BE49-F238E27FC236}">
                <a16:creationId xmlns:a16="http://schemas.microsoft.com/office/drawing/2014/main" id="{47632E21-706F-1DC4-F2F8-9E130B716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5E661E8-55D3-8576-E0D9-D6F68B588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473821-4286-40FA-8343-F8342F9779C3}" type="slidenum">
              <a:rPr lang="en-US" smtClean="0"/>
              <a:t>‹#›</a:t>
            </a:fld>
            <a:endParaRPr lang="en-US"/>
          </a:p>
        </p:txBody>
      </p:sp>
    </p:spTree>
    <p:extLst>
      <p:ext uri="{BB962C8B-B14F-4D97-AF65-F5344CB8AC3E}">
        <p14:creationId xmlns:p14="http://schemas.microsoft.com/office/powerpoint/2010/main" val="394056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loradolegalservice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psghelps.org/" TargetMode="External"/><Relationship Id="rId4" Type="http://schemas.openxmlformats.org/officeDocument/2006/relationships/hyperlink" Target="https://www.licensedlawyer.org/c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 name="Title 1">
            <a:extLst>
              <a:ext uri="{FF2B5EF4-FFF2-40B4-BE49-F238E27FC236}">
                <a16:creationId xmlns:a16="http://schemas.microsoft.com/office/drawing/2014/main" id="{7103DAAB-E29E-1074-6E2F-9F0D11923C86}"/>
              </a:ext>
            </a:extLst>
          </p:cNvPr>
          <p:cNvSpPr>
            <a:spLocks noGrp="1"/>
          </p:cNvSpPr>
          <p:nvPr>
            <p:ph type="ctrTitle"/>
          </p:nvPr>
        </p:nvSpPr>
        <p:spPr>
          <a:xfrm>
            <a:off x="3371786" y="1741337"/>
            <a:ext cx="5975413" cy="2387918"/>
          </a:xfrm>
        </p:spPr>
        <p:txBody>
          <a:bodyPr anchor="b">
            <a:normAutofit/>
          </a:bodyPr>
          <a:lstStyle/>
          <a:p>
            <a:r>
              <a:rPr lang="es-ES_tradnl" sz="5200" b="1" noProof="0" dirty="0">
                <a:solidFill>
                  <a:schemeClr val="tx2"/>
                </a:solidFill>
              </a:rPr>
              <a:t>Divorcio </a:t>
            </a:r>
            <a:r>
              <a:rPr lang="es-ES_tradnl" sz="5200" b="1" dirty="0">
                <a:solidFill>
                  <a:schemeClr val="tx2"/>
                </a:solidFill>
              </a:rPr>
              <a:t>y</a:t>
            </a:r>
            <a:r>
              <a:rPr lang="es-ES_tradnl" sz="5200" b="1" noProof="0" dirty="0">
                <a:solidFill>
                  <a:schemeClr val="tx2"/>
                </a:solidFill>
              </a:rPr>
              <a:t> custodia</a:t>
            </a:r>
          </a:p>
        </p:txBody>
      </p:sp>
      <p:sp>
        <p:nvSpPr>
          <p:cNvPr id="3" name="Subtitle 2">
            <a:extLst>
              <a:ext uri="{FF2B5EF4-FFF2-40B4-BE49-F238E27FC236}">
                <a16:creationId xmlns:a16="http://schemas.microsoft.com/office/drawing/2014/main" id="{4C2E7C12-C4AF-0D33-D48A-59E3144593DB}"/>
              </a:ext>
            </a:extLst>
          </p:cNvPr>
          <p:cNvSpPr>
            <a:spLocks noGrp="1"/>
          </p:cNvSpPr>
          <p:nvPr>
            <p:ph type="subTitle" idx="1"/>
          </p:nvPr>
        </p:nvSpPr>
        <p:spPr>
          <a:xfrm>
            <a:off x="3371161" y="4200522"/>
            <a:ext cx="5449982" cy="682079"/>
          </a:xfrm>
        </p:spPr>
        <p:txBody>
          <a:bodyPr>
            <a:normAutofit fontScale="85000" lnSpcReduction="20000"/>
          </a:bodyPr>
          <a:lstStyle/>
          <a:p>
            <a:r>
              <a:rPr lang="es-ES_tradnl" noProof="0" dirty="0">
                <a:solidFill>
                  <a:schemeClr val="tx2"/>
                </a:solidFill>
              </a:rPr>
              <a:t>Metro </a:t>
            </a:r>
            <a:r>
              <a:rPr lang="es-ES_tradnl" noProof="0" dirty="0" err="1">
                <a:solidFill>
                  <a:schemeClr val="tx2"/>
                </a:solidFill>
              </a:rPr>
              <a:t>Volunteer</a:t>
            </a:r>
            <a:r>
              <a:rPr lang="es-ES_tradnl" noProof="0" dirty="0">
                <a:solidFill>
                  <a:schemeClr val="tx2"/>
                </a:solidFill>
              </a:rPr>
              <a:t> </a:t>
            </a:r>
            <a:r>
              <a:rPr lang="es-ES_tradnl" noProof="0" dirty="0" err="1">
                <a:solidFill>
                  <a:schemeClr val="tx2"/>
                </a:solidFill>
              </a:rPr>
              <a:t>Lawyers</a:t>
            </a:r>
            <a:endParaRPr lang="es-ES_tradnl" noProof="0" dirty="0">
              <a:solidFill>
                <a:schemeClr val="tx2"/>
              </a:solidFill>
            </a:endParaRPr>
          </a:p>
          <a:p>
            <a:r>
              <a:rPr lang="es-ES_tradnl" dirty="0">
                <a:solidFill>
                  <a:schemeClr val="tx2"/>
                </a:solidFill>
              </a:rPr>
              <a:t>(</a:t>
            </a:r>
            <a:r>
              <a:rPr lang="es-ES_tradnl" noProof="0" dirty="0">
                <a:solidFill>
                  <a:schemeClr val="tx2"/>
                </a:solidFill>
              </a:rPr>
              <a:t>Abogados voluntarios del área metropolitana</a:t>
            </a:r>
            <a:r>
              <a:rPr lang="es-ES_tradnl" dirty="0">
                <a:solidFill>
                  <a:schemeClr val="tx2"/>
                </a:solidFill>
              </a:rPr>
              <a:t>)</a:t>
            </a:r>
            <a:endParaRPr lang="es-ES_tradnl" noProof="0" dirty="0">
              <a:solidFill>
                <a:schemeClr val="tx2"/>
              </a:solidFill>
            </a:endParaRP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sz="800" noProof="0" dirty="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410434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2" name="Title 1">
            <a:extLst>
              <a:ext uri="{FF2B5EF4-FFF2-40B4-BE49-F238E27FC236}">
                <a16:creationId xmlns:a16="http://schemas.microsoft.com/office/drawing/2014/main" id="{7F925BE1-6340-C6D6-F77D-B85A9ED9501D}"/>
              </a:ext>
            </a:extLst>
          </p:cNvPr>
          <p:cNvSpPr>
            <a:spLocks noGrp="1"/>
          </p:cNvSpPr>
          <p:nvPr>
            <p:ph type="title"/>
          </p:nvPr>
        </p:nvSpPr>
        <p:spPr>
          <a:xfrm>
            <a:off x="804672" y="1401859"/>
            <a:ext cx="4130185" cy="4054282"/>
          </a:xfrm>
        </p:spPr>
        <p:txBody>
          <a:bodyPr>
            <a:normAutofit/>
          </a:bodyPr>
          <a:lstStyle/>
          <a:p>
            <a:r>
              <a:rPr lang="es-ES_tradnl" sz="4000" b="1" noProof="0" dirty="0">
                <a:solidFill>
                  <a:schemeClr val="tx2"/>
                </a:solidFill>
              </a:rPr>
              <a:t>Requisito de asistir a una sesión de mediación</a:t>
            </a:r>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4" name="Content Placeholder 3">
            <a:extLst>
              <a:ext uri="{FF2B5EF4-FFF2-40B4-BE49-F238E27FC236}">
                <a16:creationId xmlns:a16="http://schemas.microsoft.com/office/drawing/2014/main" id="{F3523F21-05BA-99BE-6AC7-C2C0DD85C0D9}"/>
              </a:ext>
            </a:extLst>
          </p:cNvPr>
          <p:cNvSpPr>
            <a:spLocks noGrp="1"/>
          </p:cNvSpPr>
          <p:nvPr>
            <p:ph idx="1"/>
          </p:nvPr>
        </p:nvSpPr>
        <p:spPr>
          <a:xfrm>
            <a:off x="5257800" y="1553134"/>
            <a:ext cx="6128539" cy="3751732"/>
          </a:xfrm>
        </p:spPr>
        <p:txBody>
          <a:bodyPr anchor="ctr">
            <a:normAutofit/>
          </a:bodyPr>
          <a:lstStyle/>
          <a:p>
            <a:pPr marL="0" indent="0">
              <a:buNone/>
            </a:pPr>
            <a:r>
              <a:rPr lang="es-ES_tradnl" sz="2400" noProof="0" dirty="0">
                <a:solidFill>
                  <a:schemeClr val="tx2"/>
                </a:solidFill>
              </a:rPr>
              <a:t>La mediación es un proceso en que un tercero neutral trabaja con ambas partes para tratar de llegar a un acuerdo. </a:t>
            </a:r>
            <a:r>
              <a:rPr lang="es-ES_tradnl" sz="2400" u="sng" noProof="0" dirty="0">
                <a:solidFill>
                  <a:schemeClr val="tx2"/>
                </a:solidFill>
              </a:rPr>
              <a:t>Se le exige a las partes participar en el proceso de mediación antes de la audiencia definitiva</a:t>
            </a:r>
            <a:r>
              <a:rPr lang="es-ES_tradnl" sz="2400" noProof="0" dirty="0">
                <a:solidFill>
                  <a:schemeClr val="tx2"/>
                </a:solidFill>
              </a:rPr>
              <a:t>.</a:t>
            </a:r>
          </a:p>
          <a:p>
            <a:pPr marL="0" indent="0">
              <a:buNone/>
            </a:pPr>
            <a:endParaRPr lang="es-ES_tradnl" sz="2400" noProof="0" dirty="0">
              <a:solidFill>
                <a:schemeClr val="tx2"/>
              </a:solidFill>
            </a:endParaRPr>
          </a:p>
          <a:p>
            <a:pPr marL="514350" indent="-514350">
              <a:buAutoNum type="arabicPeriod"/>
            </a:pPr>
            <a:r>
              <a:rPr lang="es-ES_tradnl" sz="2400" b="1" noProof="0" dirty="0">
                <a:solidFill>
                  <a:schemeClr val="tx2"/>
                </a:solidFill>
              </a:rPr>
              <a:t>Oficina de Resolución de Disputas (ODR)</a:t>
            </a:r>
          </a:p>
          <a:p>
            <a:pPr marL="514350" indent="-514350">
              <a:buAutoNum type="arabicPeriod"/>
            </a:pPr>
            <a:r>
              <a:rPr lang="es-ES_tradnl" sz="2400" b="1" noProof="0" dirty="0">
                <a:solidFill>
                  <a:schemeClr val="tx2"/>
                </a:solidFill>
              </a:rPr>
              <a:t>Mediadores privados</a:t>
            </a:r>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375317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 name="Title 1">
            <a:extLst>
              <a:ext uri="{FF2B5EF4-FFF2-40B4-BE49-F238E27FC236}">
                <a16:creationId xmlns:a16="http://schemas.microsoft.com/office/drawing/2014/main" id="{1668C7BE-6853-A0DA-0486-02DFF63DC657}"/>
              </a:ext>
            </a:extLst>
          </p:cNvPr>
          <p:cNvSpPr>
            <a:spLocks noGrp="1"/>
          </p:cNvSpPr>
          <p:nvPr>
            <p:ph type="title"/>
          </p:nvPr>
        </p:nvSpPr>
        <p:spPr>
          <a:xfrm>
            <a:off x="6096000" y="2123411"/>
            <a:ext cx="5730240" cy="2960889"/>
          </a:xfrm>
        </p:spPr>
        <p:txBody>
          <a:bodyPr>
            <a:normAutofit/>
          </a:bodyPr>
          <a:lstStyle/>
          <a:p>
            <a:r>
              <a:rPr lang="es-ES_tradnl" sz="6000" b="1" noProof="0" dirty="0">
                <a:solidFill>
                  <a:schemeClr val="tx2"/>
                </a:solidFill>
              </a:rPr>
              <a:t>Preparación para una audiencia</a:t>
            </a:r>
          </a:p>
        </p:txBody>
      </p:sp>
      <p:pic>
        <p:nvPicPr>
          <p:cNvPr id="7" name="Graphic 6" descr="Gavel">
            <a:extLst>
              <a:ext uri="{FF2B5EF4-FFF2-40B4-BE49-F238E27FC236}">
                <a16:creationId xmlns:a16="http://schemas.microsoft.com/office/drawing/2014/main" id="{80269B08-D9E5-3860-0198-7A2E72998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1266415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1" name="Rectangle 1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2" name="Title 1">
            <a:extLst>
              <a:ext uri="{FF2B5EF4-FFF2-40B4-BE49-F238E27FC236}">
                <a16:creationId xmlns:a16="http://schemas.microsoft.com/office/drawing/2014/main" id="{BD443099-5E30-5223-6145-192B98757488}"/>
              </a:ext>
            </a:extLst>
          </p:cNvPr>
          <p:cNvSpPr>
            <a:spLocks noGrp="1"/>
          </p:cNvSpPr>
          <p:nvPr>
            <p:ph type="title"/>
          </p:nvPr>
        </p:nvSpPr>
        <p:spPr>
          <a:xfrm>
            <a:off x="1179226" y="1280679"/>
            <a:ext cx="9833548" cy="1325563"/>
          </a:xfrm>
        </p:spPr>
        <p:txBody>
          <a:bodyPr anchor="b">
            <a:normAutofit/>
          </a:bodyPr>
          <a:lstStyle/>
          <a:p>
            <a:pPr algn="ctr"/>
            <a:r>
              <a:rPr lang="es-ES_tradnl" b="1" noProof="0" dirty="0">
                <a:solidFill>
                  <a:schemeClr val="tx2"/>
                </a:solidFill>
              </a:rPr>
              <a:t>Documentos a presentar antes de la audiencia</a:t>
            </a:r>
          </a:p>
        </p:txBody>
      </p:sp>
      <p:grpSp>
        <p:nvGrpSpPr>
          <p:cNvPr id="13" name="Group 1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5" name="Freeform: Shape 1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6" name="Freeform: Shape 1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7" name="Freeform: Shape 1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4" name="Content Placeholder 2">
            <a:extLst>
              <a:ext uri="{FF2B5EF4-FFF2-40B4-BE49-F238E27FC236}">
                <a16:creationId xmlns:a16="http://schemas.microsoft.com/office/drawing/2014/main" id="{AB0355E1-81F1-95F7-C1EA-2C9CB5A74FC7}"/>
              </a:ext>
            </a:extLst>
          </p:cNvPr>
          <p:cNvSpPr>
            <a:spLocks noGrp="1"/>
          </p:cNvSpPr>
          <p:nvPr>
            <p:ph idx="1"/>
          </p:nvPr>
        </p:nvSpPr>
        <p:spPr>
          <a:xfrm>
            <a:off x="1179226" y="2890979"/>
            <a:ext cx="9833548" cy="2693976"/>
          </a:xfrm>
        </p:spPr>
        <p:txBody>
          <a:bodyPr>
            <a:normAutofit/>
          </a:bodyPr>
          <a:lstStyle/>
          <a:p>
            <a:pPr marL="342900" indent="-342900">
              <a:buFont typeface="+mj-lt"/>
              <a:buAutoNum type="arabicPeriod"/>
            </a:pPr>
            <a:r>
              <a:rPr lang="es-ES_tradnl" sz="2400" noProof="0" dirty="0">
                <a:solidFill>
                  <a:schemeClr val="tx2"/>
                </a:solidFill>
              </a:rPr>
              <a:t>Certificado conjunto de tramitación del juicio/Declaración previa al juicio</a:t>
            </a:r>
            <a:endParaRPr lang="es-ES_tradnl" sz="2400" noProof="0" dirty="0">
              <a:solidFill>
                <a:schemeClr val="tx2"/>
              </a:solidFill>
              <a:highlight>
                <a:srgbClr val="00FF00"/>
              </a:highlight>
            </a:endParaRPr>
          </a:p>
          <a:p>
            <a:pPr marL="342900" indent="-342900">
              <a:buFont typeface="+mj-lt"/>
              <a:buAutoNum type="arabicPeriod"/>
            </a:pPr>
            <a:r>
              <a:rPr lang="es-ES_tradnl" sz="2400" noProof="0" dirty="0">
                <a:solidFill>
                  <a:schemeClr val="tx2"/>
                </a:solidFill>
              </a:rPr>
              <a:t>Acuerdo financiero y sobre los bienes conyugales – JDF 1115</a:t>
            </a:r>
          </a:p>
          <a:p>
            <a:pPr marL="342900" indent="-342900">
              <a:buFont typeface="+mj-lt"/>
              <a:buAutoNum type="arabicPeriod"/>
            </a:pPr>
            <a:r>
              <a:rPr lang="es-ES_tradnl" sz="2400" noProof="0" dirty="0">
                <a:solidFill>
                  <a:schemeClr val="tx2"/>
                </a:solidFill>
              </a:rPr>
              <a:t>Plan de crianza – JDF 1113</a:t>
            </a:r>
          </a:p>
          <a:p>
            <a:pPr marL="342900" indent="-342900">
              <a:buFont typeface="+mj-lt"/>
              <a:buAutoNum type="arabicPeriod"/>
            </a:pPr>
            <a:r>
              <a:rPr lang="es-ES_tradnl" sz="2400" noProof="0" dirty="0">
                <a:solidFill>
                  <a:schemeClr val="tx2"/>
                </a:solidFill>
              </a:rPr>
              <a:t>Hoja para el cálculo de la manutención infantil</a:t>
            </a:r>
          </a:p>
          <a:p>
            <a:pPr marL="342900" indent="-342900">
              <a:buFont typeface="+mj-lt"/>
              <a:buAutoNum type="arabicPeriod"/>
            </a:pPr>
            <a:r>
              <a:rPr lang="es-ES_tradnl" sz="2400" noProof="0" dirty="0">
                <a:solidFill>
                  <a:schemeClr val="tx2"/>
                </a:solidFill>
              </a:rPr>
              <a:t>Notificación de manutención conyugal</a:t>
            </a:r>
          </a:p>
          <a:p>
            <a:pPr marL="0" indent="0">
              <a:buNone/>
            </a:pPr>
            <a:endParaRPr lang="es-ES_tradnl" sz="2400" noProof="0" dirty="0">
              <a:solidFill>
                <a:schemeClr val="tx2"/>
              </a:solidFill>
            </a:endParaRPr>
          </a:p>
        </p:txBody>
      </p:sp>
      <p:grpSp>
        <p:nvGrpSpPr>
          <p:cNvPr id="19" name="Group 1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0" name="Freeform: Shape 1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1" name="Freeform: Shape 2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2" name="Freeform: Shape 2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3" name="Freeform: Shape 2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344666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2" name="Title 1">
            <a:extLst>
              <a:ext uri="{FF2B5EF4-FFF2-40B4-BE49-F238E27FC236}">
                <a16:creationId xmlns:a16="http://schemas.microsoft.com/office/drawing/2014/main" id="{3AF633E3-8C66-053A-4883-9F150115053C}"/>
              </a:ext>
            </a:extLst>
          </p:cNvPr>
          <p:cNvSpPr>
            <a:spLocks noGrp="1"/>
          </p:cNvSpPr>
          <p:nvPr>
            <p:ph type="title"/>
          </p:nvPr>
        </p:nvSpPr>
        <p:spPr>
          <a:xfrm>
            <a:off x="1178564" y="43629"/>
            <a:ext cx="9833548" cy="1325563"/>
          </a:xfrm>
        </p:spPr>
        <p:txBody>
          <a:bodyPr anchor="b">
            <a:normAutofit/>
          </a:bodyPr>
          <a:lstStyle/>
          <a:p>
            <a:pPr algn="ctr"/>
            <a:r>
              <a:rPr lang="es-ES_tradnl" sz="3600" b="1" noProof="0" dirty="0">
                <a:solidFill>
                  <a:schemeClr val="tx2"/>
                </a:solidFill>
              </a:rPr>
              <a:t>Normas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3" name="Content Placeholder 2">
            <a:extLst>
              <a:ext uri="{FF2B5EF4-FFF2-40B4-BE49-F238E27FC236}">
                <a16:creationId xmlns:a16="http://schemas.microsoft.com/office/drawing/2014/main" id="{75EBAE06-5BA0-5202-5D7C-D6C5BE0E31FC}"/>
              </a:ext>
            </a:extLst>
          </p:cNvPr>
          <p:cNvSpPr>
            <a:spLocks noGrp="1"/>
          </p:cNvSpPr>
          <p:nvPr>
            <p:ph idx="1"/>
          </p:nvPr>
        </p:nvSpPr>
        <p:spPr>
          <a:xfrm>
            <a:off x="553358" y="1787989"/>
            <a:ext cx="5145707" cy="2457269"/>
          </a:xfrm>
        </p:spPr>
        <p:txBody>
          <a:bodyPr>
            <a:normAutofit fontScale="85000" lnSpcReduction="20000"/>
          </a:bodyPr>
          <a:lstStyle/>
          <a:p>
            <a:pPr marL="0" indent="0" algn="ctr">
              <a:buNone/>
            </a:pPr>
            <a:r>
              <a:rPr lang="es-ES_tradnl" b="1" u="sng" noProof="0" dirty="0">
                <a:solidFill>
                  <a:schemeClr val="tx2"/>
                </a:solidFill>
              </a:rPr>
              <a:t>Factores del interés superior del menor</a:t>
            </a:r>
          </a:p>
          <a:p>
            <a:pPr marL="0" indent="0" algn="ctr">
              <a:buNone/>
            </a:pPr>
            <a:r>
              <a:rPr lang="es-ES_tradnl" sz="2800" noProof="0" dirty="0">
                <a:solidFill>
                  <a:schemeClr val="tx2"/>
                </a:solidFill>
              </a:rPr>
              <a:t>Para todos los asuntos que afectan a niños menores, la preocupación principal del juez es garantizar que toda decisión proteja el interés superior del menor.</a:t>
            </a:r>
          </a:p>
          <a:p>
            <a:pPr marL="0" indent="0" algn="ctr">
              <a:buNone/>
            </a:pPr>
            <a:r>
              <a:rPr lang="es-ES_tradnl" sz="2800" b="1" noProof="0" dirty="0">
                <a:solidFill>
                  <a:schemeClr val="tx2"/>
                </a:solidFill>
              </a:rPr>
              <a:t>C.R.S. 14-10-124</a:t>
            </a:r>
            <a:endParaRPr lang="es-ES_tradnl" sz="2400" b="1" noProof="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11" name="Content Placeholder 2">
            <a:extLst>
              <a:ext uri="{FF2B5EF4-FFF2-40B4-BE49-F238E27FC236}">
                <a16:creationId xmlns:a16="http://schemas.microsoft.com/office/drawing/2014/main" id="{3C0DB161-C184-70F1-01C7-3C782E74E561}"/>
              </a:ext>
            </a:extLst>
          </p:cNvPr>
          <p:cNvSpPr txBox="1">
            <a:spLocks/>
          </p:cNvSpPr>
          <p:nvPr/>
        </p:nvSpPr>
        <p:spPr>
          <a:xfrm>
            <a:off x="5737657" y="1803192"/>
            <a:ext cx="6039815" cy="3184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_tradnl" sz="3000" b="1" u="sng" noProof="0" dirty="0">
                <a:solidFill>
                  <a:schemeClr val="tx2"/>
                </a:solidFill>
              </a:rPr>
              <a:t>División equitativa</a:t>
            </a:r>
          </a:p>
          <a:p>
            <a:pPr marL="0" indent="0" algn="ctr">
              <a:buFont typeface="Arial" panose="020B0604020202020204" pitchFamily="34" charset="0"/>
              <a:buNone/>
            </a:pPr>
            <a:r>
              <a:rPr lang="es-ES_tradnl" sz="2400" noProof="0" dirty="0">
                <a:solidFill>
                  <a:schemeClr val="tx2"/>
                </a:solidFill>
              </a:rPr>
              <a:t>El juez intentará dividir todos los bienes conyugales de la manera más equitativa posible, pero la ley no exige una distribución del 50% de los bienes conyugales para cada uno.</a:t>
            </a:r>
          </a:p>
          <a:p>
            <a:pPr marL="0" indent="0" algn="ctr">
              <a:buFont typeface="Arial" panose="020B0604020202020204" pitchFamily="34" charset="0"/>
              <a:buNone/>
            </a:pPr>
            <a:r>
              <a:rPr lang="es-ES_tradnl" sz="2400" noProof="0" dirty="0">
                <a:solidFill>
                  <a:schemeClr val="tx2"/>
                </a:solidFill>
              </a:rPr>
              <a:t>Los bienes conyugales incluyen </a:t>
            </a:r>
            <a:r>
              <a:rPr lang="es-ES_tradnl" sz="2400" i="1" noProof="0" dirty="0">
                <a:solidFill>
                  <a:schemeClr val="tx2"/>
                </a:solidFill>
              </a:rPr>
              <a:t>todo</a:t>
            </a:r>
            <a:r>
              <a:rPr lang="es-ES_tradnl" sz="2400" noProof="0" dirty="0">
                <a:solidFill>
                  <a:schemeClr val="tx2"/>
                </a:solidFill>
              </a:rPr>
              <a:t> bien adquirido (o deuda en que haya incurrido) cualquiera de las partes durante el matrimonio indistintamente del nombre al cual esté registrado el bien o la deuda.</a:t>
            </a:r>
          </a:p>
        </p:txBody>
      </p:sp>
    </p:spTree>
    <p:extLst>
      <p:ext uri="{BB962C8B-B14F-4D97-AF65-F5344CB8AC3E}">
        <p14:creationId xmlns:p14="http://schemas.microsoft.com/office/powerpoint/2010/main" val="130073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E092-CBDA-9270-26E8-096D7E9E31C7}"/>
              </a:ext>
            </a:extLst>
          </p:cNvPr>
          <p:cNvSpPr>
            <a:spLocks noGrp="1"/>
          </p:cNvSpPr>
          <p:nvPr>
            <p:ph type="title"/>
          </p:nvPr>
        </p:nvSpPr>
        <p:spPr/>
        <p:txBody>
          <a:bodyPr>
            <a:normAutofit/>
          </a:bodyPr>
          <a:lstStyle/>
          <a:p>
            <a:r>
              <a:rPr lang="es-ES_tradnl" sz="4800" b="1" i="1" noProof="0" dirty="0"/>
              <a:t>Metro </a:t>
            </a:r>
            <a:r>
              <a:rPr lang="es-ES_tradnl" sz="4800" b="1" i="1" noProof="0" dirty="0" err="1"/>
              <a:t>Volunteer</a:t>
            </a:r>
            <a:r>
              <a:rPr lang="es-ES_tradnl" sz="4800" b="1" i="1" noProof="0" dirty="0"/>
              <a:t> </a:t>
            </a:r>
            <a:r>
              <a:rPr lang="es-ES_tradnl" sz="4800" b="1" i="1" noProof="0" dirty="0" err="1"/>
              <a:t>Lawyers</a:t>
            </a:r>
            <a:r>
              <a:rPr lang="es-ES_tradnl" sz="4800" b="1" i="1" noProof="0" dirty="0"/>
              <a:t> </a:t>
            </a:r>
          </a:p>
        </p:txBody>
      </p:sp>
      <p:graphicFrame>
        <p:nvGraphicFramePr>
          <p:cNvPr id="5" name="Content Placeholder 2">
            <a:extLst>
              <a:ext uri="{FF2B5EF4-FFF2-40B4-BE49-F238E27FC236}">
                <a16:creationId xmlns:a16="http://schemas.microsoft.com/office/drawing/2014/main" id="{1A7BD746-A4DB-177B-9B29-77F7E11B2A73}"/>
              </a:ext>
            </a:extLst>
          </p:cNvPr>
          <p:cNvGraphicFramePr>
            <a:graphicFrameLocks noGrp="1"/>
          </p:cNvGraphicFramePr>
          <p:nvPr>
            <p:ph idx="1"/>
            <p:extLst>
              <p:ext uri="{D42A27DB-BD31-4B8C-83A1-F6EECF244321}">
                <p14:modId xmlns:p14="http://schemas.microsoft.com/office/powerpoint/2010/main" val="18029271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2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8" name="Rectangle 37">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nvGrpSpPr>
          <p:cNvPr id="39" name="Group 38">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2" name="Title 1">
            <a:extLst>
              <a:ext uri="{FF2B5EF4-FFF2-40B4-BE49-F238E27FC236}">
                <a16:creationId xmlns:a16="http://schemas.microsoft.com/office/drawing/2014/main" id="{A28D038B-F13B-46A9-1CA9-442E73785AF6}"/>
              </a:ext>
            </a:extLst>
          </p:cNvPr>
          <p:cNvSpPr>
            <a:spLocks noGrp="1"/>
          </p:cNvSpPr>
          <p:nvPr>
            <p:ph type="title"/>
          </p:nvPr>
        </p:nvSpPr>
        <p:spPr>
          <a:xfrm>
            <a:off x="5626419" y="317233"/>
            <a:ext cx="5754696" cy="1837349"/>
          </a:xfrm>
        </p:spPr>
        <p:txBody>
          <a:bodyPr>
            <a:normAutofit/>
          </a:bodyPr>
          <a:lstStyle/>
          <a:p>
            <a:pPr algn="ctr"/>
            <a:r>
              <a:rPr lang="es-ES_tradnl" sz="4800" b="1" noProof="0" dirty="0">
                <a:solidFill>
                  <a:schemeClr val="tx2"/>
                </a:solidFill>
              </a:rPr>
              <a:t>Recursos adicionales</a:t>
            </a:r>
          </a:p>
        </p:txBody>
      </p:sp>
      <p:grpSp>
        <p:nvGrpSpPr>
          <p:cNvPr id="40" name="Group 39">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sz="800" noProof="0" dirty="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7" name="Content Placeholder 2">
            <a:extLst>
              <a:ext uri="{FF2B5EF4-FFF2-40B4-BE49-F238E27FC236}">
                <a16:creationId xmlns:a16="http://schemas.microsoft.com/office/drawing/2014/main" id="{B45B32F8-2055-E997-E1D6-156134DBA0A7}"/>
              </a:ext>
            </a:extLst>
          </p:cNvPr>
          <p:cNvSpPr txBox="1">
            <a:spLocks/>
          </p:cNvSpPr>
          <p:nvPr/>
        </p:nvSpPr>
        <p:spPr>
          <a:xfrm>
            <a:off x="379160" y="2736533"/>
            <a:ext cx="4013603" cy="338504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b="1" noProof="0" dirty="0">
                <a:solidFill>
                  <a:schemeClr val="tx2"/>
                </a:solidFill>
              </a:rPr>
              <a:t>Colorado Legal </a:t>
            </a:r>
            <a:r>
              <a:rPr lang="es-ES_tradnl" b="1" noProof="0" dirty="0" err="1">
                <a:solidFill>
                  <a:schemeClr val="tx2"/>
                </a:solidFill>
              </a:rPr>
              <a:t>Services</a:t>
            </a:r>
            <a:endParaRPr lang="es-ES_tradnl" b="1" noProof="0" dirty="0">
              <a:solidFill>
                <a:schemeClr val="tx2"/>
              </a:solidFill>
            </a:endParaRPr>
          </a:p>
          <a:p>
            <a:pPr marL="0" indent="0">
              <a:buNone/>
            </a:pPr>
            <a:r>
              <a:rPr lang="es-ES_tradnl" sz="2000" noProof="0" dirty="0">
                <a:solidFill>
                  <a:schemeClr val="tx2"/>
                </a:solidFill>
              </a:rPr>
              <a:t>Para asuntos de derecho doméstico y de familia llame al </a:t>
            </a:r>
            <a:r>
              <a:rPr lang="es-ES_tradnl" sz="2000" b="1" noProof="0" dirty="0">
                <a:solidFill>
                  <a:schemeClr val="tx2"/>
                </a:solidFill>
              </a:rPr>
              <a:t>303-837-1313</a:t>
            </a:r>
            <a:r>
              <a:rPr lang="es-ES_tradnl" sz="2000" noProof="0" dirty="0">
                <a:solidFill>
                  <a:schemeClr val="tx2"/>
                </a:solidFill>
              </a:rPr>
              <a:t> en el horario de 9:00 a.m. a 3 p.m. - lunes, martes, jueves y viernes (cerrado los miércoles).</a:t>
            </a:r>
          </a:p>
          <a:p>
            <a:pPr marL="0" indent="0">
              <a:buNone/>
            </a:pPr>
            <a:endParaRPr lang="es-ES_tradnl" sz="2000" noProof="0" dirty="0">
              <a:solidFill>
                <a:schemeClr val="tx2"/>
              </a:solidFill>
            </a:endParaRPr>
          </a:p>
          <a:p>
            <a:pPr marL="0" indent="0">
              <a:buNone/>
            </a:pPr>
            <a:r>
              <a:rPr lang="es-ES_tradnl" sz="2000" noProof="0" dirty="0">
                <a:solidFill>
                  <a:schemeClr val="tx2"/>
                </a:solidFill>
                <a:hlinkClick r:id="rId3"/>
              </a:rPr>
              <a:t>https://www.coloradolegalservices.org/</a:t>
            </a:r>
            <a:endParaRPr lang="es-ES_tradnl" sz="2000" noProof="0" dirty="0">
              <a:solidFill>
                <a:schemeClr val="tx2"/>
              </a:solidFill>
            </a:endParaRPr>
          </a:p>
        </p:txBody>
      </p:sp>
      <p:sp>
        <p:nvSpPr>
          <p:cNvPr id="42" name="Content Placeholder 2">
            <a:extLst>
              <a:ext uri="{FF2B5EF4-FFF2-40B4-BE49-F238E27FC236}">
                <a16:creationId xmlns:a16="http://schemas.microsoft.com/office/drawing/2014/main" id="{A7FA4988-3BDC-0D06-EB1B-6C264B989970}"/>
              </a:ext>
            </a:extLst>
          </p:cNvPr>
          <p:cNvSpPr txBox="1">
            <a:spLocks/>
          </p:cNvSpPr>
          <p:nvPr/>
        </p:nvSpPr>
        <p:spPr>
          <a:xfrm>
            <a:off x="4634188" y="2651189"/>
            <a:ext cx="3558306" cy="371020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b="1" noProof="0" dirty="0">
                <a:solidFill>
                  <a:schemeClr val="tx2"/>
                </a:solidFill>
              </a:rPr>
              <a:t>Abogados con matrícula profesional</a:t>
            </a:r>
          </a:p>
          <a:p>
            <a:pPr marL="0" indent="0">
              <a:buNone/>
            </a:pPr>
            <a:r>
              <a:rPr lang="es-ES_tradnl" sz="2000" noProof="0" dirty="0">
                <a:solidFill>
                  <a:schemeClr val="tx2"/>
                </a:solidFill>
              </a:rPr>
              <a:t>Herramienta de búsqueda para opciones de representación legal con honorarios reducidos/flexibles. Las opciones pueden incluir contratos de tarifa fija o de escala móvil.</a:t>
            </a:r>
          </a:p>
          <a:p>
            <a:pPr marL="0" indent="0">
              <a:buNone/>
            </a:pPr>
            <a:endParaRPr lang="es-ES_tradnl" sz="2000" noProof="0" dirty="0">
              <a:solidFill>
                <a:schemeClr val="tx2"/>
              </a:solidFill>
            </a:endParaRPr>
          </a:p>
          <a:p>
            <a:pPr marL="0" indent="0">
              <a:buNone/>
            </a:pPr>
            <a:r>
              <a:rPr lang="es-ES_tradnl" sz="2000" noProof="0" dirty="0">
                <a:solidFill>
                  <a:schemeClr val="tx2"/>
                </a:solidFill>
                <a:hlinkClick r:id="rId4"/>
              </a:rPr>
              <a:t>https://www.licensedlawyer.org/co</a:t>
            </a:r>
            <a:endParaRPr lang="es-ES_tradnl" sz="2000" noProof="0" dirty="0">
              <a:solidFill>
                <a:schemeClr val="tx2"/>
              </a:solidFill>
            </a:endParaRPr>
          </a:p>
        </p:txBody>
      </p:sp>
      <p:sp>
        <p:nvSpPr>
          <p:cNvPr id="43" name="Content Placeholder 2">
            <a:extLst>
              <a:ext uri="{FF2B5EF4-FFF2-40B4-BE49-F238E27FC236}">
                <a16:creationId xmlns:a16="http://schemas.microsoft.com/office/drawing/2014/main" id="{F589F3DF-9E0C-9813-FA02-99E3D21CD298}"/>
              </a:ext>
            </a:extLst>
          </p:cNvPr>
          <p:cNvSpPr txBox="1">
            <a:spLocks/>
          </p:cNvSpPr>
          <p:nvPr/>
        </p:nvSpPr>
        <p:spPr>
          <a:xfrm>
            <a:off x="8501693" y="2651188"/>
            <a:ext cx="3558306" cy="37102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b="1" noProof="0" dirty="0">
                <a:solidFill>
                  <a:schemeClr val="tx2"/>
                </a:solidFill>
              </a:rPr>
              <a:t>Project </a:t>
            </a:r>
            <a:r>
              <a:rPr lang="es-ES_tradnl" b="1" noProof="0" dirty="0" err="1">
                <a:solidFill>
                  <a:schemeClr val="tx2"/>
                </a:solidFill>
              </a:rPr>
              <a:t>Safeguard</a:t>
            </a:r>
            <a:endParaRPr lang="es-ES_tradnl" b="1" noProof="0" dirty="0">
              <a:solidFill>
                <a:schemeClr val="tx2"/>
              </a:solidFill>
            </a:endParaRPr>
          </a:p>
          <a:p>
            <a:pPr marL="0" indent="0">
              <a:buNone/>
            </a:pPr>
            <a:r>
              <a:rPr lang="es-ES_tradnl" sz="2000" noProof="0" dirty="0">
                <a:solidFill>
                  <a:schemeClr val="tx2"/>
                </a:solidFill>
              </a:rPr>
              <a:t>Proporciona ayuda con órdenes de protección civil para víctimas de violencia doméstica</a:t>
            </a:r>
          </a:p>
          <a:p>
            <a:pPr marL="0" indent="0">
              <a:buNone/>
            </a:pPr>
            <a:endParaRPr lang="es-ES_tradnl" sz="2000" noProof="0" dirty="0">
              <a:solidFill>
                <a:schemeClr val="tx2"/>
              </a:solidFill>
            </a:endParaRPr>
          </a:p>
          <a:p>
            <a:pPr marL="0" indent="0">
              <a:buNone/>
            </a:pPr>
            <a:r>
              <a:rPr lang="es-ES_tradnl" sz="2000" noProof="0" dirty="0">
                <a:solidFill>
                  <a:schemeClr val="tx2"/>
                </a:solidFill>
                <a:hlinkClick r:id="rId5"/>
              </a:rPr>
              <a:t>https://psghelps.org/</a:t>
            </a:r>
            <a:endParaRPr lang="es-ES_tradnl" sz="2000" noProof="0" dirty="0">
              <a:solidFill>
                <a:schemeClr val="tx2"/>
              </a:solidFill>
            </a:endParaRPr>
          </a:p>
        </p:txBody>
      </p:sp>
    </p:spTree>
    <p:extLst>
      <p:ext uri="{BB962C8B-B14F-4D97-AF65-F5344CB8AC3E}">
        <p14:creationId xmlns:p14="http://schemas.microsoft.com/office/powerpoint/2010/main" val="40525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1"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13"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nvGrpSpPr>
          <p:cNvPr id="15"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7"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1"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solidFill>
                  <a:schemeClr val="lt1"/>
                </a:solidFill>
              </a:endParaRPr>
            </a:p>
          </p:txBody>
        </p:sp>
      </p:grpSp>
      <p:sp>
        <p:nvSpPr>
          <p:cNvPr id="4" name="Title 3">
            <a:extLst>
              <a:ext uri="{FF2B5EF4-FFF2-40B4-BE49-F238E27FC236}">
                <a16:creationId xmlns:a16="http://schemas.microsoft.com/office/drawing/2014/main" id="{1ACD26EC-5A98-50D9-3F03-3CDD9C7D423D}"/>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s-ES_tradnl" sz="5200" kern="1200" noProof="0" dirty="0">
                <a:solidFill>
                  <a:schemeClr val="tx2"/>
                </a:solidFill>
                <a:latin typeface="+mj-lt"/>
                <a:ea typeface="+mj-ea"/>
                <a:cs typeface="+mj-cs"/>
              </a:rPr>
              <a:t>¿Preguntas?</a:t>
            </a: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sz="800" noProof="0" dirty="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sz="800" noProof="0" dirty="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52015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grpSp>
      <p:sp>
        <p:nvSpPr>
          <p:cNvPr id="2" name="Title 1">
            <a:extLst>
              <a:ext uri="{FF2B5EF4-FFF2-40B4-BE49-F238E27FC236}">
                <a16:creationId xmlns:a16="http://schemas.microsoft.com/office/drawing/2014/main" id="{D574B26F-673C-EC49-E8AE-4DEDAAB49B31}"/>
              </a:ext>
            </a:extLst>
          </p:cNvPr>
          <p:cNvSpPr>
            <a:spLocks noGrp="1"/>
          </p:cNvSpPr>
          <p:nvPr>
            <p:ph type="title"/>
          </p:nvPr>
        </p:nvSpPr>
        <p:spPr>
          <a:xfrm>
            <a:off x="640080" y="1243013"/>
            <a:ext cx="3855720" cy="4371974"/>
          </a:xfrm>
        </p:spPr>
        <p:txBody>
          <a:bodyPr>
            <a:normAutofit/>
          </a:bodyPr>
          <a:lstStyle/>
          <a:p>
            <a:r>
              <a:rPr lang="es-ES_tradnl" sz="3600" noProof="0" dirty="0">
                <a:solidFill>
                  <a:schemeClr val="tx2"/>
                </a:solidFill>
              </a:rPr>
              <a:t>Terminología</a:t>
            </a:r>
          </a:p>
        </p:txBody>
      </p:sp>
      <p:sp>
        <p:nvSpPr>
          <p:cNvPr id="3" name="Content Placeholder 2">
            <a:extLst>
              <a:ext uri="{FF2B5EF4-FFF2-40B4-BE49-F238E27FC236}">
                <a16:creationId xmlns:a16="http://schemas.microsoft.com/office/drawing/2014/main" id="{F91E02A4-5912-0F7B-2E40-68D245B952DD}"/>
              </a:ext>
            </a:extLst>
          </p:cNvPr>
          <p:cNvSpPr>
            <a:spLocks noGrp="1"/>
          </p:cNvSpPr>
          <p:nvPr>
            <p:ph idx="1"/>
          </p:nvPr>
        </p:nvSpPr>
        <p:spPr>
          <a:xfrm>
            <a:off x="6172200" y="804672"/>
            <a:ext cx="5221224" cy="5230368"/>
          </a:xfrm>
        </p:spPr>
        <p:txBody>
          <a:bodyPr anchor="ctr">
            <a:noAutofit/>
          </a:bodyPr>
          <a:lstStyle/>
          <a:p>
            <a:pPr marL="0" indent="0">
              <a:buNone/>
            </a:pPr>
            <a:r>
              <a:rPr lang="es-ES_tradnl" b="1" noProof="0" dirty="0">
                <a:solidFill>
                  <a:schemeClr val="tx2"/>
                </a:solidFill>
              </a:rPr>
              <a:t>Demandante</a:t>
            </a:r>
            <a:r>
              <a:rPr lang="es-ES_tradnl" noProof="0" dirty="0">
                <a:solidFill>
                  <a:schemeClr val="tx2"/>
                </a:solidFill>
              </a:rPr>
              <a:t> = Persona que presenta la demanda</a:t>
            </a:r>
          </a:p>
          <a:p>
            <a:pPr marL="0" indent="0">
              <a:buNone/>
            </a:pPr>
            <a:r>
              <a:rPr lang="es-ES_tradnl" b="1" noProof="0" dirty="0">
                <a:solidFill>
                  <a:schemeClr val="tx2"/>
                </a:solidFill>
              </a:rPr>
              <a:t>Demandado </a:t>
            </a:r>
            <a:r>
              <a:rPr lang="es-ES_tradnl" noProof="0" dirty="0">
                <a:solidFill>
                  <a:schemeClr val="tx2"/>
                </a:solidFill>
              </a:rPr>
              <a:t>= Persona que responde a la demanda (la otra parte)</a:t>
            </a:r>
            <a:r>
              <a:rPr lang="es-ES_tradnl" b="1" noProof="0" dirty="0">
                <a:solidFill>
                  <a:schemeClr val="tx2"/>
                </a:solidFill>
              </a:rPr>
              <a:t>
Disolución del matrimonio </a:t>
            </a:r>
            <a:r>
              <a:rPr lang="es-ES_tradnl" noProof="0" dirty="0">
                <a:solidFill>
                  <a:schemeClr val="tx2"/>
                </a:solidFill>
              </a:rPr>
              <a:t>= Divorcio (con o sin hijos)</a:t>
            </a:r>
            <a:r>
              <a:rPr lang="es-ES_tradnl" b="1" noProof="0" dirty="0">
                <a:solidFill>
                  <a:schemeClr val="tx2"/>
                </a:solidFill>
              </a:rPr>
              <a:t>
Asignación de responsabilidades de los padres </a:t>
            </a:r>
            <a:r>
              <a:rPr lang="es-ES_tradnl" noProof="0" dirty="0">
                <a:solidFill>
                  <a:schemeClr val="tx2"/>
                </a:solidFill>
              </a:rPr>
              <a:t>= Determinación del tiempo con  los hijos únicamente (cuando las partes nunca se casaron)</a:t>
            </a:r>
          </a:p>
        </p:txBody>
      </p:sp>
    </p:spTree>
    <p:extLst>
      <p:ext uri="{BB962C8B-B14F-4D97-AF65-F5344CB8AC3E}">
        <p14:creationId xmlns:p14="http://schemas.microsoft.com/office/powerpoint/2010/main" val="256353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2" name="Title 1">
            <a:extLst>
              <a:ext uri="{FF2B5EF4-FFF2-40B4-BE49-F238E27FC236}">
                <a16:creationId xmlns:a16="http://schemas.microsoft.com/office/drawing/2014/main" id="{AE8CAEDB-811A-651D-16C5-29BC9C6D1834}"/>
              </a:ext>
            </a:extLst>
          </p:cNvPr>
          <p:cNvSpPr>
            <a:spLocks noGrp="1"/>
          </p:cNvSpPr>
          <p:nvPr>
            <p:ph type="title"/>
          </p:nvPr>
        </p:nvSpPr>
        <p:spPr>
          <a:xfrm>
            <a:off x="704664" y="611738"/>
            <a:ext cx="5140551" cy="800373"/>
          </a:xfrm>
        </p:spPr>
        <p:txBody>
          <a:bodyPr anchor="b">
            <a:normAutofit/>
          </a:bodyPr>
          <a:lstStyle/>
          <a:p>
            <a:pPr algn="ctr"/>
            <a:r>
              <a:rPr lang="es-ES_tradnl" sz="3600" b="1" noProof="0" dirty="0">
                <a:solidFill>
                  <a:schemeClr val="tx2"/>
                </a:solidFill>
              </a:rPr>
              <a:t>Cómo presentar su caso</a:t>
            </a: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4" name="Content Placeholder 3">
            <a:extLst>
              <a:ext uri="{FF2B5EF4-FFF2-40B4-BE49-F238E27FC236}">
                <a16:creationId xmlns:a16="http://schemas.microsoft.com/office/drawing/2014/main" id="{6A89809B-3A70-5F94-37A8-88F2F1D1221F}"/>
              </a:ext>
            </a:extLst>
          </p:cNvPr>
          <p:cNvSpPr>
            <a:spLocks noGrp="1"/>
          </p:cNvSpPr>
          <p:nvPr>
            <p:ph idx="1"/>
          </p:nvPr>
        </p:nvSpPr>
        <p:spPr>
          <a:xfrm>
            <a:off x="838047" y="2145452"/>
            <a:ext cx="10515600" cy="4351338"/>
          </a:xfrm>
        </p:spPr>
        <p:txBody>
          <a:bodyPr/>
          <a:lstStyle/>
          <a:p>
            <a:pPr marL="0" indent="0">
              <a:buNone/>
            </a:pPr>
            <a:r>
              <a:rPr lang="es-ES_tradnl" u="sng" noProof="0" dirty="0"/>
              <a:t>Petición</a:t>
            </a:r>
          </a:p>
          <a:p>
            <a:r>
              <a:rPr lang="es-ES_tradnl" noProof="0" dirty="0"/>
              <a:t>Para la disolución del matrimonio </a:t>
            </a:r>
            <a:r>
              <a:rPr lang="es-ES_tradnl" noProof="0" dirty="0">
                <a:sym typeface="Wingdings" panose="05000000000000000000" pitchFamily="2" charset="2"/>
              </a:rPr>
              <a:t> JDF 1011</a:t>
            </a:r>
          </a:p>
          <a:p>
            <a:r>
              <a:rPr lang="es-ES_tradnl" noProof="0" dirty="0"/>
              <a:t>Para la asignación de responsabilidades </a:t>
            </a:r>
            <a:r>
              <a:rPr lang="es-ES_tradnl" noProof="0" dirty="0">
                <a:sym typeface="Wingdings" panose="05000000000000000000" pitchFamily="2" charset="2"/>
              </a:rPr>
              <a:t> JDF 1413</a:t>
            </a:r>
          </a:p>
          <a:p>
            <a:endParaRPr lang="es-ES_tradnl" noProof="0" dirty="0">
              <a:sym typeface="Wingdings" panose="05000000000000000000" pitchFamily="2" charset="2"/>
            </a:endParaRPr>
          </a:p>
          <a:p>
            <a:pPr marL="0" indent="0">
              <a:buNone/>
            </a:pPr>
            <a:r>
              <a:rPr lang="es-ES_tradnl" u="sng" noProof="0" dirty="0">
                <a:sym typeface="Wingdings" panose="05000000000000000000" pitchFamily="2" charset="2"/>
              </a:rPr>
              <a:t>Hoja informativa sobre la causa</a:t>
            </a:r>
          </a:p>
          <a:p>
            <a:r>
              <a:rPr lang="es-ES_tradnl" noProof="0" dirty="0">
                <a:sym typeface="Wingdings" panose="05000000000000000000" pitchFamily="2" charset="2"/>
              </a:rPr>
              <a:t>Para todas las causas  JDF 1000</a:t>
            </a:r>
          </a:p>
          <a:p>
            <a:pPr marL="0" indent="0">
              <a:buNone/>
            </a:pPr>
            <a:endParaRPr lang="es-ES_tradnl" noProof="0" dirty="0"/>
          </a:p>
        </p:txBody>
      </p:sp>
    </p:spTree>
    <p:extLst>
      <p:ext uri="{BB962C8B-B14F-4D97-AF65-F5344CB8AC3E}">
        <p14:creationId xmlns:p14="http://schemas.microsoft.com/office/powerpoint/2010/main" val="319710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3" name="Rectangle 12">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15" name="Freeform: Shape 1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nvGrpSpPr>
          <p:cNvPr id="17" name="Group 16">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8" name="Freeform: Shape 17">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9" name="Freeform: Shape 18">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0" name="Freeform: Shape 19">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1" name="Freeform: Shape 20">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2" name="Freeform: Shape 21">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3" name="Freeform: Shape 22">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4" name="Freeform: Shape 23">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solidFill>
                  <a:schemeClr val="lt1"/>
                </a:solidFill>
              </a:endParaRPr>
            </a:p>
          </p:txBody>
        </p:sp>
      </p:grpSp>
      <p:sp>
        <p:nvSpPr>
          <p:cNvPr id="2" name="Title 1">
            <a:extLst>
              <a:ext uri="{FF2B5EF4-FFF2-40B4-BE49-F238E27FC236}">
                <a16:creationId xmlns:a16="http://schemas.microsoft.com/office/drawing/2014/main" id="{FB3B4FBC-8954-933C-40F8-FE1C9B9FA582}"/>
              </a:ext>
            </a:extLst>
          </p:cNvPr>
          <p:cNvSpPr>
            <a:spLocks noGrp="1"/>
          </p:cNvSpPr>
          <p:nvPr>
            <p:ph type="ctrTitle"/>
          </p:nvPr>
        </p:nvSpPr>
        <p:spPr>
          <a:xfrm>
            <a:off x="3502519" y="2235041"/>
            <a:ext cx="5186842" cy="2387918"/>
          </a:xfrm>
        </p:spPr>
        <p:txBody>
          <a:bodyPr anchor="b">
            <a:normAutofit fontScale="90000"/>
          </a:bodyPr>
          <a:lstStyle/>
          <a:p>
            <a:r>
              <a:rPr lang="es-ES_tradnl" sz="5200" b="1" noProof="0" dirty="0">
                <a:solidFill>
                  <a:schemeClr val="tx2"/>
                </a:solidFill>
              </a:rPr>
              <a:t>¿Qué sucederá una vez presentada la demanda?</a:t>
            </a:r>
          </a:p>
        </p:txBody>
      </p:sp>
      <p:grpSp>
        <p:nvGrpSpPr>
          <p:cNvPr id="26" name="Group 25">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7" name="Freeform: Shape 26">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8" name="Freeform: Shape 27">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9" name="Freeform: Shape 28">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sz="800" noProof="0" dirty="0"/>
            </a:p>
          </p:txBody>
        </p:sp>
        <p:sp>
          <p:nvSpPr>
            <p:cNvPr id="30" name="Freeform: Shape 29">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grpSp>
        <p:nvGrpSpPr>
          <p:cNvPr id="32" name="Group 31">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3" name="Freeform: Shape 32">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4" name="Freeform: Shape 33">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5" name="Freeform: Shape 34">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sz="800" noProof="0" dirty="0"/>
            </a:p>
          </p:txBody>
        </p:sp>
        <p:sp>
          <p:nvSpPr>
            <p:cNvPr id="36" name="Freeform: Shape 35">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283565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9" name="Freeform: Shape 1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2" name="Title 1">
            <a:extLst>
              <a:ext uri="{FF2B5EF4-FFF2-40B4-BE49-F238E27FC236}">
                <a16:creationId xmlns:a16="http://schemas.microsoft.com/office/drawing/2014/main" id="{A98244A4-8AB9-F2A8-83F1-BA9F986A31FF}"/>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s-ES_tradnl" b="1" dirty="0"/>
              <a:t>O</a:t>
            </a:r>
            <a:r>
              <a:rPr lang="es-ES_tradnl" b="1" kern="1200" noProof="0" dirty="0" err="1">
                <a:solidFill>
                  <a:schemeClr val="tx1"/>
                </a:solidFill>
                <a:latin typeface="+mj-lt"/>
                <a:ea typeface="+mj-ea"/>
                <a:cs typeface="+mj-cs"/>
              </a:rPr>
              <a:t>rden</a:t>
            </a:r>
            <a:r>
              <a:rPr lang="es-ES_tradnl" b="1" kern="1200" noProof="0" dirty="0">
                <a:solidFill>
                  <a:schemeClr val="tx1"/>
                </a:solidFill>
                <a:latin typeface="+mj-lt"/>
                <a:ea typeface="+mj-ea"/>
                <a:cs typeface="+mj-cs"/>
              </a:rPr>
              <a:t> de tramitación de la causa</a:t>
            </a:r>
          </a:p>
        </p:txBody>
      </p:sp>
      <p:pic>
        <p:nvPicPr>
          <p:cNvPr id="5" name="Content Placeholder 4">
            <a:extLst>
              <a:ext uri="{FF2B5EF4-FFF2-40B4-BE49-F238E27FC236}">
                <a16:creationId xmlns:a16="http://schemas.microsoft.com/office/drawing/2014/main" id="{FEC258C3-04E7-8BBB-C92F-63B0616B2351}"/>
              </a:ext>
            </a:extLst>
          </p:cNvPr>
          <p:cNvPicPr>
            <a:picLocks noGrp="1" noChangeAspect="1"/>
          </p:cNvPicPr>
          <p:nvPr>
            <p:ph idx="1"/>
          </p:nvPr>
        </p:nvPicPr>
        <p:blipFill>
          <a:blip r:embed="rId3"/>
          <a:stretch>
            <a:fillRect/>
          </a:stretch>
        </p:blipFill>
        <p:spPr>
          <a:xfrm>
            <a:off x="6503121" y="578738"/>
            <a:ext cx="4493909" cy="5670549"/>
          </a:xfrm>
          <a:prstGeom prst="rect">
            <a:avLst/>
          </a:prstGeom>
        </p:spPr>
      </p:pic>
    </p:spTree>
    <p:extLst>
      <p:ext uri="{BB962C8B-B14F-4D97-AF65-F5344CB8AC3E}">
        <p14:creationId xmlns:p14="http://schemas.microsoft.com/office/powerpoint/2010/main" val="69455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5" name="Rectangle 14">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2" name="Title 1">
            <a:extLst>
              <a:ext uri="{FF2B5EF4-FFF2-40B4-BE49-F238E27FC236}">
                <a16:creationId xmlns:a16="http://schemas.microsoft.com/office/drawing/2014/main" id="{2011D19F-04DB-7A58-BFB1-66F3602981B5}"/>
              </a:ext>
            </a:extLst>
          </p:cNvPr>
          <p:cNvSpPr>
            <a:spLocks noGrp="1"/>
          </p:cNvSpPr>
          <p:nvPr>
            <p:ph type="title"/>
          </p:nvPr>
        </p:nvSpPr>
        <p:spPr>
          <a:xfrm>
            <a:off x="1179226" y="1280679"/>
            <a:ext cx="9833548" cy="1325563"/>
          </a:xfrm>
        </p:spPr>
        <p:txBody>
          <a:bodyPr anchor="b">
            <a:normAutofit/>
          </a:bodyPr>
          <a:lstStyle/>
          <a:p>
            <a:pPr algn="ctr"/>
            <a:r>
              <a:rPr lang="es-ES_tradnl" sz="4000" b="1" noProof="0" dirty="0">
                <a:solidFill>
                  <a:schemeClr val="tx2"/>
                </a:solidFill>
              </a:rPr>
              <a:t>Notificación de la demanda</a:t>
            </a:r>
          </a:p>
        </p:txBody>
      </p:sp>
      <p:grpSp>
        <p:nvGrpSpPr>
          <p:cNvPr id="17" name="Group 16">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8" name="Freeform: Shape 17">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9" name="Freeform: Shape 18">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0" name="Freeform: Shape 19">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1" name="Freeform: Shape 20">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8" name="Content Placeholder 7">
            <a:extLst>
              <a:ext uri="{FF2B5EF4-FFF2-40B4-BE49-F238E27FC236}">
                <a16:creationId xmlns:a16="http://schemas.microsoft.com/office/drawing/2014/main" id="{E8FB86AD-6868-AB80-9A48-56536EB2642C}"/>
              </a:ext>
            </a:extLst>
          </p:cNvPr>
          <p:cNvSpPr>
            <a:spLocks noGrp="1"/>
          </p:cNvSpPr>
          <p:nvPr>
            <p:ph idx="1"/>
          </p:nvPr>
        </p:nvSpPr>
        <p:spPr>
          <a:xfrm>
            <a:off x="1179226" y="2890979"/>
            <a:ext cx="9833548" cy="2693976"/>
          </a:xfrm>
        </p:spPr>
        <p:txBody>
          <a:bodyPr>
            <a:normAutofit/>
          </a:bodyPr>
          <a:lstStyle/>
          <a:p>
            <a:pPr marL="514350" indent="-514350">
              <a:buAutoNum type="arabicPeriod"/>
            </a:pPr>
            <a:r>
              <a:rPr lang="es-ES_tradnl" noProof="0" dirty="0">
                <a:solidFill>
                  <a:schemeClr val="tx2"/>
                </a:solidFill>
              </a:rPr>
              <a:t>Presentación conjunta de la demanda</a:t>
            </a:r>
          </a:p>
          <a:p>
            <a:pPr marL="514350" indent="-514350">
              <a:buAutoNum type="arabicPeriod"/>
            </a:pPr>
            <a:r>
              <a:rPr lang="es-ES_tradnl" noProof="0" dirty="0">
                <a:solidFill>
                  <a:schemeClr val="tx2"/>
                </a:solidFill>
              </a:rPr>
              <a:t>Renuncia a la notificación – JDF 1013</a:t>
            </a:r>
          </a:p>
          <a:p>
            <a:pPr marL="514350" indent="-514350">
              <a:buAutoNum type="arabicPeriod"/>
            </a:pPr>
            <a:r>
              <a:rPr lang="es-ES_tradnl" noProof="0" dirty="0">
                <a:solidFill>
                  <a:schemeClr val="tx2"/>
                </a:solidFill>
              </a:rPr>
              <a:t>Notificador de citatorios/Oficina del Sheriff</a:t>
            </a:r>
          </a:p>
          <a:p>
            <a:pPr marL="514350" indent="-514350">
              <a:buAutoNum type="arabicPeriod"/>
            </a:pPr>
            <a:r>
              <a:rPr lang="es-ES_tradnl" noProof="0" dirty="0">
                <a:solidFill>
                  <a:schemeClr val="tx2"/>
                </a:solidFill>
              </a:rPr>
              <a:t>Notificación mediante publicación</a:t>
            </a:r>
          </a:p>
        </p:txBody>
      </p:sp>
      <p:grpSp>
        <p:nvGrpSpPr>
          <p:cNvPr id="23" name="Group 22">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24" name="Freeform: Shape 23">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5" name="Freeform: Shape 24">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6" name="Freeform: Shape 25">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7" name="Freeform: Shape 26">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36802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grpSp>
      <p:sp>
        <p:nvSpPr>
          <p:cNvPr id="2" name="Title 1">
            <a:extLst>
              <a:ext uri="{FF2B5EF4-FFF2-40B4-BE49-F238E27FC236}">
                <a16:creationId xmlns:a16="http://schemas.microsoft.com/office/drawing/2014/main" id="{87D559E6-F5EF-965E-23C6-E4B41FD2C9C4}"/>
              </a:ext>
            </a:extLst>
          </p:cNvPr>
          <p:cNvSpPr>
            <a:spLocks noGrp="1"/>
          </p:cNvSpPr>
          <p:nvPr>
            <p:ph type="title"/>
          </p:nvPr>
        </p:nvSpPr>
        <p:spPr>
          <a:xfrm>
            <a:off x="640080" y="1243013"/>
            <a:ext cx="3855720" cy="4371974"/>
          </a:xfrm>
        </p:spPr>
        <p:txBody>
          <a:bodyPr>
            <a:normAutofit/>
          </a:bodyPr>
          <a:lstStyle/>
          <a:p>
            <a:r>
              <a:rPr lang="es-ES_tradnl" sz="3600" noProof="0" dirty="0">
                <a:solidFill>
                  <a:schemeClr val="tx2"/>
                </a:solidFill>
              </a:rPr>
              <a:t>Reunión inicial de la causa</a:t>
            </a:r>
          </a:p>
        </p:txBody>
      </p:sp>
      <p:pic>
        <p:nvPicPr>
          <p:cNvPr id="5" name="Content Placeholder 4" descr="Gavel resting on block">
            <a:extLst>
              <a:ext uri="{FF2B5EF4-FFF2-40B4-BE49-F238E27FC236}">
                <a16:creationId xmlns:a16="http://schemas.microsoft.com/office/drawing/2014/main" id="{56A43DCF-D8AF-9B9A-80BB-B1F5F098E5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72200" y="1679840"/>
            <a:ext cx="5221288" cy="3480858"/>
          </a:xfrm>
          <a:prstGeom prst="rect">
            <a:avLst/>
          </a:prstGeom>
          <a:ln>
            <a:noFill/>
          </a:ln>
          <a:effectLst>
            <a:softEdge rad="112500"/>
          </a:effectLst>
        </p:spPr>
      </p:pic>
    </p:spTree>
    <p:extLst>
      <p:ext uri="{BB962C8B-B14F-4D97-AF65-F5344CB8AC3E}">
        <p14:creationId xmlns:p14="http://schemas.microsoft.com/office/powerpoint/2010/main" val="4252555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29" name="Rectangle 28">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sp>
        <p:nvSpPr>
          <p:cNvPr id="2" name="Title 1">
            <a:extLst>
              <a:ext uri="{FF2B5EF4-FFF2-40B4-BE49-F238E27FC236}">
                <a16:creationId xmlns:a16="http://schemas.microsoft.com/office/drawing/2014/main" id="{AE8CAEDB-811A-651D-16C5-29BC9C6D1834}"/>
              </a:ext>
            </a:extLst>
          </p:cNvPr>
          <p:cNvSpPr>
            <a:spLocks noGrp="1"/>
          </p:cNvSpPr>
          <p:nvPr>
            <p:ph type="title"/>
          </p:nvPr>
        </p:nvSpPr>
        <p:spPr>
          <a:xfrm>
            <a:off x="1179226" y="1280679"/>
            <a:ext cx="9833548" cy="1325563"/>
          </a:xfrm>
        </p:spPr>
        <p:txBody>
          <a:bodyPr anchor="b">
            <a:normAutofit/>
          </a:bodyPr>
          <a:lstStyle/>
          <a:p>
            <a:pPr algn="ctr"/>
            <a:r>
              <a:rPr lang="es-ES_tradnl" sz="3600" b="1" noProof="0" dirty="0">
                <a:solidFill>
                  <a:schemeClr val="tx2"/>
                </a:solidFill>
              </a:rPr>
              <a:t>Divulgación obligatoria de información financiera</a:t>
            </a:r>
          </a:p>
        </p:txBody>
      </p:sp>
      <p:grpSp>
        <p:nvGrpSpPr>
          <p:cNvPr id="31" name="Group 30">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2" name="Freeform: Shape 31">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3" name="Freeform: Shape 32">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4" name="Freeform: Shape 33">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5" name="Freeform: Shape 34">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
        <p:nvSpPr>
          <p:cNvPr id="6" name="Content Placeholder 5">
            <a:extLst>
              <a:ext uri="{FF2B5EF4-FFF2-40B4-BE49-F238E27FC236}">
                <a16:creationId xmlns:a16="http://schemas.microsoft.com/office/drawing/2014/main" id="{CDEE532B-94B8-E5CC-9883-AC9151CFDA9D}"/>
              </a:ext>
            </a:extLst>
          </p:cNvPr>
          <p:cNvSpPr>
            <a:spLocks noGrp="1"/>
          </p:cNvSpPr>
          <p:nvPr>
            <p:ph idx="1"/>
          </p:nvPr>
        </p:nvSpPr>
        <p:spPr>
          <a:xfrm>
            <a:off x="1179226" y="2890979"/>
            <a:ext cx="9833548" cy="2693976"/>
          </a:xfrm>
        </p:spPr>
        <p:txBody>
          <a:bodyPr>
            <a:normAutofit/>
          </a:bodyPr>
          <a:lstStyle/>
          <a:p>
            <a:r>
              <a:rPr lang="es-ES_tradnl" sz="1800" b="1" u="sng" noProof="0" dirty="0">
                <a:solidFill>
                  <a:schemeClr val="tx2"/>
                </a:solidFill>
              </a:rPr>
              <a:t>Ambas</a:t>
            </a:r>
            <a:r>
              <a:rPr lang="es-ES_tradnl" sz="1800" noProof="0" dirty="0">
                <a:solidFill>
                  <a:schemeClr val="tx2"/>
                </a:solidFill>
              </a:rPr>
              <a:t> partes deben completar y compartir cierta información financiera</a:t>
            </a:r>
          </a:p>
          <a:p>
            <a:pPr marL="0" indent="0">
              <a:buNone/>
            </a:pPr>
            <a:endParaRPr lang="es-ES_tradnl" sz="1800" noProof="0" dirty="0">
              <a:solidFill>
                <a:schemeClr val="tx2"/>
              </a:solidFill>
            </a:endParaRPr>
          </a:p>
          <a:p>
            <a:pPr marL="342900" indent="-342900">
              <a:buFont typeface="+mj-lt"/>
              <a:buAutoNum type="arabicPeriod"/>
            </a:pPr>
            <a:r>
              <a:rPr lang="es-ES_tradnl" sz="1800" b="1" noProof="0" dirty="0">
                <a:solidFill>
                  <a:schemeClr val="tx2"/>
                </a:solidFill>
              </a:rPr>
              <a:t>Declaración jurada financiera </a:t>
            </a:r>
            <a:r>
              <a:rPr lang="es-ES_tradnl" sz="1800" noProof="0" dirty="0">
                <a:solidFill>
                  <a:schemeClr val="tx2"/>
                </a:solidFill>
              </a:rPr>
              <a:t>– JDF 1111</a:t>
            </a:r>
          </a:p>
          <a:p>
            <a:pPr marL="342900" indent="-342900">
              <a:buFont typeface="+mj-lt"/>
              <a:buAutoNum type="arabicPeriod"/>
            </a:pPr>
            <a:r>
              <a:rPr lang="es-ES_tradnl" sz="1800" b="1" noProof="0" dirty="0">
                <a:solidFill>
                  <a:schemeClr val="tx2"/>
                </a:solidFill>
              </a:rPr>
              <a:t>Divulgación obligatoria de información financiera adicional </a:t>
            </a:r>
            <a:r>
              <a:rPr lang="es-ES_tradnl" sz="1800" noProof="0" dirty="0">
                <a:solidFill>
                  <a:schemeClr val="tx2"/>
                </a:solidFill>
              </a:rPr>
              <a:t>– FORM 35.1</a:t>
            </a:r>
          </a:p>
          <a:p>
            <a:pPr marL="342900" indent="-342900">
              <a:buFont typeface="+mj-lt"/>
              <a:buAutoNum type="arabicPeriod"/>
            </a:pPr>
            <a:r>
              <a:rPr lang="es-ES_tradnl" sz="1800" b="1" noProof="0" dirty="0">
                <a:solidFill>
                  <a:schemeClr val="tx2"/>
                </a:solidFill>
              </a:rPr>
              <a:t>Certificado de cumplimiento con la divulgación obligatoria de información financiera </a:t>
            </a:r>
            <a:r>
              <a:rPr lang="es-ES_tradnl" sz="1800" noProof="0" dirty="0">
                <a:solidFill>
                  <a:schemeClr val="tx2"/>
                </a:solidFill>
              </a:rPr>
              <a:t>– JDF 1114</a:t>
            </a:r>
          </a:p>
        </p:txBody>
      </p:sp>
      <p:grpSp>
        <p:nvGrpSpPr>
          <p:cNvPr id="37" name="Group 36">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8" name="Freeform: Shape 37">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39" name="Freeform: Shape 38">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40" name="Freeform: Shape 39">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41" name="Freeform: Shape 40">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grpSp>
    </p:spTree>
    <p:extLst>
      <p:ext uri="{BB962C8B-B14F-4D97-AF65-F5344CB8AC3E}">
        <p14:creationId xmlns:p14="http://schemas.microsoft.com/office/powerpoint/2010/main" val="393863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800" noProof="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_tradnl" noProof="0" dirty="0"/>
            </a:p>
          </p:txBody>
        </p:sp>
      </p:grpSp>
      <p:sp>
        <p:nvSpPr>
          <p:cNvPr id="2" name="Title 1">
            <a:extLst>
              <a:ext uri="{FF2B5EF4-FFF2-40B4-BE49-F238E27FC236}">
                <a16:creationId xmlns:a16="http://schemas.microsoft.com/office/drawing/2014/main" id="{9466CC67-FB35-F9DD-3FD4-CA556ACB611D}"/>
              </a:ext>
            </a:extLst>
          </p:cNvPr>
          <p:cNvSpPr>
            <a:spLocks noGrp="1"/>
          </p:cNvSpPr>
          <p:nvPr>
            <p:ph type="title"/>
          </p:nvPr>
        </p:nvSpPr>
        <p:spPr>
          <a:xfrm>
            <a:off x="499872" y="1243013"/>
            <a:ext cx="4328160" cy="4371974"/>
          </a:xfrm>
        </p:spPr>
        <p:txBody>
          <a:bodyPr>
            <a:normAutofit/>
          </a:bodyPr>
          <a:lstStyle/>
          <a:p>
            <a:r>
              <a:rPr lang="es-ES_tradnl" sz="3600" b="1" noProof="0" dirty="0">
                <a:solidFill>
                  <a:schemeClr val="tx2"/>
                </a:solidFill>
              </a:rPr>
              <a:t>Requisito de completar una clase de crianza compartida </a:t>
            </a:r>
          </a:p>
        </p:txBody>
      </p:sp>
      <p:sp>
        <p:nvSpPr>
          <p:cNvPr id="3" name="Content Placeholder 2">
            <a:extLst>
              <a:ext uri="{FF2B5EF4-FFF2-40B4-BE49-F238E27FC236}">
                <a16:creationId xmlns:a16="http://schemas.microsoft.com/office/drawing/2014/main" id="{D3E321BB-56A1-3F8D-A587-D374730613F5}"/>
              </a:ext>
            </a:extLst>
          </p:cNvPr>
          <p:cNvSpPr>
            <a:spLocks noGrp="1"/>
          </p:cNvSpPr>
          <p:nvPr>
            <p:ph idx="1"/>
          </p:nvPr>
        </p:nvSpPr>
        <p:spPr>
          <a:xfrm>
            <a:off x="6172200" y="804672"/>
            <a:ext cx="5221224" cy="5230368"/>
          </a:xfrm>
        </p:spPr>
        <p:txBody>
          <a:bodyPr anchor="ctr">
            <a:normAutofit/>
          </a:bodyPr>
          <a:lstStyle/>
          <a:p>
            <a:r>
              <a:rPr lang="es-ES_tradnl" sz="3200" noProof="0" dirty="0">
                <a:solidFill>
                  <a:schemeClr val="tx2"/>
                </a:solidFill>
              </a:rPr>
              <a:t>En </a:t>
            </a:r>
            <a:r>
              <a:rPr lang="es-ES_tradnl" sz="3200" b="1" u="sng" noProof="0" dirty="0">
                <a:solidFill>
                  <a:schemeClr val="tx2"/>
                </a:solidFill>
              </a:rPr>
              <a:t>todo</a:t>
            </a:r>
            <a:r>
              <a:rPr lang="es-ES_tradnl" sz="3200" noProof="0" dirty="0">
                <a:solidFill>
                  <a:schemeClr val="tx2"/>
                </a:solidFill>
              </a:rPr>
              <a:t> caso en que haya menores de edad (ya sea divorcio o asignación de responsabilidad de los padres) ambas partes tienen que asistir a un curso  de crianza compartida y presentarle al juez un comprobante de cumplimiento. </a:t>
            </a:r>
          </a:p>
        </p:txBody>
      </p:sp>
    </p:spTree>
    <p:extLst>
      <p:ext uri="{BB962C8B-B14F-4D97-AF65-F5344CB8AC3E}">
        <p14:creationId xmlns:p14="http://schemas.microsoft.com/office/powerpoint/2010/main" val="789279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b2b824-785f-406b-9aa1-5395bbfc7a7b">
      <Terms xmlns="http://schemas.microsoft.com/office/infopath/2007/PartnerControls"/>
    </lcf76f155ced4ddcb4097134ff3c332f>
    <_ip_UnifiedCompliancePolicyUIAction xmlns="http://schemas.microsoft.com/sharepoint/v3" xsi:nil="true"/>
    <TaxCatchAll xmlns="8909ec65-47d4-40d5-a864-a42d03d5f22b"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FB9429F5786546B29A62D9D872614D" ma:contentTypeVersion="20" ma:contentTypeDescription="Create a new document." ma:contentTypeScope="" ma:versionID="3e22939b1ebf97c35d6c37b178ce214c">
  <xsd:schema xmlns:xsd="http://www.w3.org/2001/XMLSchema" xmlns:xs="http://www.w3.org/2001/XMLSchema" xmlns:p="http://schemas.microsoft.com/office/2006/metadata/properties" xmlns:ns1="http://schemas.microsoft.com/sharepoint/v3" xmlns:ns2="39b2b824-785f-406b-9aa1-5395bbfc7a7b" xmlns:ns3="8909ec65-47d4-40d5-a864-a42d03d5f22b" targetNamespace="http://schemas.microsoft.com/office/2006/metadata/properties" ma:root="true" ma:fieldsID="1085bcdd811784ab47e2cfdf88dbbfd9" ns1:_="" ns2:_="" ns3:_="">
    <xsd:import namespace="http://schemas.microsoft.com/sharepoint/v3"/>
    <xsd:import namespace="39b2b824-785f-406b-9aa1-5395bbfc7a7b"/>
    <xsd:import namespace="8909ec65-47d4-40d5-a864-a42d03d5f22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b2b824-785f-406b-9aa1-5395bbfc7a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245e245-55a4-4bcc-ab96-b89ed28fe93e"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9ec65-47d4-40d5-a864-a42d03d5f22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91ab6f1-728d-480a-b909-88bf2b3b2e2c}" ma:internalName="TaxCatchAll" ma:showField="CatchAllData" ma:web="8909ec65-47d4-40d5-a864-a42d03d5f2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EA05DB-8813-4384-B53A-8F7766291EFF}">
  <ds:schemaRefs>
    <ds:schemaRef ds:uri="http://schemas.microsoft.com/sharepoint/v3/contenttype/forms"/>
  </ds:schemaRefs>
</ds:datastoreItem>
</file>

<file path=customXml/itemProps2.xml><?xml version="1.0" encoding="utf-8"?>
<ds:datastoreItem xmlns:ds="http://schemas.openxmlformats.org/officeDocument/2006/customXml" ds:itemID="{D7E2F99C-42FD-481D-8004-1FF0357A0256}">
  <ds:schemaRefs>
    <ds:schemaRef ds:uri="http://schemas.microsoft.com/office/2006/metadata/properties"/>
    <ds:schemaRef ds:uri="http://schemas.microsoft.com/office/infopath/2007/PartnerControls"/>
    <ds:schemaRef ds:uri="39b2b824-785f-406b-9aa1-5395bbfc7a7b"/>
    <ds:schemaRef ds:uri="http://schemas.microsoft.com/sharepoint/v3"/>
    <ds:schemaRef ds:uri="8909ec65-47d4-40d5-a864-a42d03d5f22b"/>
  </ds:schemaRefs>
</ds:datastoreItem>
</file>

<file path=customXml/itemProps3.xml><?xml version="1.0" encoding="utf-8"?>
<ds:datastoreItem xmlns:ds="http://schemas.openxmlformats.org/officeDocument/2006/customXml" ds:itemID="{FFD566D1-398D-45E4-90C1-7170A5FD4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b2b824-785f-406b-9aa1-5395bbfc7a7b"/>
    <ds:schemaRef ds:uri="8909ec65-47d4-40d5-a864-a42d03d5f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4326</TotalTime>
  <Words>2379</Words>
  <Application>Microsoft Office PowerPoint</Application>
  <PresentationFormat>Widescreen</PresentationFormat>
  <Paragraphs>120</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Wingdings</vt:lpstr>
      <vt:lpstr>Office Theme</vt:lpstr>
      <vt:lpstr>Divorcio y custodia</vt:lpstr>
      <vt:lpstr>Terminología</vt:lpstr>
      <vt:lpstr>Cómo presentar su caso</vt:lpstr>
      <vt:lpstr>¿Qué sucederá una vez presentada la demanda?</vt:lpstr>
      <vt:lpstr>Orden de tramitación de la causa</vt:lpstr>
      <vt:lpstr>Notificación de la demanda</vt:lpstr>
      <vt:lpstr>Reunión inicial de la causa</vt:lpstr>
      <vt:lpstr>Divulgación obligatoria de información financiera</vt:lpstr>
      <vt:lpstr>Requisito de completar una clase de crianza compartida </vt:lpstr>
      <vt:lpstr>Requisito de asistir a una sesión de mediación</vt:lpstr>
      <vt:lpstr>Preparación para una audiencia</vt:lpstr>
      <vt:lpstr>Documentos a presentar antes de la audiencia</vt:lpstr>
      <vt:lpstr>Normas</vt:lpstr>
      <vt:lpstr>Metro Volunteer Lawyers </vt:lpstr>
      <vt:lpstr>Recursos adicionales</vt:lpstr>
      <vt:lpstr>¿Preguntas?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Madeline Rodgers</dc:creator>
  <cp:lastModifiedBy>lopez galeano, Teresa</cp:lastModifiedBy>
  <cp:revision>14</cp:revision>
  <dcterms:created xsi:type="dcterms:W3CDTF">2024-09-17T20:34:08Z</dcterms:created>
  <dcterms:modified xsi:type="dcterms:W3CDTF">2024-10-08T15:45:31Z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0x010100E6FB9429F5786546B29A62D9D872614D</vt:lpwstr>
  </property>
  <property fmtid="{D5CDD505-2E9C-101B-9397-08002B2CF9AE}" pid="3" name="MediaServiceImageTags">
    <vt:lpwstr/>
  </property>
</Properties>
</file>